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5"/>
    <p:sldMasterId id="2147483673" r:id="rId6"/>
    <p:sldMasterId id="214748367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Lst>
  <p:sldSz cy="5143500" cx="9144000"/>
  <p:notesSz cx="6858000" cy="9144000"/>
  <p:embeddedFontLst>
    <p:embeddedFont>
      <p:font typeface="Nunito"/>
      <p:regular r:id="rId121"/>
      <p:bold r:id="rId122"/>
      <p:italic r:id="rId123"/>
      <p:boldItalic r:id="rId124"/>
    </p:embeddedFont>
    <p:embeddedFont>
      <p:font typeface="Helvetica Neue"/>
      <p:regular r:id="rId125"/>
      <p:bold r:id="rId126"/>
      <p:italic r:id="rId127"/>
      <p:boldItalic r:id="rId128"/>
    </p:embeddedFont>
    <p:embeddedFont>
      <p:font typeface="Gill Sans"/>
      <p:regular r:id="rId129"/>
      <p:bold r:id="rId130"/>
    </p:embeddedFont>
    <p:embeddedFont>
      <p:font typeface="Open Sans"/>
      <p:regular r:id="rId131"/>
      <p:bold r:id="rId132"/>
      <p:italic r:id="rId133"/>
      <p:boldItalic r:id="rId1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3FBA001-3104-40A4-99D0-832116F64EE1}">
  <a:tblStyle styleId="{B3FBA001-3104-40A4-99D0-832116F64EE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slide" Target="slides/slide99.xml"/><Relationship Id="rId106" Type="http://schemas.openxmlformats.org/officeDocument/2006/relationships/slide" Target="slides/slide98.xml"/><Relationship Id="rId105" Type="http://schemas.openxmlformats.org/officeDocument/2006/relationships/slide" Target="slides/slide97.xml"/><Relationship Id="rId104" Type="http://schemas.openxmlformats.org/officeDocument/2006/relationships/slide" Target="slides/slide96.xml"/><Relationship Id="rId109" Type="http://schemas.openxmlformats.org/officeDocument/2006/relationships/slide" Target="slides/slide101.xml"/><Relationship Id="rId108" Type="http://schemas.openxmlformats.org/officeDocument/2006/relationships/slide" Target="slides/slide100.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slide" Target="slides/slide95.xml"/><Relationship Id="rId102" Type="http://schemas.openxmlformats.org/officeDocument/2006/relationships/slide" Target="slides/slide94.xml"/><Relationship Id="rId101" Type="http://schemas.openxmlformats.org/officeDocument/2006/relationships/slide" Target="slides/slide93.xml"/><Relationship Id="rId100" Type="http://schemas.openxmlformats.org/officeDocument/2006/relationships/slide" Target="slides/slide92.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29" Type="http://schemas.openxmlformats.org/officeDocument/2006/relationships/font" Target="fonts/GillSans-regular.fntdata"/><Relationship Id="rId128" Type="http://schemas.openxmlformats.org/officeDocument/2006/relationships/font" Target="fonts/HelveticaNeue-boldItalic.fntdata"/><Relationship Id="rId127" Type="http://schemas.openxmlformats.org/officeDocument/2006/relationships/font" Target="fonts/HelveticaNeue-italic.fntdata"/><Relationship Id="rId126" Type="http://schemas.openxmlformats.org/officeDocument/2006/relationships/font" Target="fonts/HelveticaNeue-bold.fntdata"/><Relationship Id="rId26" Type="http://schemas.openxmlformats.org/officeDocument/2006/relationships/slide" Target="slides/slide18.xml"/><Relationship Id="rId121" Type="http://schemas.openxmlformats.org/officeDocument/2006/relationships/font" Target="fonts/Nunito-regular.fntdata"/><Relationship Id="rId25" Type="http://schemas.openxmlformats.org/officeDocument/2006/relationships/slide" Target="slides/slide17.xml"/><Relationship Id="rId120" Type="http://schemas.openxmlformats.org/officeDocument/2006/relationships/slide" Target="slides/slide112.xml"/><Relationship Id="rId28" Type="http://schemas.openxmlformats.org/officeDocument/2006/relationships/slide" Target="slides/slide20.xml"/><Relationship Id="rId27" Type="http://schemas.openxmlformats.org/officeDocument/2006/relationships/slide" Target="slides/slide19.xml"/><Relationship Id="rId125" Type="http://schemas.openxmlformats.org/officeDocument/2006/relationships/font" Target="fonts/HelveticaNeue-regular.fntdata"/><Relationship Id="rId29" Type="http://schemas.openxmlformats.org/officeDocument/2006/relationships/slide" Target="slides/slide21.xml"/><Relationship Id="rId124" Type="http://schemas.openxmlformats.org/officeDocument/2006/relationships/font" Target="fonts/Nunito-boldItalic.fntdata"/><Relationship Id="rId123" Type="http://schemas.openxmlformats.org/officeDocument/2006/relationships/font" Target="fonts/Nunito-italic.fntdata"/><Relationship Id="rId122" Type="http://schemas.openxmlformats.org/officeDocument/2006/relationships/font" Target="fonts/Nunito-bold.fntdata"/><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slide" Target="slides/slide91.xml"/><Relationship Id="rId10" Type="http://schemas.openxmlformats.org/officeDocument/2006/relationships/slide" Target="slides/slide2.xml"/><Relationship Id="rId98" Type="http://schemas.openxmlformats.org/officeDocument/2006/relationships/slide" Target="slides/slide90.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slide" Target="slides/slide110.xml"/><Relationship Id="rId117" Type="http://schemas.openxmlformats.org/officeDocument/2006/relationships/slide" Target="slides/slide109.xml"/><Relationship Id="rId116" Type="http://schemas.openxmlformats.org/officeDocument/2006/relationships/slide" Target="slides/slide108.xml"/><Relationship Id="rId115" Type="http://schemas.openxmlformats.org/officeDocument/2006/relationships/slide" Target="slides/slide107.xml"/><Relationship Id="rId119" Type="http://schemas.openxmlformats.org/officeDocument/2006/relationships/slide" Target="slides/slide111.xml"/><Relationship Id="rId15" Type="http://schemas.openxmlformats.org/officeDocument/2006/relationships/slide" Target="slides/slide7.xml"/><Relationship Id="rId110" Type="http://schemas.openxmlformats.org/officeDocument/2006/relationships/slide" Target="slides/slide102.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slide" Target="slides/slide106.xml"/><Relationship Id="rId18" Type="http://schemas.openxmlformats.org/officeDocument/2006/relationships/slide" Target="slides/slide10.xml"/><Relationship Id="rId113" Type="http://schemas.openxmlformats.org/officeDocument/2006/relationships/slide" Target="slides/slide105.xml"/><Relationship Id="rId112" Type="http://schemas.openxmlformats.org/officeDocument/2006/relationships/slide" Target="slides/slide104.xml"/><Relationship Id="rId111" Type="http://schemas.openxmlformats.org/officeDocument/2006/relationships/slide" Target="slides/slide103.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132" Type="http://schemas.openxmlformats.org/officeDocument/2006/relationships/font" Target="fonts/OpenSans-bold.fntdata"/><Relationship Id="rId131" Type="http://schemas.openxmlformats.org/officeDocument/2006/relationships/font" Target="fonts/OpenSans-regular.fntdata"/><Relationship Id="rId130" Type="http://schemas.openxmlformats.org/officeDocument/2006/relationships/font" Target="fonts/GillSans-bold.fntdata"/><Relationship Id="rId134" Type="http://schemas.openxmlformats.org/officeDocument/2006/relationships/font" Target="fonts/OpenSans-boldItalic.fntdata"/><Relationship Id="rId133" Type="http://schemas.openxmlformats.org/officeDocument/2006/relationships/font" Target="fonts/OpenSans-italic.fntdata"/><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9e411b4dc7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9e411b4dc7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g9e411b4dc7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9f261ebf89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9f261ebf89_0_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g9f261ebf89_0_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9fc1584b00_0_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52" name="Google Shape;1152;g9fc1584b00_0_3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3" name="Google Shape;1153;g9fc1584b00_0_3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9fc1584b00_0_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60" name="Google Shape;1160;g9fc1584b00_0_3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1" name="Google Shape;1161;g9fc1584b00_0_39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9f90c23502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69" name="Google Shape;1169;g9f90c23502_0_1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0" name="Google Shape;1170;g9f90c23502_0_10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9f261ebf89_0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78" name="Google Shape;1178;g9f261ebf89_0_3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9" name="Google Shape;1179;g9f261ebf89_0_3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9f261ebf89_0_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9f261ebf89_0_3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6" name="Google Shape;1186;g9f261ebf89_0_3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9f261ebf89_0_3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93" name="Google Shape;1193;g9f261ebf89_0_3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4" name="Google Shape;1194;g9f261ebf89_0_3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9f261ebf89_0_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1" name="Google Shape;1201;g9f261ebf89_0_3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2" name="Google Shape;1202;g9f261ebf89_0_3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9f261ebf89_0_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11" name="Google Shape;1211;g9f261ebf89_0_3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2" name="Google Shape;1212;g9f261ebf89_0_3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9f261ebf89_0_3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23" name="Google Shape;1223;g9f261ebf89_0_3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4" name="Google Shape;1224;g9f261ebf89_0_3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9f261ebf89_0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33" name="Google Shape;1233;g9f261ebf89_0_3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4" name="Google Shape;1234;g9f261ebf89_0_3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9f261ebf89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9f261ebf89_0_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g9f261ebf89_0_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g9f261ebf89_0_3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45" name="Google Shape;1245;g9f261ebf89_0_3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6" name="Google Shape;1246;g9f261ebf89_0_39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9f261ebf89_0_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55" name="Google Shape;1255;g9f261ebf89_0_4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6" name="Google Shape;1256;g9f261ebf89_0_4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9f33a8acb8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63" name="Google Shape;1263;g9f33a8acb8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4" name="Google Shape;1264;g9f33a8acb8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9f261ebf89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9f261ebf89_0_1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g9f261ebf89_0_1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9f261ebf89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9f261ebf89_0_1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g9f261ebf89_0_1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9f261ebf89_0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9f261ebf89_0_2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g9f261ebf89_0_2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9f261ebf89_0_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9f261ebf89_0_2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g9f261ebf89_0_2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9f261ebf89_0_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9f261ebf89_0_2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g9f261ebf89_0_24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9f261ebf89_0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9f261ebf89_0_2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g9f261ebf89_0_2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9f261ebf89_0_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9f261ebf89_0_2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g9f261ebf89_0_27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9f261ebf89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9f261ebf89_0_2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g9f261ebf89_0_2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9eb460d9ce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9eb460d9ce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g9eb460d9ce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a44b84621f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a44b84621f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ga44b84621f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a4ac9537a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a4ac9537a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ga4ac9537a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a4ac9537a9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a4ac9537a9_0_1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ga4ac9537a9_0_1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a4ac9537a9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a4ac9537a9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ga4ac9537a9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a4ac9537a9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a4ac9537a9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ga4ac9537a9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a4ac9537a9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a4ac9537a9_0_1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ga4ac9537a9_0_1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a4ac9537a9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a4ac9537a9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ga4ac9537a9_0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a4ac9537a9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a4ac9537a9_0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ga4ac9537a9_0_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a4ac9537a9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a4ac9537a9_0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ga4ac9537a9_0_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a4ac9537a9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a4ac9537a9_0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a4ac9537a9_0_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9e411cb68c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9e411cb68c_0_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9e411cb68c_0_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a4ac9537a9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a4ac9537a9_0_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ga4ac9537a9_0_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a4ac9537a9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a4ac9537a9_0_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ga4ac9537a9_0_9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a4ac9537a9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a4ac9537a9_0_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ga4ac9537a9_0_4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a4ac9537a9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a4ac9537a9_0_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ga4ac9537a9_0_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a4ac9537a9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a4ac9537a9_0_1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ga4ac9537a9_0_1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a4ac9537a9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a4ac9537a9_0_1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ga4ac9537a9_0_1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9f33a8acb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9f33a8acb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g9f33a8acb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a44b84621f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a44b84621f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ga44b84621f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9f3a851ee5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9f3a851ee5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g9f3a851ee5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9f3a851ee5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9f3a851ee5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g9f3a851ee5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9f261ebf89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9f261ebf89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g9f261ebf89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9f3a851ee5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9f3a851ee5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g9f3a851ee5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9f3a851ee5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9f3a851ee5_0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g9f3a851ee5_0_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9f3a851ee5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9f3a851ee5_0_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Verbosity is meant to be played online by two players selected at random. One of the players is chosen as the “Narrator” while the other is the “Guesser.” The Narrator gets a secret word and must get the Guesser to type that word by sending hints to the Guesser. The hints take the form of sentence templates with blanks to be filled in. The Narrator can fill in the blanks with any word they wish except the secret word (or any string containing the secret word). See Figure 1. For example, if the word is LAPTOP, the Narrator might say: “it has a KEYBOARD.”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sentence templates that the narrator can use come in the form of cards. The Narrator starts with 7 cards in their hand, and each card contains one sentence template. To give hints about the secret word, the Narrator chooses a card, fills in the blanks in the card and sends it to the Guesser. Given the hints, the Guesser can type what they LAPTOP It contains a KEYBOARD think the word is. The Narrator can see all of these guesses, and can tell the Guesser whether each is “hot” or “cold.” By observing the Narrator’s hints, we can collect commonsense facts about each word. For instance, when the narrator says “It contains a keyboard” about the word “laptop,” we learn that a laptop contains a keyboard. Players take turns in narrating and guessing. Each session of the game lasts six minutes, and the players go through as many words as they can in that amount of time. The players can agree to pass on a word if they believe it is too difficult. </a:t>
            </a:r>
            <a:endParaRPr/>
          </a:p>
        </p:txBody>
      </p:sp>
      <p:sp>
        <p:nvSpPr>
          <p:cNvPr id="619" name="Google Shape;619;g9f3a851ee5_0_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9f3a851ee5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9f3a851ee5_0_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https://citeseerx.ist.psu.edu/viewdoc/download?doi=10.1.1.684.846&amp;rep=rep1&amp;type=pdf</a:t>
            </a:r>
            <a:endParaRPr/>
          </a:p>
        </p:txBody>
      </p:sp>
      <p:sp>
        <p:nvSpPr>
          <p:cNvPr id="628" name="Google Shape;628;g9f3a851ee5_0_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9f3a851ee5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9f3a851ee5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g9f3a851ee5_0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9f3a851ee5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9f3a851ee5_0_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g9f3a851ee5_0_8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9f3a851ee5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9f3a851ee5_0_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Figure 4.1: The 2013 concepts with highest total degree in the directed multigraph induced by assertions of positive score in the English language. For clarity the total degree for the concept person was scaled down to 1/3 of its actual value (see Table 4.1) for better visual output.</a:t>
            </a:r>
            <a:endParaRPr/>
          </a:p>
        </p:txBody>
      </p:sp>
      <p:sp>
        <p:nvSpPr>
          <p:cNvPr id="657" name="Google Shape;657;g9f3a851ee5_0_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a4ac9537a9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a4ac9537a9_0_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ga4ac9537a9_0_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9f3a851ee5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9f3a851ee5_0_1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g9f3a851ee5_0_10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9f3a851ee5_0_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9f3a851ee5_0_1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g9f3a851ee5_0_1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9f261ebf89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9f261ebf89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g9f261ebf89_0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9f3a851ee5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9f3a851ee5_0_1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5" name="Google Shape;695;g9f3a851ee5_0_1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9f3a851ee5_0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9f3a851ee5_0_1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g9f3a851ee5_0_1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a44b84621f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a44b84621f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0" name="Google Shape;710;ga44b84621f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9fc1584b00_2_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6" name="Google Shape;716;g9fc1584b00_2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9fc1584b00_2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3" name="Google Shape;723;g9fc1584b00_2_1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motivation behind choosing the type of knowledge in ATOMIC</a:t>
            </a:r>
            <a:endParaRPr/>
          </a:p>
        </p:txBody>
      </p:sp>
      <p:sp>
        <p:nvSpPr>
          <p:cNvPr id="724" name="Google Shape;724;g9fc1584b00_2_1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9fc1584b00_2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4" name="Google Shape;734;g9fc1584b00_2_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and what I mean by ATLAS is this HUGE knowledge graph that covers knowledge about the causes and effects of everyday situations.</a:t>
            </a:r>
            <a:endParaRPr/>
          </a:p>
          <a:p>
            <a:pPr indent="0" lvl="0" marL="0" rtl="0" algn="l">
              <a:spcBef>
                <a:spcPts val="0"/>
              </a:spcBef>
              <a:spcAft>
                <a:spcPts val="0"/>
              </a:spcAft>
              <a:buNone/>
            </a:pPr>
            <a:r>
              <a:rPr lang="en-US"/>
              <a:t>What I mean by this is, given an event like </a:t>
            </a:r>
            <a:endParaRPr/>
          </a:p>
        </p:txBody>
      </p:sp>
      <p:sp>
        <p:nvSpPr>
          <p:cNvPr id="735" name="Google Shape;735;g9fc1584b00_2_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9fc1584b00_2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g9fc1584b00_2_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I mean by this is, given an event like “X repels Y’s attack”, as humans we have commonsense that allows us to make all sorts of inferences around this situation;</a:t>
            </a:r>
            <a:endParaRPr/>
          </a:p>
          <a:p>
            <a:pPr indent="0" lvl="0" marL="0" marR="0" rtl="0" algn="l">
              <a:lnSpc>
                <a:spcPct val="100000"/>
              </a:lnSpc>
              <a:spcBef>
                <a:spcPts val="0"/>
              </a:spcBef>
              <a:spcAft>
                <a:spcPts val="0"/>
              </a:spcAft>
              <a:buClr>
                <a:schemeClr val="dk1"/>
              </a:buClr>
              <a:buSzPts val="1200"/>
              <a:buFont typeface="Calibri"/>
              <a:buNone/>
            </a:pPr>
            <a:r>
              <a:rPr lang="en-US"/>
              <a:t>why did it happen? how do participants feel? etc.</a:t>
            </a:r>
            <a:endParaRPr/>
          </a:p>
        </p:txBody>
      </p:sp>
      <p:sp>
        <p:nvSpPr>
          <p:cNvPr id="748" name="Google Shape;748;g9fc1584b00_2_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9fc1584b00_2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8" name="Google Shape;758;g9fc1584b00_2_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ATOMIC distills this type of inferential knowledge into NINE different of knowledge dimensions, shown here around the event.</a:t>
            </a:r>
            <a:endParaRPr/>
          </a:p>
          <a:p>
            <a:pPr indent="0" lvl="0" marL="0" rtl="0" algn="l">
              <a:spcBef>
                <a:spcPts val="0"/>
              </a:spcBef>
              <a:spcAft>
                <a:spcPts val="0"/>
              </a:spcAft>
              <a:buNone/>
            </a:pPr>
            <a:r>
              <a:rPr lang="en-US"/>
              <a:t>These dimensions cover knowledge around the CAUSES of the event, </a:t>
            </a:r>
            <a:endParaRPr/>
          </a:p>
        </p:txBody>
      </p:sp>
      <p:sp>
        <p:nvSpPr>
          <p:cNvPr id="759" name="Google Shape;759;g9fc1584b00_2_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9fc1584b00_2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g9fc1584b00_2_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dimensions cover knowledge around the CAUSES of the event,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knowledge around the EFFECTS of the event</a:t>
            </a:r>
            <a:endParaRPr/>
          </a:p>
        </p:txBody>
      </p:sp>
      <p:sp>
        <p:nvSpPr>
          <p:cNvPr id="771" name="Google Shape;771;g9fc1584b00_2_1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9fc1584b00_2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g9fc1584b00_2_1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addition to all these dynamic cause and effect inferences humans can make around events,</a:t>
            </a:r>
            <a:endParaRPr/>
          </a:p>
          <a:p>
            <a:pPr indent="0" lvl="0" marL="0" rtl="0" algn="l">
              <a:spcBef>
                <a:spcPts val="0"/>
              </a:spcBef>
              <a:spcAft>
                <a:spcPts val="0"/>
              </a:spcAft>
              <a:buNone/>
            </a:pPr>
            <a:r>
              <a:rPr lang="en-US"/>
              <a:t>ATOMIC also covers static knowledge about how event participants are seen or described while the event happens, such as here where X is seen as strong, skilled or brave.</a:t>
            </a:r>
            <a:endParaRPr/>
          </a:p>
        </p:txBody>
      </p:sp>
      <p:sp>
        <p:nvSpPr>
          <p:cNvPr id="785" name="Google Shape;785;g9fc1584b00_2_1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9f261ebf89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9f261ebf89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g9f261ebf89_0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9fc1584b00_2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0" name="Google Shape;800;g9fc1584b00_2_1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Another way to look at this knowledge is in terms of volitionality.</a:t>
            </a:r>
            <a:endParaRPr/>
          </a:p>
          <a:p>
            <a:pPr indent="0" lvl="0" marL="0" rtl="0" algn="l">
              <a:spcBef>
                <a:spcPts val="0"/>
              </a:spcBef>
              <a:spcAft>
                <a:spcPts val="0"/>
              </a:spcAft>
              <a:buNone/>
            </a:pPr>
            <a:r>
              <a:rPr lang="en-US"/>
              <a:t>ATOMIC covers both the more voluntary dimensions, such as what people need or want to do,</a:t>
            </a:r>
            <a:endParaRPr/>
          </a:p>
          <a:p>
            <a:pPr indent="0" lvl="0" marL="0" rtl="0" algn="l">
              <a:spcBef>
                <a:spcPts val="0"/>
              </a:spcBef>
              <a:spcAft>
                <a:spcPts val="0"/>
              </a:spcAft>
              <a:buNone/>
            </a:pPr>
            <a:r>
              <a:rPr lang="en-US"/>
              <a:t>As well as more involuntary effects or implications of events, such as people’s reactions or how people are seen.</a:t>
            </a:r>
            <a:endParaRPr/>
          </a:p>
        </p:txBody>
      </p:sp>
      <p:sp>
        <p:nvSpPr>
          <p:cNvPr id="801" name="Google Shape;801;g9fc1584b00_2_1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9fc1584b00_2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g9fc1584b00_2_1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And last but not least, the knowledge in ATOMIC can also be thought about in terms of “what happens to whom”.</a:t>
            </a:r>
            <a:endParaRPr/>
          </a:p>
          <a:p>
            <a:pPr indent="0" lvl="0" marL="0" rtl="0" algn="l">
              <a:spcBef>
                <a:spcPts val="0"/>
              </a:spcBef>
              <a:spcAft>
                <a:spcPts val="0"/>
              </a:spcAft>
              <a:buNone/>
            </a:pPr>
            <a:r>
              <a:rPr lang="en-US"/>
              <a:t>So specifically, what inferences can we make about the AGENT of the event, here, X, </a:t>
            </a:r>
            <a:endParaRPr/>
          </a:p>
          <a:p>
            <a:pPr indent="0" lvl="0" marL="0" rtl="0" algn="l">
              <a:spcBef>
                <a:spcPts val="0"/>
              </a:spcBef>
              <a:spcAft>
                <a:spcPts val="0"/>
              </a:spcAft>
              <a:buNone/>
            </a:pPr>
            <a:r>
              <a:rPr lang="en-US"/>
              <a:t>Versus what inferences can we make about the THEME of the event, here, Y</a:t>
            </a:r>
            <a:endParaRPr/>
          </a:p>
        </p:txBody>
      </p:sp>
      <p:sp>
        <p:nvSpPr>
          <p:cNvPr id="817" name="Google Shape;817;g9fc1584b00_2_1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9fc1584b00_2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g9fc1584b00_2_1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All this knowledge is contained in our knowledge graph that, to date, contains OVER 300 THOUSAND event nodes, connected in NEARLY 900 THOUSAND if-Event-then-SOMETHING triples</a:t>
            </a:r>
            <a:endParaRPr/>
          </a:p>
        </p:txBody>
      </p:sp>
      <p:sp>
        <p:nvSpPr>
          <p:cNvPr id="833" name="Google Shape;833;g9fc1584b00_2_1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9f90c23502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9f90c23502_0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3" name="Google Shape;843;g9f90c23502_0_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9f90c23502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9f90c23502_0_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0" name="Google Shape;850;g9f90c23502_0_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9f261ebf89_0_4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9f261ebf89_0_4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8" name="Google Shape;858;g9f261ebf89_0_4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9f261ebf89_0_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9f261ebf89_0_4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6" name="Google Shape;866;g9f261ebf89_0_4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9f261ebf89_0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9f261ebf89_0_4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5" name="Google Shape;875;g9f261ebf89_0_4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9f261ebf89_0_4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9f261ebf89_0_4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4" name="Google Shape;884;g9f261ebf89_0_4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9f261ebf89_0_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9f261ebf89_0_4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0" name="Google Shape;900;g9f261ebf89_0_4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9f261ebf89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9f261ebf89_0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g9f261ebf89_0_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9f261ebf89_0_4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9f261ebf89_0_4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7" name="Google Shape;907;g9f261ebf89_0_4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9f261ebf89_0_4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19" name="Google Shape;919;g9f261ebf89_0_4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0" name="Google Shape;920;g9f261ebf89_0_4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9f261ebf89_0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9f261ebf89_0_5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8" name="Google Shape;928;g9f261ebf89_0_5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9ed005f411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35" name="Google Shape;935;g9ed005f411_0_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6" name="Google Shape;936;g9ed005f411_0_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9ed005f411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9ed005f411_0_1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9ed005f411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9ed005f411_0_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9fc1584b0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9fc1584b00_0_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9fc1584b00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9fc1584b00_0_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9ed005f411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9ed005f411_0_1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9ed005f411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9ed005f411_0_1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9f261ebf89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9f261ebf89_0_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g9f261ebf89_0_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9ed005f411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9ed005f411_0_1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a6502f3270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90" name="Google Shape;990;ga6502f3270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1" name="Google Shape;991;ga6502f3270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9ed005f411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7" name="Google Shape;997;g9ed005f411_0_1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9fc1584b00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3" name="Google Shape;1003;g9fc1584b00_0_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9fc1584b0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0" name="Google Shape;1010;g9fc1584b00_0_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9fc1584b00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9fc1584b00_0_1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9fc1584b00_0_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9fc1584b00_0_2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7" name="Google Shape;1027;g9fc1584b00_0_2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9fc1584b00_0_2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35" name="Google Shape;1035;g9fc1584b00_0_2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6" name="Google Shape;1036;g9fc1584b00_0_2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9fc1584b00_0_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9fc1584b00_0_2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6" name="Google Shape;1046;g9fc1584b00_0_2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9fc1584b00_0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53" name="Google Shape;1053;g9fc1584b00_0_2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4" name="Google Shape;1054;g9fc1584b00_0_2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9f261ebf89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9f261ebf89_0_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9f261ebf89_0_7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9f90c23502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61" name="Google Shape;1061;g9f90c23502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2" name="Google Shape;1062;g9f90c23502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9f90c23502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70" name="Google Shape;1070;g9f90c23502_0_1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1" name="Google Shape;1071;g9f90c23502_0_1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9fc1584b00_0_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9fc1584b00_0_2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9" name="Google Shape;1079;g9fc1584b00_0_2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9f90c23502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9f90c23502_0_1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7" name="Google Shape;1087;g9f90c23502_0_1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9f90c23502_0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94" name="Google Shape;1094;g9f90c23502_0_1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5" name="Google Shape;1095;g9f90c23502_0_1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9f90c23502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03" name="Google Shape;1103;g9f90c23502_0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4" name="Google Shape;1104;g9f90c23502_0_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9f90c23502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3" name="Google Shape;1113;g9f90c23502_0_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4" name="Google Shape;1114;g9f90c23502_0_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9f90c23502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22" name="Google Shape;1122;g9f90c23502_0_1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3" name="Google Shape;1123;g9f90c23502_0_1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9f90c23502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30" name="Google Shape;1130;g9f90c23502_0_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1" name="Google Shape;1131;g9f90c23502_0_9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9fc1584b00_0_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44" name="Google Shape;1144;g9fc1584b00_0_3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5" name="Google Shape;1145;g9fc1584b00_0_3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mailto:email@usc.edu"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
          <p:cNvSpPr txBox="1"/>
          <p:nvPr>
            <p:ph type="ctrTitle"/>
          </p:nvPr>
        </p:nvSpPr>
        <p:spPr>
          <a:xfrm>
            <a:off x="685800" y="1615634"/>
            <a:ext cx="7772400" cy="1102519"/>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accent2"/>
              </a:buClr>
              <a:buSzPts val="4400"/>
              <a:buFont typeface="Helvetica Neue"/>
              <a:buNone/>
              <a:defRPr b="1" i="0" sz="4400">
                <a:solidFill>
                  <a:schemeClr val="accent2"/>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
          <p:cNvSpPr txBox="1"/>
          <p:nvPr>
            <p:ph idx="12" type="sldNum"/>
          </p:nvPr>
        </p:nvSpPr>
        <p:spPr>
          <a:xfrm>
            <a:off x="4653282" y="4919236"/>
            <a:ext cx="407773"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1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 name="Google Shape;63;p1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 name="Google Shape;64;p1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5" name="Shape 65"/>
        <p:cNvGrpSpPr/>
        <p:nvPr/>
      </p:nvGrpSpPr>
      <p:grpSpPr>
        <a:xfrm>
          <a:off x="0" y="0"/>
          <a:ext cx="0" cy="0"/>
          <a:chOff x="0" y="0"/>
          <a:chExt cx="0" cy="0"/>
        </a:xfrm>
      </p:grpSpPr>
      <p:sp>
        <p:nvSpPr>
          <p:cNvPr id="66" name="Google Shape;66;p13"/>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7" name="Google Shape;67;p13"/>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68" name="Google Shape;68;p13"/>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 name="Google Shape;69;p13"/>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70" name="Google Shape;70;p13"/>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 name="Google Shape;71;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Google Shape;72;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Google Shape;73;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1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6" name="Google Shape;76;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7" name="Google Shape;77;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 name="Google Shape;78;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9" name="Shape 79"/>
        <p:cNvGrpSpPr/>
        <p:nvPr/>
      </p:nvGrpSpPr>
      <p:grpSpPr>
        <a:xfrm>
          <a:off x="0" y="0"/>
          <a:ext cx="0" cy="0"/>
          <a:chOff x="0" y="0"/>
          <a:chExt cx="0" cy="0"/>
        </a:xfrm>
      </p:grpSpPr>
      <p:sp>
        <p:nvSpPr>
          <p:cNvPr id="80" name="Google Shape;80;p15"/>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1" name="Google Shape;81;p15"/>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82" name="Google Shape;82;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3" name="Google Shape;83;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4" name="Google Shape;84;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5" name="Shape 85"/>
        <p:cNvGrpSpPr/>
        <p:nvPr/>
      </p:nvGrpSpPr>
      <p:grpSpPr>
        <a:xfrm>
          <a:off x="0" y="0"/>
          <a:ext cx="0" cy="0"/>
          <a:chOff x="0" y="0"/>
          <a:chExt cx="0" cy="0"/>
        </a:xfrm>
      </p:grpSpPr>
      <p:sp>
        <p:nvSpPr>
          <p:cNvPr id="86" name="Google Shape;86;p16"/>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7" name="Google Shape;87;p16"/>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88" name="Google Shape;88;p16"/>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89" name="Google Shape;89;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0" name="Google Shape;90;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1" name="Google Shape;91;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2" name="Shape 92"/>
        <p:cNvGrpSpPr/>
        <p:nvPr/>
      </p:nvGrpSpPr>
      <p:grpSpPr>
        <a:xfrm>
          <a:off x="0" y="0"/>
          <a:ext cx="0" cy="0"/>
          <a:chOff x="0" y="0"/>
          <a:chExt cx="0" cy="0"/>
        </a:xfrm>
      </p:grpSpPr>
      <p:sp>
        <p:nvSpPr>
          <p:cNvPr id="93" name="Google Shape;93;p17"/>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4" name="Google Shape;94;p17"/>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95" name="Google Shape;95;p17"/>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96" name="Google Shape;96;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8" name="Google Shape;98;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9" name="Shape 99"/>
        <p:cNvGrpSpPr/>
        <p:nvPr/>
      </p:nvGrpSpPr>
      <p:grpSpPr>
        <a:xfrm>
          <a:off x="0" y="0"/>
          <a:ext cx="0" cy="0"/>
          <a:chOff x="0" y="0"/>
          <a:chExt cx="0" cy="0"/>
        </a:xfrm>
      </p:grpSpPr>
      <p:sp>
        <p:nvSpPr>
          <p:cNvPr id="100" name="Google Shape;100;p1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1" name="Google Shape;101;p18"/>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2" name="Google Shape;102;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3" name="Google Shape;103;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4" name="Google Shape;104;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5" name="Shape 105"/>
        <p:cNvGrpSpPr/>
        <p:nvPr/>
      </p:nvGrpSpPr>
      <p:grpSpPr>
        <a:xfrm>
          <a:off x="0" y="0"/>
          <a:ext cx="0" cy="0"/>
          <a:chOff x="0" y="0"/>
          <a:chExt cx="0" cy="0"/>
        </a:xfrm>
      </p:grpSpPr>
      <p:sp>
        <p:nvSpPr>
          <p:cNvPr id="106" name="Google Shape;106;p19"/>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7" name="Google Shape;107;p19"/>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8" name="Google Shape;108;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9" name="Google Shape;109;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0" name="Google Shape;110;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8" name="Shape 118"/>
        <p:cNvGrpSpPr/>
        <p:nvPr/>
      </p:nvGrpSpPr>
      <p:grpSpPr>
        <a:xfrm>
          <a:off x="0" y="0"/>
          <a:ext cx="0" cy="0"/>
          <a:chOff x="0" y="0"/>
          <a:chExt cx="0" cy="0"/>
        </a:xfrm>
      </p:grpSpPr>
      <p:sp>
        <p:nvSpPr>
          <p:cNvPr id="119" name="Google Shape;119;p21"/>
          <p:cNvSpPr txBox="1"/>
          <p:nvPr>
            <p:ph type="ctrTitle"/>
          </p:nvPr>
        </p:nvSpPr>
        <p:spPr>
          <a:xfrm>
            <a:off x="685800" y="1615634"/>
            <a:ext cx="7772400" cy="11025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accent2"/>
              </a:buClr>
              <a:buSzPts val="4400"/>
              <a:buFont typeface="Helvetica Neue"/>
              <a:buNone/>
              <a:defRPr b="1" i="0" sz="4400">
                <a:solidFill>
                  <a:schemeClr val="accent2"/>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0" name="Google Shape;120;p21"/>
          <p:cNvSpPr txBox="1"/>
          <p:nvPr>
            <p:ph idx="12" type="sldNum"/>
          </p:nvPr>
        </p:nvSpPr>
        <p:spPr>
          <a:xfrm>
            <a:off x="4653282" y="4919236"/>
            <a:ext cx="4077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21" name="Google Shape;121;p21"/>
          <p:cNvSpPr txBox="1"/>
          <p:nvPr/>
        </p:nvSpPr>
        <p:spPr>
          <a:xfrm>
            <a:off x="1452150" y="3010938"/>
            <a:ext cx="6239700" cy="1615500"/>
          </a:xfrm>
          <a:prstGeom prst="rect">
            <a:avLst/>
          </a:prstGeom>
          <a:noFill/>
          <a:ln>
            <a:noFill/>
          </a:ln>
        </p:spPr>
        <p:txBody>
          <a:bodyPr anchorCtr="0" anchor="t" bIns="91425" lIns="91425" spcFirstLastPara="1" rIns="91425" wrap="square" tIns="91425">
            <a:noAutofit/>
          </a:bodyPr>
          <a:lstStyle/>
          <a:p>
            <a:pPr indent="0" lvl="0" marL="0" rtl="0" algn="ctr">
              <a:spcBef>
                <a:spcPts val="540"/>
              </a:spcBef>
              <a:spcAft>
                <a:spcPts val="0"/>
              </a:spcAft>
              <a:buNone/>
            </a:pPr>
            <a:r>
              <a:rPr b="1" lang="en-US" sz="2400">
                <a:solidFill>
                  <a:srgbClr val="7F7F7F"/>
                </a:solidFill>
                <a:latin typeface="Open Sans"/>
                <a:ea typeface="Open Sans"/>
                <a:cs typeface="Open Sans"/>
                <a:sym typeface="Open Sans"/>
              </a:rPr>
              <a:t>Name</a:t>
            </a:r>
            <a:endParaRPr b="1" sz="2400">
              <a:solidFill>
                <a:srgbClr val="7F7F7F"/>
              </a:solidFill>
              <a:latin typeface="Open Sans"/>
              <a:ea typeface="Open Sans"/>
              <a:cs typeface="Open Sans"/>
              <a:sym typeface="Open Sans"/>
            </a:endParaRPr>
          </a:p>
          <a:p>
            <a:pPr indent="0" lvl="0" marL="0" rtl="0" algn="ctr">
              <a:spcBef>
                <a:spcPts val="540"/>
              </a:spcBef>
              <a:spcAft>
                <a:spcPts val="0"/>
              </a:spcAft>
              <a:buNone/>
            </a:pPr>
            <a:r>
              <a:rPr b="1" lang="en-US" u="sng">
                <a:solidFill>
                  <a:schemeClr val="hlink"/>
                </a:solidFill>
                <a:latin typeface="Open Sans"/>
                <a:ea typeface="Open Sans"/>
                <a:cs typeface="Open Sans"/>
                <a:sym typeface="Open Sans"/>
                <a:hlinkClick r:id="rId2"/>
              </a:rPr>
              <a:t>email@usc.edu</a:t>
            </a:r>
            <a:endParaRPr b="1">
              <a:solidFill>
                <a:srgbClr val="7F7F7F"/>
              </a:solidFill>
              <a:latin typeface="Open Sans"/>
              <a:ea typeface="Open Sans"/>
              <a:cs typeface="Open Sans"/>
              <a:sym typeface="Open Sans"/>
            </a:endParaRPr>
          </a:p>
          <a:p>
            <a:pPr indent="0" lvl="0" marL="0" rtl="0" algn="ctr">
              <a:spcBef>
                <a:spcPts val="2000"/>
              </a:spcBef>
              <a:spcAft>
                <a:spcPts val="0"/>
              </a:spcAft>
              <a:buNone/>
            </a:pPr>
            <a:r>
              <a:rPr b="1" lang="en-US" sz="2400">
                <a:solidFill>
                  <a:srgbClr val="7F7F7F"/>
                </a:solidFill>
                <a:latin typeface="Open Sans"/>
                <a:ea typeface="Open Sans"/>
                <a:cs typeface="Open Sans"/>
                <a:sym typeface="Open Sans"/>
              </a:rPr>
              <a:t>USC Information Sciences Institute</a:t>
            </a:r>
            <a:endParaRPr b="1" sz="2400">
              <a:solidFill>
                <a:srgbClr val="7F7F7F"/>
              </a:solidFill>
              <a:latin typeface="Open Sans"/>
              <a:ea typeface="Open Sans"/>
              <a:cs typeface="Open Sans"/>
              <a:sym typeface="Open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2" name="Shape 122"/>
        <p:cNvGrpSpPr/>
        <p:nvPr/>
      </p:nvGrpSpPr>
      <p:grpSpPr>
        <a:xfrm>
          <a:off x="0" y="0"/>
          <a:ext cx="0" cy="0"/>
          <a:chOff x="0" y="0"/>
          <a:chExt cx="0" cy="0"/>
        </a:xfrm>
      </p:grpSpPr>
      <p:sp>
        <p:nvSpPr>
          <p:cNvPr id="123" name="Google Shape;123;p22"/>
          <p:cNvSpPr txBox="1"/>
          <p:nvPr>
            <p:ph type="title"/>
          </p:nvPr>
        </p:nvSpPr>
        <p:spPr>
          <a:xfrm>
            <a:off x="0" y="0"/>
            <a:ext cx="9144000" cy="853800"/>
          </a:xfrm>
          <a:prstGeom prst="rect">
            <a:avLst/>
          </a:prstGeom>
          <a:noFill/>
          <a:ln>
            <a:noFill/>
          </a:ln>
        </p:spPr>
        <p:txBody>
          <a:bodyPr anchorCtr="0" anchor="ctr" bIns="45700" lIns="91425" spcFirstLastPara="1" rIns="91425" wrap="square" tIns="45700">
            <a:noAutofit/>
          </a:bodyPr>
          <a:lstStyle>
            <a:lvl1pPr lvl="0" rtl="0">
              <a:lnSpc>
                <a:spcPct val="100000"/>
              </a:lnSpc>
              <a:spcBef>
                <a:spcPts val="0"/>
              </a:spcBef>
              <a:spcAft>
                <a:spcPts val="0"/>
              </a:spcAft>
              <a:buClr>
                <a:schemeClr val="accent2"/>
              </a:buClr>
              <a:buSzPts val="4000"/>
              <a:buFont typeface="Helvetica Neue"/>
              <a:buNone/>
              <a:defRPr b="1" i="0" sz="4000">
                <a:solidFill>
                  <a:schemeClr val="accent2"/>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4" name="Google Shape;124;p22"/>
          <p:cNvSpPr txBox="1"/>
          <p:nvPr>
            <p:ph idx="12" type="sldNum"/>
          </p:nvPr>
        </p:nvSpPr>
        <p:spPr>
          <a:xfrm>
            <a:off x="4653282" y="4919236"/>
            <a:ext cx="4077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1" i="0" sz="900" u="none" cap="none" strike="noStrike">
                <a:solidFill>
                  <a:schemeClr val="lt1"/>
                </a:solidFill>
                <a:latin typeface="Helvetica Neue"/>
                <a:ea typeface="Helvetica Neue"/>
                <a:cs typeface="Helvetica Neue"/>
                <a:sym typeface="Helvetica Neue"/>
              </a:defRPr>
            </a:lvl1pPr>
            <a:lvl2pPr indent="0" lvl="1" marL="0" rtl="0" algn="r">
              <a:spcBef>
                <a:spcPts val="0"/>
              </a:spcBef>
              <a:buNone/>
              <a:defRPr b="1" i="0" sz="900" u="none" cap="none" strike="noStrike">
                <a:solidFill>
                  <a:schemeClr val="lt1"/>
                </a:solidFill>
                <a:latin typeface="Helvetica Neue"/>
                <a:ea typeface="Helvetica Neue"/>
                <a:cs typeface="Helvetica Neue"/>
                <a:sym typeface="Helvetica Neue"/>
              </a:defRPr>
            </a:lvl2pPr>
            <a:lvl3pPr indent="0" lvl="2" marL="0" rtl="0" algn="r">
              <a:spcBef>
                <a:spcPts val="0"/>
              </a:spcBef>
              <a:buNone/>
              <a:defRPr b="1" i="0" sz="900" u="none" cap="none" strike="noStrike">
                <a:solidFill>
                  <a:schemeClr val="lt1"/>
                </a:solidFill>
                <a:latin typeface="Helvetica Neue"/>
                <a:ea typeface="Helvetica Neue"/>
                <a:cs typeface="Helvetica Neue"/>
                <a:sym typeface="Helvetica Neue"/>
              </a:defRPr>
            </a:lvl3pPr>
            <a:lvl4pPr indent="0" lvl="3" marL="0" rtl="0" algn="r">
              <a:spcBef>
                <a:spcPts val="0"/>
              </a:spcBef>
              <a:buNone/>
              <a:defRPr b="1" i="0" sz="900" u="none" cap="none" strike="noStrike">
                <a:solidFill>
                  <a:schemeClr val="lt1"/>
                </a:solidFill>
                <a:latin typeface="Helvetica Neue"/>
                <a:ea typeface="Helvetica Neue"/>
                <a:cs typeface="Helvetica Neue"/>
                <a:sym typeface="Helvetica Neue"/>
              </a:defRPr>
            </a:lvl4pPr>
            <a:lvl5pPr indent="0" lvl="4" marL="0" rtl="0" algn="r">
              <a:spcBef>
                <a:spcPts val="0"/>
              </a:spcBef>
              <a:buNone/>
              <a:defRPr b="1" i="0" sz="900" u="none" cap="none" strike="noStrike">
                <a:solidFill>
                  <a:schemeClr val="lt1"/>
                </a:solidFill>
                <a:latin typeface="Helvetica Neue"/>
                <a:ea typeface="Helvetica Neue"/>
                <a:cs typeface="Helvetica Neue"/>
                <a:sym typeface="Helvetica Neue"/>
              </a:defRPr>
            </a:lvl5pPr>
            <a:lvl6pPr indent="0" lvl="5" marL="0" rtl="0" algn="r">
              <a:spcBef>
                <a:spcPts val="0"/>
              </a:spcBef>
              <a:buNone/>
              <a:defRPr b="1" i="0" sz="900" u="none" cap="none" strike="noStrike">
                <a:solidFill>
                  <a:schemeClr val="lt1"/>
                </a:solidFill>
                <a:latin typeface="Helvetica Neue"/>
                <a:ea typeface="Helvetica Neue"/>
                <a:cs typeface="Helvetica Neue"/>
                <a:sym typeface="Helvetica Neue"/>
              </a:defRPr>
            </a:lvl6pPr>
            <a:lvl7pPr indent="0" lvl="6" marL="0" rtl="0" algn="r">
              <a:spcBef>
                <a:spcPts val="0"/>
              </a:spcBef>
              <a:buNone/>
              <a:defRPr b="1" i="0" sz="900" u="none" cap="none" strike="noStrike">
                <a:solidFill>
                  <a:schemeClr val="lt1"/>
                </a:solidFill>
                <a:latin typeface="Helvetica Neue"/>
                <a:ea typeface="Helvetica Neue"/>
                <a:cs typeface="Helvetica Neue"/>
                <a:sym typeface="Helvetica Neue"/>
              </a:defRPr>
            </a:lvl7pPr>
            <a:lvl8pPr indent="0" lvl="7" marL="0" rtl="0" algn="r">
              <a:spcBef>
                <a:spcPts val="0"/>
              </a:spcBef>
              <a:buNone/>
              <a:defRPr b="1" i="0" sz="900" u="none" cap="none" strike="noStrike">
                <a:solidFill>
                  <a:schemeClr val="lt1"/>
                </a:solidFill>
                <a:latin typeface="Helvetica Neue"/>
                <a:ea typeface="Helvetica Neue"/>
                <a:cs typeface="Helvetica Neue"/>
                <a:sym typeface="Helvetica Neue"/>
              </a:defRPr>
            </a:lvl8pPr>
            <a:lvl9pPr indent="0" lvl="8" marL="0" rtl="0" algn="r">
              <a:spcBef>
                <a:spcPts val="0"/>
              </a:spcBef>
              <a:buNone/>
              <a:defRPr b="1" i="0" sz="900" u="none" cap="none" strike="noStrike">
                <a:solidFill>
                  <a:schemeClr val="lt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125" name="Google Shape;125;p22"/>
          <p:cNvSpPr txBox="1"/>
          <p:nvPr>
            <p:ph idx="1" type="body"/>
          </p:nvPr>
        </p:nvSpPr>
        <p:spPr>
          <a:xfrm>
            <a:off x="445675" y="853800"/>
            <a:ext cx="8698200" cy="4065300"/>
          </a:xfrm>
          <a:prstGeom prst="rect">
            <a:avLst/>
          </a:prstGeom>
          <a:noFill/>
          <a:ln>
            <a:noFill/>
          </a:ln>
        </p:spPr>
        <p:txBody>
          <a:bodyPr anchorCtr="0" anchor="t" bIns="45700" lIns="91425" spcFirstLastPara="1" rIns="91425" wrap="square" tIns="45700">
            <a:noAutofit/>
          </a:bodyPr>
          <a:lstStyle>
            <a:lvl1pPr indent="-342900" lvl="0" marL="457200" rtl="0" algn="l">
              <a:lnSpc>
                <a:spcPct val="150000"/>
              </a:lnSpc>
              <a:spcBef>
                <a:spcPts val="2000"/>
              </a:spcBef>
              <a:spcAft>
                <a:spcPts val="0"/>
              </a:spcAft>
              <a:buClr>
                <a:schemeClr val="dk1"/>
              </a:buClr>
              <a:buSzPts val="1800"/>
              <a:buChar char="●"/>
              <a:defRPr/>
            </a:lvl1pPr>
            <a:lvl2pPr indent="-228600" lvl="1" marL="914400" rtl="0" algn="l">
              <a:lnSpc>
                <a:spcPct val="150000"/>
              </a:lnSpc>
              <a:spcBef>
                <a:spcPts val="360"/>
              </a:spcBef>
              <a:spcAft>
                <a:spcPts val="0"/>
              </a:spcAft>
              <a:buClr>
                <a:srgbClr val="7F7F7F"/>
              </a:buClr>
              <a:buSzPts val="1800"/>
              <a:buNone/>
              <a:defRPr/>
            </a:lvl2pPr>
            <a:lvl3pPr indent="-228600" lvl="2" marL="1371600" rtl="0" algn="l">
              <a:lnSpc>
                <a:spcPct val="150000"/>
              </a:lnSpc>
              <a:spcBef>
                <a:spcPts val="360"/>
              </a:spcBef>
              <a:spcAft>
                <a:spcPts val="0"/>
              </a:spcAft>
              <a:buClr>
                <a:schemeClr val="dk1"/>
              </a:buClr>
              <a:buSzPts val="1800"/>
              <a:buNone/>
              <a:defRPr/>
            </a:lvl3pPr>
            <a:lvl4pPr indent="-228600" lvl="3" marL="1828800" rtl="0" algn="l">
              <a:lnSpc>
                <a:spcPct val="150000"/>
              </a:lnSpc>
              <a:spcBef>
                <a:spcPts val="360"/>
              </a:spcBef>
              <a:spcAft>
                <a:spcPts val="0"/>
              </a:spcAft>
              <a:buClr>
                <a:schemeClr val="dk1"/>
              </a:buClr>
              <a:buSzPts val="1800"/>
              <a:buNone/>
              <a:defRPr/>
            </a:lvl4pPr>
            <a:lvl5pPr indent="-228600" lvl="4" marL="2286000" rtl="0" algn="l">
              <a:lnSpc>
                <a:spcPct val="150000"/>
              </a:lnSpc>
              <a:spcBef>
                <a:spcPts val="360"/>
              </a:spcBef>
              <a:spcAft>
                <a:spcPts val="0"/>
              </a:spcAft>
              <a:buClr>
                <a:schemeClr val="dk1"/>
              </a:buClr>
              <a:buSzPts val="1800"/>
              <a:buNone/>
              <a:defRPr/>
            </a:lvl5pPr>
            <a:lvl6pPr indent="-342900" lvl="5" marL="2743200" rtl="0" algn="l">
              <a:lnSpc>
                <a:spcPct val="150000"/>
              </a:lnSpc>
              <a:spcBef>
                <a:spcPts val="360"/>
              </a:spcBef>
              <a:spcAft>
                <a:spcPts val="0"/>
              </a:spcAft>
              <a:buClr>
                <a:schemeClr val="dk1"/>
              </a:buClr>
              <a:buSzPts val="1800"/>
              <a:buChar char="•"/>
              <a:defRPr/>
            </a:lvl6pPr>
            <a:lvl7pPr indent="-342900" lvl="6" marL="3200400" rtl="0" algn="l">
              <a:lnSpc>
                <a:spcPct val="150000"/>
              </a:lnSpc>
              <a:spcBef>
                <a:spcPts val="360"/>
              </a:spcBef>
              <a:spcAft>
                <a:spcPts val="0"/>
              </a:spcAft>
              <a:buClr>
                <a:schemeClr val="dk1"/>
              </a:buClr>
              <a:buSzPts val="1800"/>
              <a:buChar char="•"/>
              <a:defRPr/>
            </a:lvl7pPr>
            <a:lvl8pPr indent="-342900" lvl="7" marL="3657600" rtl="0" algn="l">
              <a:lnSpc>
                <a:spcPct val="150000"/>
              </a:lnSpc>
              <a:spcBef>
                <a:spcPts val="360"/>
              </a:spcBef>
              <a:spcAft>
                <a:spcPts val="0"/>
              </a:spcAft>
              <a:buClr>
                <a:schemeClr val="dk1"/>
              </a:buClr>
              <a:buSzPts val="1800"/>
              <a:buChar char="•"/>
              <a:defRPr/>
            </a:lvl8pPr>
            <a:lvl9pPr indent="-342900" lvl="8" marL="4114800" rtl="0" algn="l">
              <a:lnSpc>
                <a:spcPct val="15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 name="Shape 19"/>
        <p:cNvGrpSpPr/>
        <p:nvPr/>
      </p:nvGrpSpPr>
      <p:grpSpPr>
        <a:xfrm>
          <a:off x="0" y="0"/>
          <a:ext cx="0" cy="0"/>
          <a:chOff x="0" y="0"/>
          <a:chExt cx="0" cy="0"/>
        </a:xfrm>
      </p:grpSpPr>
      <p:sp>
        <p:nvSpPr>
          <p:cNvPr id="20" name="Google Shape;20;p3"/>
          <p:cNvSpPr txBox="1"/>
          <p:nvPr>
            <p:ph type="title"/>
          </p:nvPr>
        </p:nvSpPr>
        <p:spPr>
          <a:xfrm>
            <a:off x="0" y="0"/>
            <a:ext cx="9144000" cy="853800"/>
          </a:xfrm>
          <a:prstGeom prst="rect">
            <a:avLst/>
          </a:prstGeom>
          <a:noFill/>
          <a:ln>
            <a:noFill/>
          </a:ln>
        </p:spPr>
        <p:txBody>
          <a:bodyPr anchorCtr="0" anchor="ctr" bIns="45700" lIns="91425" spcFirstLastPara="1" rIns="91425" wrap="square" tIns="45700">
            <a:noAutofit/>
          </a:bodyPr>
          <a:lstStyle>
            <a:lvl1pPr lvl="0">
              <a:lnSpc>
                <a:spcPct val="100000"/>
              </a:lnSpc>
              <a:spcBef>
                <a:spcPts val="0"/>
              </a:spcBef>
              <a:spcAft>
                <a:spcPts val="0"/>
              </a:spcAft>
              <a:buClr>
                <a:schemeClr val="accent2"/>
              </a:buClr>
              <a:buSzPts val="4000"/>
              <a:buFont typeface="Helvetica Neue"/>
              <a:buNone/>
              <a:defRPr b="1" i="0" sz="4000">
                <a:solidFill>
                  <a:schemeClr val="accent2"/>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2" type="sldNum"/>
          </p:nvPr>
        </p:nvSpPr>
        <p:spPr>
          <a:xfrm>
            <a:off x="4653282" y="4919236"/>
            <a:ext cx="407773"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900" u="none" cap="none" strike="noStrike">
                <a:solidFill>
                  <a:schemeClr val="lt1"/>
                </a:solidFill>
                <a:latin typeface="Helvetica Neue"/>
                <a:ea typeface="Helvetica Neue"/>
                <a:cs typeface="Helvetica Neue"/>
                <a:sym typeface="Helvetica Neue"/>
              </a:defRPr>
            </a:lvl1pPr>
            <a:lvl2pPr indent="0" lvl="1" marL="0" algn="r">
              <a:spcBef>
                <a:spcPts val="0"/>
              </a:spcBef>
              <a:buNone/>
              <a:defRPr b="1" i="0" sz="900" u="none" cap="none" strike="noStrike">
                <a:solidFill>
                  <a:schemeClr val="lt1"/>
                </a:solidFill>
                <a:latin typeface="Helvetica Neue"/>
                <a:ea typeface="Helvetica Neue"/>
                <a:cs typeface="Helvetica Neue"/>
                <a:sym typeface="Helvetica Neue"/>
              </a:defRPr>
            </a:lvl2pPr>
            <a:lvl3pPr indent="0" lvl="2" marL="0" algn="r">
              <a:spcBef>
                <a:spcPts val="0"/>
              </a:spcBef>
              <a:buNone/>
              <a:defRPr b="1" i="0" sz="900" u="none" cap="none" strike="noStrike">
                <a:solidFill>
                  <a:schemeClr val="lt1"/>
                </a:solidFill>
                <a:latin typeface="Helvetica Neue"/>
                <a:ea typeface="Helvetica Neue"/>
                <a:cs typeface="Helvetica Neue"/>
                <a:sym typeface="Helvetica Neue"/>
              </a:defRPr>
            </a:lvl3pPr>
            <a:lvl4pPr indent="0" lvl="3" marL="0" algn="r">
              <a:spcBef>
                <a:spcPts val="0"/>
              </a:spcBef>
              <a:buNone/>
              <a:defRPr b="1" i="0" sz="900" u="none" cap="none" strike="noStrike">
                <a:solidFill>
                  <a:schemeClr val="lt1"/>
                </a:solidFill>
                <a:latin typeface="Helvetica Neue"/>
                <a:ea typeface="Helvetica Neue"/>
                <a:cs typeface="Helvetica Neue"/>
                <a:sym typeface="Helvetica Neue"/>
              </a:defRPr>
            </a:lvl4pPr>
            <a:lvl5pPr indent="0" lvl="4" marL="0" algn="r">
              <a:spcBef>
                <a:spcPts val="0"/>
              </a:spcBef>
              <a:buNone/>
              <a:defRPr b="1" i="0" sz="900" u="none" cap="none" strike="noStrike">
                <a:solidFill>
                  <a:schemeClr val="lt1"/>
                </a:solidFill>
                <a:latin typeface="Helvetica Neue"/>
                <a:ea typeface="Helvetica Neue"/>
                <a:cs typeface="Helvetica Neue"/>
                <a:sym typeface="Helvetica Neue"/>
              </a:defRPr>
            </a:lvl5pPr>
            <a:lvl6pPr indent="0" lvl="5" marL="0" algn="r">
              <a:spcBef>
                <a:spcPts val="0"/>
              </a:spcBef>
              <a:buNone/>
              <a:defRPr b="1" i="0" sz="900" u="none" cap="none" strike="noStrike">
                <a:solidFill>
                  <a:schemeClr val="lt1"/>
                </a:solidFill>
                <a:latin typeface="Helvetica Neue"/>
                <a:ea typeface="Helvetica Neue"/>
                <a:cs typeface="Helvetica Neue"/>
                <a:sym typeface="Helvetica Neue"/>
              </a:defRPr>
            </a:lvl6pPr>
            <a:lvl7pPr indent="0" lvl="6" marL="0" algn="r">
              <a:spcBef>
                <a:spcPts val="0"/>
              </a:spcBef>
              <a:buNone/>
              <a:defRPr b="1" i="0" sz="900" u="none" cap="none" strike="noStrike">
                <a:solidFill>
                  <a:schemeClr val="lt1"/>
                </a:solidFill>
                <a:latin typeface="Helvetica Neue"/>
                <a:ea typeface="Helvetica Neue"/>
                <a:cs typeface="Helvetica Neue"/>
                <a:sym typeface="Helvetica Neue"/>
              </a:defRPr>
            </a:lvl7pPr>
            <a:lvl8pPr indent="0" lvl="7" marL="0" algn="r">
              <a:spcBef>
                <a:spcPts val="0"/>
              </a:spcBef>
              <a:buNone/>
              <a:defRPr b="1" i="0" sz="900" u="none" cap="none" strike="noStrike">
                <a:solidFill>
                  <a:schemeClr val="lt1"/>
                </a:solidFill>
                <a:latin typeface="Helvetica Neue"/>
                <a:ea typeface="Helvetica Neue"/>
                <a:cs typeface="Helvetica Neue"/>
                <a:sym typeface="Helvetica Neue"/>
              </a:defRPr>
            </a:lvl8pPr>
            <a:lvl9pPr indent="0" lvl="8" marL="0" algn="r">
              <a:spcBef>
                <a:spcPts val="0"/>
              </a:spcBef>
              <a:buNone/>
              <a:defRPr b="1" i="0" sz="900" u="none" cap="none" strike="noStrike">
                <a:solidFill>
                  <a:schemeClr val="lt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22" name="Google Shape;22;p3"/>
          <p:cNvSpPr txBox="1"/>
          <p:nvPr>
            <p:ph idx="1" type="body"/>
          </p:nvPr>
        </p:nvSpPr>
        <p:spPr>
          <a:xfrm>
            <a:off x="445675" y="853800"/>
            <a:ext cx="8698200" cy="4065300"/>
          </a:xfrm>
          <a:prstGeom prst="rect">
            <a:avLst/>
          </a:prstGeom>
          <a:noFill/>
          <a:ln>
            <a:noFill/>
          </a:ln>
        </p:spPr>
        <p:txBody>
          <a:bodyPr anchorCtr="0" anchor="t" bIns="45700" lIns="91425" spcFirstLastPara="1" rIns="91425" wrap="square" tIns="45700">
            <a:noAutofit/>
          </a:bodyPr>
          <a:lstStyle>
            <a:lvl1pPr indent="-342900" lvl="0" marL="457200" algn="l">
              <a:lnSpc>
                <a:spcPct val="150000"/>
              </a:lnSpc>
              <a:spcBef>
                <a:spcPts val="2000"/>
              </a:spcBef>
              <a:spcAft>
                <a:spcPts val="0"/>
              </a:spcAft>
              <a:buClr>
                <a:schemeClr val="dk1"/>
              </a:buClr>
              <a:buSzPts val="1800"/>
              <a:buChar char="●"/>
              <a:defRPr/>
            </a:lvl1pPr>
            <a:lvl2pPr indent="-228600" lvl="1" marL="914400" algn="l">
              <a:lnSpc>
                <a:spcPct val="150000"/>
              </a:lnSpc>
              <a:spcBef>
                <a:spcPts val="360"/>
              </a:spcBef>
              <a:spcAft>
                <a:spcPts val="0"/>
              </a:spcAft>
              <a:buClr>
                <a:srgbClr val="7F7F7F"/>
              </a:buClr>
              <a:buSzPts val="1800"/>
              <a:buNone/>
              <a:defRPr/>
            </a:lvl2pPr>
            <a:lvl3pPr indent="-228600" lvl="2" marL="1371600" algn="l">
              <a:lnSpc>
                <a:spcPct val="150000"/>
              </a:lnSpc>
              <a:spcBef>
                <a:spcPts val="360"/>
              </a:spcBef>
              <a:spcAft>
                <a:spcPts val="0"/>
              </a:spcAft>
              <a:buClr>
                <a:schemeClr val="dk1"/>
              </a:buClr>
              <a:buSzPts val="1800"/>
              <a:buNone/>
              <a:defRPr/>
            </a:lvl3pPr>
            <a:lvl4pPr indent="-228600" lvl="3" marL="1828800" algn="l">
              <a:lnSpc>
                <a:spcPct val="150000"/>
              </a:lnSpc>
              <a:spcBef>
                <a:spcPts val="360"/>
              </a:spcBef>
              <a:spcAft>
                <a:spcPts val="0"/>
              </a:spcAft>
              <a:buClr>
                <a:schemeClr val="dk1"/>
              </a:buClr>
              <a:buSzPts val="1800"/>
              <a:buNone/>
              <a:defRPr/>
            </a:lvl4pPr>
            <a:lvl5pPr indent="-228600" lvl="4" marL="2286000" algn="l">
              <a:lnSpc>
                <a:spcPct val="150000"/>
              </a:lnSpc>
              <a:spcBef>
                <a:spcPts val="360"/>
              </a:spcBef>
              <a:spcAft>
                <a:spcPts val="0"/>
              </a:spcAft>
              <a:buClr>
                <a:schemeClr val="dk1"/>
              </a:buClr>
              <a:buSzPts val="1800"/>
              <a:buNone/>
              <a:defRPr/>
            </a:lvl5pPr>
            <a:lvl6pPr indent="-342900" lvl="5" marL="2743200" algn="l">
              <a:lnSpc>
                <a:spcPct val="150000"/>
              </a:lnSpc>
              <a:spcBef>
                <a:spcPts val="360"/>
              </a:spcBef>
              <a:spcAft>
                <a:spcPts val="0"/>
              </a:spcAft>
              <a:buClr>
                <a:schemeClr val="dk1"/>
              </a:buClr>
              <a:buSzPts val="1800"/>
              <a:buChar char="•"/>
              <a:defRPr/>
            </a:lvl6pPr>
            <a:lvl7pPr indent="-342900" lvl="6" marL="3200400" algn="l">
              <a:lnSpc>
                <a:spcPct val="150000"/>
              </a:lnSpc>
              <a:spcBef>
                <a:spcPts val="360"/>
              </a:spcBef>
              <a:spcAft>
                <a:spcPts val="0"/>
              </a:spcAft>
              <a:buClr>
                <a:schemeClr val="dk1"/>
              </a:buClr>
              <a:buSzPts val="1800"/>
              <a:buChar char="•"/>
              <a:defRPr/>
            </a:lvl7pPr>
            <a:lvl8pPr indent="-342900" lvl="7" marL="3657600" algn="l">
              <a:lnSpc>
                <a:spcPct val="150000"/>
              </a:lnSpc>
              <a:spcBef>
                <a:spcPts val="360"/>
              </a:spcBef>
              <a:spcAft>
                <a:spcPts val="0"/>
              </a:spcAft>
              <a:buClr>
                <a:schemeClr val="dk1"/>
              </a:buClr>
              <a:buSzPts val="1800"/>
              <a:buChar char="•"/>
              <a:defRPr/>
            </a:lvl8pPr>
            <a:lvl9pPr indent="-342900" lvl="8" marL="4114800" algn="l">
              <a:lnSpc>
                <a:spcPct val="15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6" name="Shape 126"/>
        <p:cNvGrpSpPr/>
        <p:nvPr/>
      </p:nvGrpSpPr>
      <p:grpSpPr>
        <a:xfrm>
          <a:off x="0" y="0"/>
          <a:ext cx="0" cy="0"/>
          <a:chOff x="0" y="0"/>
          <a:chExt cx="0" cy="0"/>
        </a:xfrm>
      </p:grpSpPr>
      <p:sp>
        <p:nvSpPr>
          <p:cNvPr id="127" name="Google Shape;127;p23"/>
          <p:cNvSpPr txBox="1"/>
          <p:nvPr>
            <p:ph type="title"/>
          </p:nvPr>
        </p:nvSpPr>
        <p:spPr>
          <a:xfrm>
            <a:off x="0" y="0"/>
            <a:ext cx="9144000" cy="845400"/>
          </a:xfrm>
          <a:prstGeom prst="rect">
            <a:avLst/>
          </a:prstGeom>
          <a:noFill/>
          <a:ln>
            <a:noFill/>
          </a:ln>
        </p:spPr>
        <p:txBody>
          <a:bodyPr anchorCtr="0" anchor="ctr" bIns="45700" lIns="91425" spcFirstLastPara="1" rIns="91425" wrap="square" tIns="45700">
            <a:noAutofit/>
          </a:bodyPr>
          <a:lstStyle>
            <a:lvl1pPr lvl="0" rtl="0">
              <a:lnSpc>
                <a:spcPct val="100000"/>
              </a:lnSpc>
              <a:spcBef>
                <a:spcPts val="0"/>
              </a:spcBef>
              <a:spcAft>
                <a:spcPts val="0"/>
              </a:spcAft>
              <a:buClr>
                <a:schemeClr val="accent2"/>
              </a:buClr>
              <a:buSzPts val="4050"/>
              <a:buFont typeface="Helvetica Neue"/>
              <a:buNone/>
              <a:defRPr b="1" i="0" sz="4050">
                <a:solidFill>
                  <a:schemeClr val="accent2"/>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8" name="Google Shape;128;p23"/>
          <p:cNvSpPr txBox="1"/>
          <p:nvPr>
            <p:ph idx="12" type="sldNum"/>
          </p:nvPr>
        </p:nvSpPr>
        <p:spPr>
          <a:xfrm>
            <a:off x="4653282" y="4919236"/>
            <a:ext cx="4077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9" name="Shape 129"/>
        <p:cNvGrpSpPr/>
        <p:nvPr/>
      </p:nvGrpSpPr>
      <p:grpSpPr>
        <a:xfrm>
          <a:off x="0" y="0"/>
          <a:ext cx="0" cy="0"/>
          <a:chOff x="0" y="0"/>
          <a:chExt cx="0" cy="0"/>
        </a:xfrm>
      </p:grpSpPr>
      <p:sp>
        <p:nvSpPr>
          <p:cNvPr id="130" name="Google Shape;130;p24"/>
          <p:cNvSpPr txBox="1"/>
          <p:nvPr>
            <p:ph type="title"/>
          </p:nvPr>
        </p:nvSpPr>
        <p:spPr>
          <a:xfrm>
            <a:off x="0" y="0"/>
            <a:ext cx="9144000" cy="852900"/>
          </a:xfrm>
          <a:prstGeom prst="rect">
            <a:avLst/>
          </a:prstGeom>
          <a:noFill/>
          <a:ln>
            <a:noFill/>
          </a:ln>
        </p:spPr>
        <p:txBody>
          <a:bodyPr anchorCtr="0" anchor="ctr" bIns="45700" lIns="91425" spcFirstLastPara="1" rIns="91425" wrap="square" tIns="45700">
            <a:noAutofit/>
          </a:bodyPr>
          <a:lstStyle>
            <a:lvl1pPr lvl="0" rtl="0">
              <a:lnSpc>
                <a:spcPct val="100000"/>
              </a:lnSpc>
              <a:spcBef>
                <a:spcPts val="0"/>
              </a:spcBef>
              <a:spcAft>
                <a:spcPts val="0"/>
              </a:spcAft>
              <a:buClr>
                <a:schemeClr val="accent2"/>
              </a:buClr>
              <a:buSzPts val="4050"/>
              <a:buFont typeface="Helvetica Neue"/>
              <a:buNone/>
              <a:defRPr b="1" i="0" sz="4050">
                <a:solidFill>
                  <a:schemeClr val="accent2"/>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p24"/>
          <p:cNvSpPr txBox="1"/>
          <p:nvPr>
            <p:ph idx="1" type="body"/>
          </p:nvPr>
        </p:nvSpPr>
        <p:spPr>
          <a:xfrm>
            <a:off x="457200" y="1025418"/>
            <a:ext cx="4038600" cy="3569100"/>
          </a:xfrm>
          <a:prstGeom prst="rect">
            <a:avLst/>
          </a:prstGeom>
          <a:noFill/>
          <a:ln>
            <a:noFill/>
          </a:ln>
        </p:spPr>
        <p:txBody>
          <a:bodyPr anchorCtr="0" anchor="t" bIns="45700" lIns="91425" spcFirstLastPara="1" rIns="91425" wrap="square" tIns="45700">
            <a:noAutofit/>
          </a:bodyPr>
          <a:lstStyle>
            <a:lvl1pPr indent="-361950" lvl="0" marL="457200" rtl="0" algn="l">
              <a:lnSpc>
                <a:spcPct val="150000"/>
              </a:lnSpc>
              <a:spcBef>
                <a:spcPts val="420"/>
              </a:spcBef>
              <a:spcAft>
                <a:spcPts val="0"/>
              </a:spcAft>
              <a:buClr>
                <a:schemeClr val="dk1"/>
              </a:buClr>
              <a:buSzPts val="2100"/>
              <a:buChar char="●"/>
              <a:defRPr sz="2100">
                <a:solidFill>
                  <a:schemeClr val="dk1"/>
                </a:solidFill>
              </a:defRPr>
            </a:lvl1pPr>
            <a:lvl2pPr indent="-228600" lvl="1" marL="914400" rtl="0" algn="l">
              <a:lnSpc>
                <a:spcPct val="100000"/>
              </a:lnSpc>
              <a:spcBef>
                <a:spcPts val="360"/>
              </a:spcBef>
              <a:spcAft>
                <a:spcPts val="0"/>
              </a:spcAft>
              <a:buClr>
                <a:srgbClr val="7F7F7F"/>
              </a:buClr>
              <a:buSzPts val="1800"/>
              <a:buNone/>
              <a:defRPr sz="1800">
                <a:solidFill>
                  <a:srgbClr val="7F7F7F"/>
                </a:solidFill>
              </a:defRPr>
            </a:lvl2pPr>
            <a:lvl3pPr indent="-228600" lvl="2" marL="1371600" rtl="0" algn="l">
              <a:lnSpc>
                <a:spcPct val="100000"/>
              </a:lnSpc>
              <a:spcBef>
                <a:spcPts val="300"/>
              </a:spcBef>
              <a:spcAft>
                <a:spcPts val="0"/>
              </a:spcAft>
              <a:buClr>
                <a:schemeClr val="dk1"/>
              </a:buClr>
              <a:buSzPts val="1500"/>
              <a:buNone/>
              <a:defRPr sz="1500">
                <a:solidFill>
                  <a:schemeClr val="dk1"/>
                </a:solidFill>
              </a:defRPr>
            </a:lvl3pPr>
            <a:lvl4pPr indent="-228600" lvl="3" marL="1828800" rtl="0" algn="l">
              <a:lnSpc>
                <a:spcPct val="100000"/>
              </a:lnSpc>
              <a:spcBef>
                <a:spcPts val="270"/>
              </a:spcBef>
              <a:spcAft>
                <a:spcPts val="0"/>
              </a:spcAft>
              <a:buClr>
                <a:schemeClr val="dk1"/>
              </a:buClr>
              <a:buSzPts val="1350"/>
              <a:buNone/>
              <a:defRPr sz="1350">
                <a:solidFill>
                  <a:schemeClr val="dk1"/>
                </a:solidFill>
              </a:defRPr>
            </a:lvl4pPr>
            <a:lvl5pPr indent="-228600" lvl="4" marL="2286000" rtl="0" algn="l">
              <a:lnSpc>
                <a:spcPct val="100000"/>
              </a:lnSpc>
              <a:spcBef>
                <a:spcPts val="270"/>
              </a:spcBef>
              <a:spcAft>
                <a:spcPts val="0"/>
              </a:spcAft>
              <a:buClr>
                <a:schemeClr val="dk1"/>
              </a:buClr>
              <a:buSzPts val="1350"/>
              <a:buNone/>
              <a:defRPr sz="1350">
                <a:solidFill>
                  <a:schemeClr val="dk1"/>
                </a:solidFill>
              </a:defRPr>
            </a:lvl5pPr>
            <a:lvl6pPr indent="-314325" lvl="5" marL="2743200" rtl="0" algn="l">
              <a:spcBef>
                <a:spcPts val="270"/>
              </a:spcBef>
              <a:spcAft>
                <a:spcPts val="0"/>
              </a:spcAft>
              <a:buClr>
                <a:schemeClr val="dk1"/>
              </a:buClr>
              <a:buSzPts val="1350"/>
              <a:buChar char="•"/>
              <a:defRPr sz="1350"/>
            </a:lvl6pPr>
            <a:lvl7pPr indent="-314325" lvl="6" marL="3200400" rtl="0" algn="l">
              <a:spcBef>
                <a:spcPts val="270"/>
              </a:spcBef>
              <a:spcAft>
                <a:spcPts val="0"/>
              </a:spcAft>
              <a:buClr>
                <a:schemeClr val="dk1"/>
              </a:buClr>
              <a:buSzPts val="1350"/>
              <a:buChar char="•"/>
              <a:defRPr sz="1350"/>
            </a:lvl7pPr>
            <a:lvl8pPr indent="-314325" lvl="7" marL="3657600" rtl="0" algn="l">
              <a:spcBef>
                <a:spcPts val="270"/>
              </a:spcBef>
              <a:spcAft>
                <a:spcPts val="0"/>
              </a:spcAft>
              <a:buClr>
                <a:schemeClr val="dk1"/>
              </a:buClr>
              <a:buSzPts val="1350"/>
              <a:buChar char="•"/>
              <a:defRPr sz="1350"/>
            </a:lvl8pPr>
            <a:lvl9pPr indent="-314325" lvl="8" marL="4114800" rtl="0" algn="l">
              <a:spcBef>
                <a:spcPts val="270"/>
              </a:spcBef>
              <a:spcAft>
                <a:spcPts val="0"/>
              </a:spcAft>
              <a:buClr>
                <a:schemeClr val="dk1"/>
              </a:buClr>
              <a:buSzPts val="1350"/>
              <a:buChar char="•"/>
              <a:defRPr sz="1350"/>
            </a:lvl9pPr>
          </a:lstStyle>
          <a:p/>
        </p:txBody>
      </p:sp>
      <p:sp>
        <p:nvSpPr>
          <p:cNvPr id="132" name="Google Shape;132;p24"/>
          <p:cNvSpPr txBox="1"/>
          <p:nvPr>
            <p:ph idx="2" type="body"/>
          </p:nvPr>
        </p:nvSpPr>
        <p:spPr>
          <a:xfrm>
            <a:off x="4648200" y="1025418"/>
            <a:ext cx="4038600" cy="3569100"/>
          </a:xfrm>
          <a:prstGeom prst="rect">
            <a:avLst/>
          </a:prstGeom>
          <a:noFill/>
          <a:ln>
            <a:noFill/>
          </a:ln>
        </p:spPr>
        <p:txBody>
          <a:bodyPr anchorCtr="0" anchor="t" bIns="45700" lIns="91425" spcFirstLastPara="1" rIns="91425" wrap="square" tIns="45700">
            <a:noAutofit/>
          </a:bodyPr>
          <a:lstStyle>
            <a:lvl1pPr indent="-361950" lvl="0" marL="457200" rtl="0" algn="l">
              <a:lnSpc>
                <a:spcPct val="150000"/>
              </a:lnSpc>
              <a:spcBef>
                <a:spcPts val="420"/>
              </a:spcBef>
              <a:spcAft>
                <a:spcPts val="0"/>
              </a:spcAft>
              <a:buClr>
                <a:schemeClr val="dk1"/>
              </a:buClr>
              <a:buSzPts val="2100"/>
              <a:buChar char="●"/>
              <a:defRPr sz="2100"/>
            </a:lvl1pPr>
            <a:lvl2pPr indent="-228600" lvl="1" marL="914400" rtl="0" algn="l">
              <a:lnSpc>
                <a:spcPct val="100000"/>
              </a:lnSpc>
              <a:spcBef>
                <a:spcPts val="360"/>
              </a:spcBef>
              <a:spcAft>
                <a:spcPts val="0"/>
              </a:spcAft>
              <a:buClr>
                <a:srgbClr val="7F7F7F"/>
              </a:buClr>
              <a:buSzPts val="1800"/>
              <a:buNone/>
              <a:defRPr sz="1800"/>
            </a:lvl2pPr>
            <a:lvl3pPr indent="-228600" lvl="2" marL="1371600" rtl="0" algn="l">
              <a:lnSpc>
                <a:spcPct val="100000"/>
              </a:lnSpc>
              <a:spcBef>
                <a:spcPts val="300"/>
              </a:spcBef>
              <a:spcAft>
                <a:spcPts val="0"/>
              </a:spcAft>
              <a:buClr>
                <a:schemeClr val="dk1"/>
              </a:buClr>
              <a:buSzPts val="1500"/>
              <a:buNone/>
              <a:defRPr sz="1500"/>
            </a:lvl3pPr>
            <a:lvl4pPr indent="-228600" lvl="3" marL="1828800" rtl="0" algn="l">
              <a:lnSpc>
                <a:spcPct val="100000"/>
              </a:lnSpc>
              <a:spcBef>
                <a:spcPts val="270"/>
              </a:spcBef>
              <a:spcAft>
                <a:spcPts val="0"/>
              </a:spcAft>
              <a:buClr>
                <a:schemeClr val="dk1"/>
              </a:buClr>
              <a:buSzPts val="1350"/>
              <a:buNone/>
              <a:defRPr sz="1350"/>
            </a:lvl4pPr>
            <a:lvl5pPr indent="-228600" lvl="4" marL="2286000" rtl="0" algn="l">
              <a:lnSpc>
                <a:spcPct val="100000"/>
              </a:lnSpc>
              <a:spcBef>
                <a:spcPts val="270"/>
              </a:spcBef>
              <a:spcAft>
                <a:spcPts val="0"/>
              </a:spcAft>
              <a:buClr>
                <a:schemeClr val="dk1"/>
              </a:buClr>
              <a:buSzPts val="1350"/>
              <a:buNone/>
              <a:defRPr sz="1350"/>
            </a:lvl5pPr>
            <a:lvl6pPr indent="-314325" lvl="5" marL="2743200" rtl="0" algn="l">
              <a:spcBef>
                <a:spcPts val="270"/>
              </a:spcBef>
              <a:spcAft>
                <a:spcPts val="0"/>
              </a:spcAft>
              <a:buClr>
                <a:schemeClr val="dk1"/>
              </a:buClr>
              <a:buSzPts val="1350"/>
              <a:buChar char="•"/>
              <a:defRPr sz="1350"/>
            </a:lvl6pPr>
            <a:lvl7pPr indent="-314325" lvl="6" marL="3200400" rtl="0" algn="l">
              <a:spcBef>
                <a:spcPts val="270"/>
              </a:spcBef>
              <a:spcAft>
                <a:spcPts val="0"/>
              </a:spcAft>
              <a:buClr>
                <a:schemeClr val="dk1"/>
              </a:buClr>
              <a:buSzPts val="1350"/>
              <a:buChar char="•"/>
              <a:defRPr sz="1350"/>
            </a:lvl7pPr>
            <a:lvl8pPr indent="-314325" lvl="7" marL="3657600" rtl="0" algn="l">
              <a:spcBef>
                <a:spcPts val="270"/>
              </a:spcBef>
              <a:spcAft>
                <a:spcPts val="0"/>
              </a:spcAft>
              <a:buClr>
                <a:schemeClr val="dk1"/>
              </a:buClr>
              <a:buSzPts val="1350"/>
              <a:buChar char="•"/>
              <a:defRPr sz="1350"/>
            </a:lvl8pPr>
            <a:lvl9pPr indent="-314325" lvl="8" marL="4114800" rtl="0" algn="l">
              <a:spcBef>
                <a:spcPts val="270"/>
              </a:spcBef>
              <a:spcAft>
                <a:spcPts val="0"/>
              </a:spcAft>
              <a:buClr>
                <a:schemeClr val="dk1"/>
              </a:buClr>
              <a:buSzPts val="1350"/>
              <a:buChar char="•"/>
              <a:defRPr sz="1350"/>
            </a:lvl9pPr>
          </a:lstStyle>
          <a:p/>
        </p:txBody>
      </p:sp>
      <p:sp>
        <p:nvSpPr>
          <p:cNvPr id="133" name="Google Shape;133;p24"/>
          <p:cNvSpPr txBox="1"/>
          <p:nvPr>
            <p:ph idx="12" type="sldNum"/>
          </p:nvPr>
        </p:nvSpPr>
        <p:spPr>
          <a:xfrm>
            <a:off x="4653282" y="4919236"/>
            <a:ext cx="4077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4" name="Shape 134"/>
        <p:cNvGrpSpPr/>
        <p:nvPr/>
      </p:nvGrpSpPr>
      <p:grpSpPr>
        <a:xfrm>
          <a:off x="0" y="0"/>
          <a:ext cx="0" cy="0"/>
          <a:chOff x="0" y="0"/>
          <a:chExt cx="0" cy="0"/>
        </a:xfrm>
      </p:grpSpPr>
      <p:sp>
        <p:nvSpPr>
          <p:cNvPr id="135" name="Google Shape;135;p25"/>
          <p:cNvSpPr txBox="1"/>
          <p:nvPr>
            <p:ph idx="12" type="sldNum"/>
          </p:nvPr>
        </p:nvSpPr>
        <p:spPr>
          <a:xfrm>
            <a:off x="4653282" y="4919236"/>
            <a:ext cx="4077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6" name="Shape 136"/>
        <p:cNvGrpSpPr/>
        <p:nvPr/>
      </p:nvGrpSpPr>
      <p:grpSpPr>
        <a:xfrm>
          <a:off x="0" y="0"/>
          <a:ext cx="0" cy="0"/>
          <a:chOff x="0" y="0"/>
          <a:chExt cx="0" cy="0"/>
        </a:xfrm>
      </p:grpSpPr>
      <p:sp>
        <p:nvSpPr>
          <p:cNvPr id="137" name="Google Shape;137;p26"/>
          <p:cNvSpPr txBox="1"/>
          <p:nvPr>
            <p:ph type="title"/>
          </p:nvPr>
        </p:nvSpPr>
        <p:spPr>
          <a:xfrm>
            <a:off x="685800" y="1995923"/>
            <a:ext cx="7772400" cy="1021500"/>
          </a:xfrm>
          <a:prstGeom prst="rect">
            <a:avLst/>
          </a:prstGeom>
          <a:noFill/>
          <a:ln>
            <a:noFill/>
          </a:ln>
        </p:spPr>
        <p:txBody>
          <a:bodyPr anchorCtr="0" anchor="t" bIns="45700" lIns="91425" spcFirstLastPara="1" rIns="91425" wrap="square" tIns="45700">
            <a:noAutofit/>
          </a:bodyPr>
          <a:lstStyle>
            <a:lvl1pPr lvl="0" rtl="0" algn="ctr">
              <a:lnSpc>
                <a:spcPct val="100000"/>
              </a:lnSpc>
              <a:spcBef>
                <a:spcPts val="0"/>
              </a:spcBef>
              <a:spcAft>
                <a:spcPts val="0"/>
              </a:spcAft>
              <a:buClr>
                <a:schemeClr val="accent3"/>
              </a:buClr>
              <a:buSzPts val="6000"/>
              <a:buFont typeface="Helvetica Neue"/>
              <a:buNone/>
              <a:defRPr b="1" i="0" sz="6000" cap="none">
                <a:solidFill>
                  <a:schemeClr val="accent3"/>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6"/>
          <p:cNvSpPr txBox="1"/>
          <p:nvPr>
            <p:ph idx="1" type="body"/>
          </p:nvPr>
        </p:nvSpPr>
        <p:spPr>
          <a:xfrm>
            <a:off x="685800" y="3017477"/>
            <a:ext cx="7772400" cy="377100"/>
          </a:xfrm>
          <a:prstGeom prst="rect">
            <a:avLst/>
          </a:prstGeom>
          <a:noFill/>
          <a:ln>
            <a:noFill/>
          </a:ln>
        </p:spPr>
        <p:txBody>
          <a:bodyPr anchorCtr="0" anchor="b" bIns="45700" lIns="91425" spcFirstLastPara="1" rIns="91425" wrap="square" tIns="45700">
            <a:noAutofit/>
          </a:bodyPr>
          <a:lstStyle>
            <a:lvl1pPr indent="-228600" lvl="0" marL="457200" rtl="0" algn="ctr">
              <a:lnSpc>
                <a:spcPct val="150000"/>
              </a:lnSpc>
              <a:spcBef>
                <a:spcPts val="300"/>
              </a:spcBef>
              <a:spcAft>
                <a:spcPts val="0"/>
              </a:spcAft>
              <a:buClr>
                <a:srgbClr val="888888"/>
              </a:buClr>
              <a:buSzPts val="1500"/>
              <a:buNone/>
              <a:defRPr sz="1500">
                <a:solidFill>
                  <a:srgbClr val="888888"/>
                </a:solidFill>
              </a:defRPr>
            </a:lvl1pPr>
            <a:lvl2pPr indent="-228600" lvl="1" marL="914400" rtl="0" algn="l">
              <a:lnSpc>
                <a:spcPct val="100000"/>
              </a:lnSpc>
              <a:spcBef>
                <a:spcPts val="270"/>
              </a:spcBef>
              <a:spcAft>
                <a:spcPts val="0"/>
              </a:spcAft>
              <a:buClr>
                <a:srgbClr val="888888"/>
              </a:buClr>
              <a:buSzPts val="1350"/>
              <a:buNone/>
              <a:defRPr sz="1350">
                <a:solidFill>
                  <a:srgbClr val="888888"/>
                </a:solidFill>
              </a:defRPr>
            </a:lvl2pPr>
            <a:lvl3pPr indent="-228600" lvl="2" marL="1371600" rtl="0" algn="l">
              <a:lnSpc>
                <a:spcPct val="100000"/>
              </a:lnSpc>
              <a:spcBef>
                <a:spcPts val="240"/>
              </a:spcBef>
              <a:spcAft>
                <a:spcPts val="0"/>
              </a:spcAft>
              <a:buClr>
                <a:srgbClr val="888888"/>
              </a:buClr>
              <a:buSzPts val="1200"/>
              <a:buNone/>
              <a:defRPr sz="1200">
                <a:solidFill>
                  <a:srgbClr val="888888"/>
                </a:solidFill>
              </a:defRPr>
            </a:lvl3pPr>
            <a:lvl4pPr indent="-228600" lvl="3" marL="1828800" rtl="0" algn="l">
              <a:lnSpc>
                <a:spcPct val="100000"/>
              </a:lnSpc>
              <a:spcBef>
                <a:spcPts val="210"/>
              </a:spcBef>
              <a:spcAft>
                <a:spcPts val="0"/>
              </a:spcAft>
              <a:buClr>
                <a:srgbClr val="888888"/>
              </a:buClr>
              <a:buSzPts val="1050"/>
              <a:buNone/>
              <a:defRPr sz="1050">
                <a:solidFill>
                  <a:srgbClr val="888888"/>
                </a:solidFill>
              </a:defRPr>
            </a:lvl4pPr>
            <a:lvl5pPr indent="-228600" lvl="4" marL="2286000" rtl="0" algn="l">
              <a:lnSpc>
                <a:spcPct val="100000"/>
              </a:lnSpc>
              <a:spcBef>
                <a:spcPts val="210"/>
              </a:spcBef>
              <a:spcAft>
                <a:spcPts val="0"/>
              </a:spcAft>
              <a:buClr>
                <a:srgbClr val="888888"/>
              </a:buClr>
              <a:buSzPts val="1050"/>
              <a:buNone/>
              <a:defRPr sz="1050">
                <a:solidFill>
                  <a:srgbClr val="888888"/>
                </a:solidFill>
              </a:defRPr>
            </a:lvl5pPr>
            <a:lvl6pPr indent="-228600" lvl="5" marL="2743200" rtl="0" algn="l">
              <a:spcBef>
                <a:spcPts val="210"/>
              </a:spcBef>
              <a:spcAft>
                <a:spcPts val="0"/>
              </a:spcAft>
              <a:buClr>
                <a:srgbClr val="888888"/>
              </a:buClr>
              <a:buSzPts val="1050"/>
              <a:buNone/>
              <a:defRPr sz="1050">
                <a:solidFill>
                  <a:srgbClr val="888888"/>
                </a:solidFill>
              </a:defRPr>
            </a:lvl6pPr>
            <a:lvl7pPr indent="-228600" lvl="6" marL="3200400" rtl="0" algn="l">
              <a:spcBef>
                <a:spcPts val="210"/>
              </a:spcBef>
              <a:spcAft>
                <a:spcPts val="0"/>
              </a:spcAft>
              <a:buClr>
                <a:srgbClr val="888888"/>
              </a:buClr>
              <a:buSzPts val="1050"/>
              <a:buNone/>
              <a:defRPr sz="1050">
                <a:solidFill>
                  <a:srgbClr val="888888"/>
                </a:solidFill>
              </a:defRPr>
            </a:lvl7pPr>
            <a:lvl8pPr indent="-228600" lvl="7" marL="3657600" rtl="0" algn="l">
              <a:spcBef>
                <a:spcPts val="210"/>
              </a:spcBef>
              <a:spcAft>
                <a:spcPts val="0"/>
              </a:spcAft>
              <a:buClr>
                <a:srgbClr val="888888"/>
              </a:buClr>
              <a:buSzPts val="1050"/>
              <a:buNone/>
              <a:defRPr sz="1050">
                <a:solidFill>
                  <a:srgbClr val="888888"/>
                </a:solidFill>
              </a:defRPr>
            </a:lvl8pPr>
            <a:lvl9pPr indent="-228600" lvl="8" marL="4114800" rtl="0" algn="l">
              <a:spcBef>
                <a:spcPts val="210"/>
              </a:spcBef>
              <a:spcAft>
                <a:spcPts val="0"/>
              </a:spcAft>
              <a:buClr>
                <a:srgbClr val="888888"/>
              </a:buClr>
              <a:buSzPts val="1050"/>
              <a:buNone/>
              <a:defRPr sz="1050">
                <a:solidFill>
                  <a:srgbClr val="888888"/>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9" name="Shape 139"/>
        <p:cNvGrpSpPr/>
        <p:nvPr/>
      </p:nvGrpSpPr>
      <p:grpSpPr>
        <a:xfrm>
          <a:off x="0" y="0"/>
          <a:ext cx="0" cy="0"/>
          <a:chOff x="0" y="0"/>
          <a:chExt cx="0" cy="0"/>
        </a:xfrm>
      </p:grpSpPr>
      <p:sp>
        <p:nvSpPr>
          <p:cNvPr id="140" name="Google Shape;140;p27"/>
          <p:cNvSpPr txBox="1"/>
          <p:nvPr>
            <p:ph type="title"/>
          </p:nvPr>
        </p:nvSpPr>
        <p:spPr>
          <a:xfrm>
            <a:off x="311700" y="445025"/>
            <a:ext cx="8520600" cy="572700"/>
          </a:xfrm>
          <a:prstGeom prst="rect">
            <a:avLst/>
          </a:prstGeom>
        </p:spPr>
        <p:txBody>
          <a:bodyPr anchorCtr="0" anchor="ctr" bIns="45700" lIns="91425" spcFirstLastPara="1" rIns="91425" wrap="square" tIns="45700">
            <a:noAutofit/>
          </a:bodyPr>
          <a:lstStyle>
            <a:lvl1pPr lvl="0" rtl="0">
              <a:spcBef>
                <a:spcPts val="0"/>
              </a:spcBef>
              <a:spcAft>
                <a:spcPts val="0"/>
              </a:spcAft>
              <a:buSzPts val="4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1" name="Google Shape;141;p27"/>
          <p:cNvSpPr txBox="1"/>
          <p:nvPr>
            <p:ph idx="1" type="body"/>
          </p:nvPr>
        </p:nvSpPr>
        <p:spPr>
          <a:xfrm>
            <a:off x="311700" y="1152475"/>
            <a:ext cx="8520600" cy="3416400"/>
          </a:xfrm>
          <a:prstGeom prst="rect">
            <a:avLst/>
          </a:prstGeom>
        </p:spPr>
        <p:txBody>
          <a:bodyPr anchorCtr="0" anchor="t" bIns="45700" lIns="91425" spcFirstLastPara="1" rIns="91425" wrap="square" tIns="45700">
            <a:noAutofit/>
          </a:bodyPr>
          <a:lstStyle>
            <a:lvl1pPr indent="-342900" lvl="0" marL="457200" rtl="0">
              <a:spcBef>
                <a:spcPts val="0"/>
              </a:spcBef>
              <a:spcAft>
                <a:spcPts val="0"/>
              </a:spcAft>
              <a:buSzPts val="1800"/>
              <a:buChar char="●"/>
              <a:defRPr/>
            </a:lvl1pPr>
            <a:lvl2pPr indent="-228600" lvl="1" marL="914400" rtl="0">
              <a:spcBef>
                <a:spcPts val="0"/>
              </a:spcBef>
              <a:spcAft>
                <a:spcPts val="0"/>
              </a:spcAft>
              <a:buSzPts val="1500"/>
              <a:buNone/>
              <a:defRPr/>
            </a:lvl2pPr>
            <a:lvl3pPr indent="-228600" lvl="2" marL="1371600" rtl="0">
              <a:spcBef>
                <a:spcPts val="0"/>
              </a:spcBef>
              <a:spcAft>
                <a:spcPts val="0"/>
              </a:spcAft>
              <a:buSzPts val="1350"/>
              <a:buNone/>
              <a:defRPr/>
            </a:lvl3pPr>
            <a:lvl4pPr indent="-228600" lvl="3" marL="1828800" rtl="0">
              <a:spcBef>
                <a:spcPts val="0"/>
              </a:spcBef>
              <a:spcAft>
                <a:spcPts val="0"/>
              </a:spcAft>
              <a:buSzPts val="1200"/>
              <a:buNone/>
              <a:defRPr/>
            </a:lvl4pPr>
            <a:lvl5pPr indent="-228600" lvl="4" marL="2286000" rtl="0">
              <a:spcBef>
                <a:spcPts val="0"/>
              </a:spcBef>
              <a:spcAft>
                <a:spcPts val="0"/>
              </a:spcAft>
              <a:buSzPts val="1200"/>
              <a:buNone/>
              <a:defRPr/>
            </a:lvl5pPr>
            <a:lvl6pPr indent="-323850" lvl="5" marL="2743200" rtl="0">
              <a:spcBef>
                <a:spcPts val="0"/>
              </a:spcBef>
              <a:spcAft>
                <a:spcPts val="0"/>
              </a:spcAft>
              <a:buSzPts val="1500"/>
              <a:buChar char="•"/>
              <a:defRPr/>
            </a:lvl6pPr>
            <a:lvl7pPr indent="-323850" lvl="6" marL="3200400" rtl="0">
              <a:spcBef>
                <a:spcPts val="0"/>
              </a:spcBef>
              <a:spcAft>
                <a:spcPts val="0"/>
              </a:spcAft>
              <a:buSzPts val="1500"/>
              <a:buChar char="•"/>
              <a:defRPr/>
            </a:lvl7pPr>
            <a:lvl8pPr indent="-323850" lvl="7" marL="3657600" rtl="0">
              <a:spcBef>
                <a:spcPts val="0"/>
              </a:spcBef>
              <a:spcAft>
                <a:spcPts val="0"/>
              </a:spcAft>
              <a:buSzPts val="1500"/>
              <a:buChar char="•"/>
              <a:defRPr/>
            </a:lvl8pPr>
            <a:lvl9pPr indent="-323850" lvl="8" marL="4114800" rtl="0">
              <a:spcBef>
                <a:spcPts val="0"/>
              </a:spcBef>
              <a:spcAft>
                <a:spcPts val="0"/>
              </a:spcAft>
              <a:buSzPts val="1500"/>
              <a:buChar char="•"/>
              <a:defRPr/>
            </a:lvl9pPr>
          </a:lstStyle>
          <a:p/>
        </p:txBody>
      </p:sp>
      <p:sp>
        <p:nvSpPr>
          <p:cNvPr id="142" name="Google Shape;142;p27"/>
          <p:cNvSpPr txBox="1"/>
          <p:nvPr>
            <p:ph idx="12" type="sldNum"/>
          </p:nvPr>
        </p:nvSpPr>
        <p:spPr>
          <a:xfrm>
            <a:off x="8472458" y="4663217"/>
            <a:ext cx="548700" cy="3936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4"/>
          <p:cNvSpPr txBox="1"/>
          <p:nvPr>
            <p:ph type="title"/>
          </p:nvPr>
        </p:nvSpPr>
        <p:spPr>
          <a:xfrm>
            <a:off x="0" y="0"/>
            <a:ext cx="9144000" cy="845400"/>
          </a:xfrm>
          <a:prstGeom prst="rect">
            <a:avLst/>
          </a:prstGeom>
          <a:noFill/>
          <a:ln>
            <a:noFill/>
          </a:ln>
        </p:spPr>
        <p:txBody>
          <a:bodyPr anchorCtr="0" anchor="ctr" bIns="45700" lIns="91425" spcFirstLastPara="1" rIns="91425" wrap="square" tIns="45700">
            <a:noAutofit/>
          </a:bodyPr>
          <a:lstStyle>
            <a:lvl1pPr lvl="0">
              <a:lnSpc>
                <a:spcPct val="100000"/>
              </a:lnSpc>
              <a:spcBef>
                <a:spcPts val="0"/>
              </a:spcBef>
              <a:spcAft>
                <a:spcPts val="0"/>
              </a:spcAft>
              <a:buClr>
                <a:schemeClr val="accent2"/>
              </a:buClr>
              <a:buSzPts val="4050"/>
              <a:buFont typeface="Helvetica Neue"/>
              <a:buNone/>
              <a:defRPr b="1" i="0" sz="4050">
                <a:solidFill>
                  <a:schemeClr val="accent2"/>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2" type="sldNum"/>
          </p:nvPr>
        </p:nvSpPr>
        <p:spPr>
          <a:xfrm>
            <a:off x="4653282" y="4919236"/>
            <a:ext cx="407773"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 name="Shape 26"/>
        <p:cNvGrpSpPr/>
        <p:nvPr/>
      </p:nvGrpSpPr>
      <p:grpSpPr>
        <a:xfrm>
          <a:off x="0" y="0"/>
          <a:ext cx="0" cy="0"/>
          <a:chOff x="0" y="0"/>
          <a:chExt cx="0" cy="0"/>
        </a:xfrm>
      </p:grpSpPr>
      <p:sp>
        <p:nvSpPr>
          <p:cNvPr id="27" name="Google Shape;27;p5"/>
          <p:cNvSpPr txBox="1"/>
          <p:nvPr>
            <p:ph type="title"/>
          </p:nvPr>
        </p:nvSpPr>
        <p:spPr>
          <a:xfrm>
            <a:off x="0" y="0"/>
            <a:ext cx="9144000" cy="852900"/>
          </a:xfrm>
          <a:prstGeom prst="rect">
            <a:avLst/>
          </a:prstGeom>
          <a:noFill/>
          <a:ln>
            <a:noFill/>
          </a:ln>
        </p:spPr>
        <p:txBody>
          <a:bodyPr anchorCtr="0" anchor="ctr" bIns="45700" lIns="91425" spcFirstLastPara="1" rIns="91425" wrap="square" tIns="45700">
            <a:noAutofit/>
          </a:bodyPr>
          <a:lstStyle>
            <a:lvl1pPr lvl="0">
              <a:lnSpc>
                <a:spcPct val="100000"/>
              </a:lnSpc>
              <a:spcBef>
                <a:spcPts val="0"/>
              </a:spcBef>
              <a:spcAft>
                <a:spcPts val="0"/>
              </a:spcAft>
              <a:buClr>
                <a:schemeClr val="accent2"/>
              </a:buClr>
              <a:buSzPts val="4050"/>
              <a:buFont typeface="Helvetica Neue"/>
              <a:buNone/>
              <a:defRPr b="1" i="0" sz="4050">
                <a:solidFill>
                  <a:schemeClr val="accent2"/>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5"/>
          <p:cNvSpPr txBox="1"/>
          <p:nvPr>
            <p:ph idx="1" type="body"/>
          </p:nvPr>
        </p:nvSpPr>
        <p:spPr>
          <a:xfrm>
            <a:off x="457200" y="1025418"/>
            <a:ext cx="4038600" cy="3569207"/>
          </a:xfrm>
          <a:prstGeom prst="rect">
            <a:avLst/>
          </a:prstGeom>
          <a:noFill/>
          <a:ln>
            <a:noFill/>
          </a:ln>
        </p:spPr>
        <p:txBody>
          <a:bodyPr anchorCtr="0" anchor="t" bIns="45700" lIns="91425" spcFirstLastPara="1" rIns="91425" wrap="square" tIns="45700">
            <a:noAutofit/>
          </a:bodyPr>
          <a:lstStyle>
            <a:lvl1pPr indent="-361950" lvl="0" marL="457200" algn="l">
              <a:lnSpc>
                <a:spcPct val="150000"/>
              </a:lnSpc>
              <a:spcBef>
                <a:spcPts val="420"/>
              </a:spcBef>
              <a:spcAft>
                <a:spcPts val="0"/>
              </a:spcAft>
              <a:buClr>
                <a:schemeClr val="dk1"/>
              </a:buClr>
              <a:buSzPts val="2100"/>
              <a:buChar char="●"/>
              <a:defRPr sz="2100">
                <a:solidFill>
                  <a:schemeClr val="dk1"/>
                </a:solidFill>
              </a:defRPr>
            </a:lvl1pPr>
            <a:lvl2pPr indent="-228600" lvl="1" marL="914400" algn="l">
              <a:lnSpc>
                <a:spcPct val="100000"/>
              </a:lnSpc>
              <a:spcBef>
                <a:spcPts val="360"/>
              </a:spcBef>
              <a:spcAft>
                <a:spcPts val="0"/>
              </a:spcAft>
              <a:buClr>
                <a:srgbClr val="7F7F7F"/>
              </a:buClr>
              <a:buSzPts val="1800"/>
              <a:buNone/>
              <a:defRPr sz="1800">
                <a:solidFill>
                  <a:srgbClr val="7F7F7F"/>
                </a:solidFill>
              </a:defRPr>
            </a:lvl2pPr>
            <a:lvl3pPr indent="-228600" lvl="2" marL="1371600" algn="l">
              <a:lnSpc>
                <a:spcPct val="100000"/>
              </a:lnSpc>
              <a:spcBef>
                <a:spcPts val="300"/>
              </a:spcBef>
              <a:spcAft>
                <a:spcPts val="0"/>
              </a:spcAft>
              <a:buClr>
                <a:schemeClr val="dk1"/>
              </a:buClr>
              <a:buSzPts val="1500"/>
              <a:buNone/>
              <a:defRPr sz="1500">
                <a:solidFill>
                  <a:schemeClr val="dk1"/>
                </a:solidFill>
              </a:defRPr>
            </a:lvl3pPr>
            <a:lvl4pPr indent="-228600" lvl="3" marL="1828800" algn="l">
              <a:lnSpc>
                <a:spcPct val="100000"/>
              </a:lnSpc>
              <a:spcBef>
                <a:spcPts val="270"/>
              </a:spcBef>
              <a:spcAft>
                <a:spcPts val="0"/>
              </a:spcAft>
              <a:buClr>
                <a:schemeClr val="dk1"/>
              </a:buClr>
              <a:buSzPts val="1350"/>
              <a:buNone/>
              <a:defRPr sz="1350">
                <a:solidFill>
                  <a:schemeClr val="dk1"/>
                </a:solidFill>
              </a:defRPr>
            </a:lvl4pPr>
            <a:lvl5pPr indent="-228600" lvl="4" marL="2286000" algn="l">
              <a:lnSpc>
                <a:spcPct val="100000"/>
              </a:lnSpc>
              <a:spcBef>
                <a:spcPts val="270"/>
              </a:spcBef>
              <a:spcAft>
                <a:spcPts val="0"/>
              </a:spcAft>
              <a:buClr>
                <a:schemeClr val="dk1"/>
              </a:buClr>
              <a:buSzPts val="1350"/>
              <a:buNone/>
              <a:defRPr sz="1350">
                <a:solidFill>
                  <a:schemeClr val="dk1"/>
                </a:solidFill>
              </a:defRPr>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29" name="Google Shape;29;p5"/>
          <p:cNvSpPr txBox="1"/>
          <p:nvPr>
            <p:ph idx="2" type="body"/>
          </p:nvPr>
        </p:nvSpPr>
        <p:spPr>
          <a:xfrm>
            <a:off x="4648200" y="1025418"/>
            <a:ext cx="4038600" cy="3569207"/>
          </a:xfrm>
          <a:prstGeom prst="rect">
            <a:avLst/>
          </a:prstGeom>
          <a:noFill/>
          <a:ln>
            <a:noFill/>
          </a:ln>
        </p:spPr>
        <p:txBody>
          <a:bodyPr anchorCtr="0" anchor="t" bIns="45700" lIns="91425" spcFirstLastPara="1" rIns="91425" wrap="square" tIns="45700">
            <a:noAutofit/>
          </a:bodyPr>
          <a:lstStyle>
            <a:lvl1pPr indent="-361950" lvl="0" marL="457200" algn="l">
              <a:lnSpc>
                <a:spcPct val="150000"/>
              </a:lnSpc>
              <a:spcBef>
                <a:spcPts val="420"/>
              </a:spcBef>
              <a:spcAft>
                <a:spcPts val="0"/>
              </a:spcAft>
              <a:buClr>
                <a:schemeClr val="dk1"/>
              </a:buClr>
              <a:buSzPts val="2100"/>
              <a:buChar char="●"/>
              <a:defRPr sz="2100"/>
            </a:lvl1pPr>
            <a:lvl2pPr indent="-228600" lvl="1" marL="914400" algn="l">
              <a:lnSpc>
                <a:spcPct val="100000"/>
              </a:lnSpc>
              <a:spcBef>
                <a:spcPts val="360"/>
              </a:spcBef>
              <a:spcAft>
                <a:spcPts val="0"/>
              </a:spcAft>
              <a:buClr>
                <a:srgbClr val="7F7F7F"/>
              </a:buClr>
              <a:buSzPts val="1800"/>
              <a:buNone/>
              <a:defRPr sz="1800"/>
            </a:lvl2pPr>
            <a:lvl3pPr indent="-228600" lvl="2" marL="1371600" algn="l">
              <a:lnSpc>
                <a:spcPct val="100000"/>
              </a:lnSpc>
              <a:spcBef>
                <a:spcPts val="300"/>
              </a:spcBef>
              <a:spcAft>
                <a:spcPts val="0"/>
              </a:spcAft>
              <a:buClr>
                <a:schemeClr val="dk1"/>
              </a:buClr>
              <a:buSzPts val="1500"/>
              <a:buNone/>
              <a:defRPr sz="1500"/>
            </a:lvl3pPr>
            <a:lvl4pPr indent="-228600" lvl="3" marL="1828800" algn="l">
              <a:lnSpc>
                <a:spcPct val="100000"/>
              </a:lnSpc>
              <a:spcBef>
                <a:spcPts val="270"/>
              </a:spcBef>
              <a:spcAft>
                <a:spcPts val="0"/>
              </a:spcAft>
              <a:buClr>
                <a:schemeClr val="dk1"/>
              </a:buClr>
              <a:buSzPts val="1350"/>
              <a:buNone/>
              <a:defRPr sz="1350"/>
            </a:lvl4pPr>
            <a:lvl5pPr indent="-228600" lvl="4" marL="2286000" algn="l">
              <a:lnSpc>
                <a:spcPct val="100000"/>
              </a:lnSpc>
              <a:spcBef>
                <a:spcPts val="270"/>
              </a:spcBef>
              <a:spcAft>
                <a:spcPts val="0"/>
              </a:spcAft>
              <a:buClr>
                <a:schemeClr val="dk1"/>
              </a:buClr>
              <a:buSzPts val="1350"/>
              <a:buNone/>
              <a:defRPr sz="135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30" name="Google Shape;30;p5"/>
          <p:cNvSpPr txBox="1"/>
          <p:nvPr>
            <p:ph idx="12" type="sldNum"/>
          </p:nvPr>
        </p:nvSpPr>
        <p:spPr>
          <a:xfrm>
            <a:off x="4653282" y="4919236"/>
            <a:ext cx="407773"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 name="Shape 31"/>
        <p:cNvGrpSpPr/>
        <p:nvPr/>
      </p:nvGrpSpPr>
      <p:grpSpPr>
        <a:xfrm>
          <a:off x="0" y="0"/>
          <a:ext cx="0" cy="0"/>
          <a:chOff x="0" y="0"/>
          <a:chExt cx="0" cy="0"/>
        </a:xfrm>
      </p:grpSpPr>
      <p:sp>
        <p:nvSpPr>
          <p:cNvPr id="32" name="Google Shape;32;p6"/>
          <p:cNvSpPr txBox="1"/>
          <p:nvPr>
            <p:ph idx="12" type="sldNum"/>
          </p:nvPr>
        </p:nvSpPr>
        <p:spPr>
          <a:xfrm>
            <a:off x="4653282" y="4919236"/>
            <a:ext cx="407773"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7"/>
          <p:cNvSpPr txBox="1"/>
          <p:nvPr>
            <p:ph type="title"/>
          </p:nvPr>
        </p:nvSpPr>
        <p:spPr>
          <a:xfrm>
            <a:off x="685800" y="1995923"/>
            <a:ext cx="7772400" cy="1021556"/>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chemeClr val="accent3"/>
              </a:buClr>
              <a:buSzPts val="6000"/>
              <a:buFont typeface="Helvetica Neue"/>
              <a:buNone/>
              <a:defRPr b="1" i="0" sz="6000" cap="none">
                <a:solidFill>
                  <a:schemeClr val="accent3"/>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7"/>
          <p:cNvSpPr txBox="1"/>
          <p:nvPr>
            <p:ph idx="1" type="body"/>
          </p:nvPr>
        </p:nvSpPr>
        <p:spPr>
          <a:xfrm>
            <a:off x="685800" y="3017477"/>
            <a:ext cx="7772400" cy="376995"/>
          </a:xfrm>
          <a:prstGeom prst="rect">
            <a:avLst/>
          </a:prstGeom>
          <a:noFill/>
          <a:ln>
            <a:noFill/>
          </a:ln>
        </p:spPr>
        <p:txBody>
          <a:bodyPr anchorCtr="0" anchor="b" bIns="45700" lIns="91425" spcFirstLastPara="1" rIns="91425" wrap="square" tIns="45700">
            <a:noAutofit/>
          </a:bodyPr>
          <a:lstStyle>
            <a:lvl1pPr indent="-228600" lvl="0" marL="457200" algn="ctr">
              <a:lnSpc>
                <a:spcPct val="150000"/>
              </a:lnSpc>
              <a:spcBef>
                <a:spcPts val="300"/>
              </a:spcBef>
              <a:spcAft>
                <a:spcPts val="0"/>
              </a:spcAft>
              <a:buClr>
                <a:srgbClr val="888888"/>
              </a:buClr>
              <a:buSzPts val="1500"/>
              <a:buNone/>
              <a:defRPr sz="1500">
                <a:solidFill>
                  <a:srgbClr val="888888"/>
                </a:solidFill>
              </a:defRPr>
            </a:lvl1pPr>
            <a:lvl2pPr indent="-228600" lvl="1" marL="914400" algn="l">
              <a:lnSpc>
                <a:spcPct val="100000"/>
              </a:lnSpc>
              <a:spcBef>
                <a:spcPts val="270"/>
              </a:spcBef>
              <a:spcAft>
                <a:spcPts val="0"/>
              </a:spcAft>
              <a:buClr>
                <a:srgbClr val="888888"/>
              </a:buClr>
              <a:buSzPts val="1350"/>
              <a:buNone/>
              <a:defRPr sz="1350">
                <a:solidFill>
                  <a:srgbClr val="888888"/>
                </a:solidFill>
              </a:defRPr>
            </a:lvl2pPr>
            <a:lvl3pPr indent="-228600" lvl="2" marL="1371600" algn="l">
              <a:lnSpc>
                <a:spcPct val="100000"/>
              </a:lnSpc>
              <a:spcBef>
                <a:spcPts val="240"/>
              </a:spcBef>
              <a:spcAft>
                <a:spcPts val="0"/>
              </a:spcAft>
              <a:buClr>
                <a:srgbClr val="888888"/>
              </a:buClr>
              <a:buSzPts val="1200"/>
              <a:buNone/>
              <a:defRPr sz="1200">
                <a:solidFill>
                  <a:srgbClr val="888888"/>
                </a:solidFill>
              </a:defRPr>
            </a:lvl3pPr>
            <a:lvl4pPr indent="-228600" lvl="3" marL="1828800" algn="l">
              <a:lnSpc>
                <a:spcPct val="100000"/>
              </a:lnSpc>
              <a:spcBef>
                <a:spcPts val="210"/>
              </a:spcBef>
              <a:spcAft>
                <a:spcPts val="0"/>
              </a:spcAft>
              <a:buClr>
                <a:srgbClr val="888888"/>
              </a:buClr>
              <a:buSzPts val="1050"/>
              <a:buNone/>
              <a:defRPr sz="1050">
                <a:solidFill>
                  <a:srgbClr val="888888"/>
                </a:solidFill>
              </a:defRPr>
            </a:lvl4pPr>
            <a:lvl5pPr indent="-228600" lvl="4" marL="2286000" algn="l">
              <a:lnSpc>
                <a:spcPct val="100000"/>
              </a:lnSpc>
              <a:spcBef>
                <a:spcPts val="210"/>
              </a:spcBef>
              <a:spcAft>
                <a:spcPts val="0"/>
              </a:spcAft>
              <a:buClr>
                <a:srgbClr val="888888"/>
              </a:buClr>
              <a:buSzPts val="1050"/>
              <a:buNone/>
              <a:defRPr sz="1050">
                <a:solidFill>
                  <a:srgbClr val="888888"/>
                </a:solidFill>
              </a:defRPr>
            </a:lvl5pPr>
            <a:lvl6pPr indent="-228600" lvl="5" marL="2743200" algn="l">
              <a:spcBef>
                <a:spcPts val="210"/>
              </a:spcBef>
              <a:spcAft>
                <a:spcPts val="0"/>
              </a:spcAft>
              <a:buClr>
                <a:srgbClr val="888888"/>
              </a:buClr>
              <a:buSzPts val="1050"/>
              <a:buNone/>
              <a:defRPr sz="1050">
                <a:solidFill>
                  <a:srgbClr val="888888"/>
                </a:solidFill>
              </a:defRPr>
            </a:lvl6pPr>
            <a:lvl7pPr indent="-228600" lvl="6" marL="3200400" algn="l">
              <a:spcBef>
                <a:spcPts val="210"/>
              </a:spcBef>
              <a:spcAft>
                <a:spcPts val="0"/>
              </a:spcAft>
              <a:buClr>
                <a:srgbClr val="888888"/>
              </a:buClr>
              <a:buSzPts val="1050"/>
              <a:buNone/>
              <a:defRPr sz="1050">
                <a:solidFill>
                  <a:srgbClr val="888888"/>
                </a:solidFill>
              </a:defRPr>
            </a:lvl7pPr>
            <a:lvl8pPr indent="-228600" lvl="7" marL="3657600" algn="l">
              <a:spcBef>
                <a:spcPts val="210"/>
              </a:spcBef>
              <a:spcAft>
                <a:spcPts val="0"/>
              </a:spcAft>
              <a:buClr>
                <a:srgbClr val="888888"/>
              </a:buClr>
              <a:buSzPts val="1050"/>
              <a:buNone/>
              <a:defRPr sz="1050">
                <a:solidFill>
                  <a:srgbClr val="888888"/>
                </a:solidFill>
              </a:defRPr>
            </a:lvl8pPr>
            <a:lvl9pPr indent="-228600" lvl="8" marL="4114800" algn="l">
              <a:spcBef>
                <a:spcPts val="210"/>
              </a:spcBef>
              <a:spcAft>
                <a:spcPts val="0"/>
              </a:spcAft>
              <a:buClr>
                <a:srgbClr val="888888"/>
              </a:buClr>
              <a:buSzPts val="1050"/>
              <a:buNone/>
              <a:defRPr sz="1050">
                <a:solidFill>
                  <a:srgbClr val="888888"/>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 name="Shape 42"/>
        <p:cNvGrpSpPr/>
        <p:nvPr/>
      </p:nvGrpSpPr>
      <p:grpSpPr>
        <a:xfrm>
          <a:off x="0" y="0"/>
          <a:ext cx="0" cy="0"/>
          <a:chOff x="0" y="0"/>
          <a:chExt cx="0" cy="0"/>
        </a:xfrm>
      </p:grpSpPr>
      <p:sp>
        <p:nvSpPr>
          <p:cNvPr id="43" name="Google Shape;43;p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4" name="Google Shape;44;p9"/>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45" name="Google Shape;45;p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6" name="Google Shape;46;p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7" name="Google Shape;47;p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8" name="Shape 48"/>
        <p:cNvGrpSpPr/>
        <p:nvPr/>
      </p:nvGrpSpPr>
      <p:grpSpPr>
        <a:xfrm>
          <a:off x="0" y="0"/>
          <a:ext cx="0" cy="0"/>
          <a:chOff x="0" y="0"/>
          <a:chExt cx="0" cy="0"/>
        </a:xfrm>
      </p:grpSpPr>
      <p:sp>
        <p:nvSpPr>
          <p:cNvPr id="49" name="Google Shape;49;p1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0" name="Google Shape;50;p10"/>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 name="Google Shape;51;p10"/>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 name="Google Shape;52;p1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 name="Google Shape;53;p1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 name="Google Shape;54;p1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5" name="Shape 55"/>
        <p:cNvGrpSpPr/>
        <p:nvPr/>
      </p:nvGrpSpPr>
      <p:grpSpPr>
        <a:xfrm>
          <a:off x="0" y="0"/>
          <a:ext cx="0" cy="0"/>
          <a:chOff x="0" y="0"/>
          <a:chExt cx="0" cy="0"/>
        </a:xfrm>
      </p:grpSpPr>
      <p:sp>
        <p:nvSpPr>
          <p:cNvPr id="56" name="Google Shape;56;p1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7" name="Google Shape;57;p11"/>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8" name="Google Shape;58;p1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 name="Google Shape;59;p1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Google Shape;60;p1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2" Type="http://schemas.openxmlformats.org/officeDocument/2006/relationships/theme" Target="../theme/theme4.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5.png"/><Relationship Id="rId3" Type="http://schemas.openxmlformats.org/officeDocument/2006/relationships/slideLayout" Target="../slideLayouts/slideLayout18.xml"/><Relationship Id="rId4" Type="http://schemas.openxmlformats.org/officeDocument/2006/relationships/slideLayout" Target="../slideLayouts/slideLayout19.xml"/><Relationship Id="rId10" Type="http://schemas.openxmlformats.org/officeDocument/2006/relationships/theme" Target="../theme/theme2.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0" y="0"/>
            <a:ext cx="9144000" cy="858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accent2"/>
              </a:buClr>
              <a:buSzPts val="4000"/>
              <a:buFont typeface="Helvetica Neue"/>
              <a:buNone/>
              <a:defRPr b="1" i="0" sz="4000" u="none" cap="none" strike="noStrike">
                <a:solidFill>
                  <a:schemeClr val="accent2"/>
                </a:solidFill>
                <a:latin typeface="Helvetica Neue"/>
                <a:ea typeface="Helvetica Neue"/>
                <a:cs typeface="Helvetica Neue"/>
                <a:sym typeface="Helvetica Neue"/>
              </a:defRPr>
            </a:lvl1pPr>
            <a:lvl2pPr lvl="1" algn="ctr">
              <a:spcBef>
                <a:spcPts val="0"/>
              </a:spcBef>
              <a:spcAft>
                <a:spcPts val="0"/>
              </a:spcAft>
              <a:buSzPts val="1400"/>
              <a:buNone/>
              <a:defRPr sz="1800"/>
            </a:lvl2pPr>
            <a:lvl3pPr lvl="2" algn="ctr">
              <a:spcBef>
                <a:spcPts val="0"/>
              </a:spcBef>
              <a:spcAft>
                <a:spcPts val="0"/>
              </a:spcAft>
              <a:buSzPts val="1400"/>
              <a:buNone/>
              <a:defRPr sz="1800"/>
            </a:lvl3pPr>
            <a:lvl4pPr lvl="3" algn="ctr">
              <a:spcBef>
                <a:spcPts val="0"/>
              </a:spcBef>
              <a:spcAft>
                <a:spcPts val="0"/>
              </a:spcAft>
              <a:buSzPts val="1400"/>
              <a:buNone/>
              <a:defRPr sz="1800"/>
            </a:lvl4pPr>
            <a:lvl5pPr lvl="4" algn="ctr">
              <a:spcBef>
                <a:spcPts val="0"/>
              </a:spcBef>
              <a:spcAft>
                <a:spcPts val="0"/>
              </a:spcAft>
              <a:buSzPts val="1400"/>
              <a:buNone/>
              <a:defRPr sz="1800"/>
            </a:lvl5pPr>
            <a:lvl6pPr lvl="5" algn="ctr">
              <a:spcBef>
                <a:spcPts val="0"/>
              </a:spcBef>
              <a:spcAft>
                <a:spcPts val="0"/>
              </a:spcAft>
              <a:buSzPts val="1400"/>
              <a:buNone/>
              <a:defRPr sz="1800"/>
            </a:lvl6pPr>
            <a:lvl7pPr lvl="6" algn="ctr">
              <a:spcBef>
                <a:spcPts val="0"/>
              </a:spcBef>
              <a:spcAft>
                <a:spcPts val="0"/>
              </a:spcAft>
              <a:buSzPts val="1400"/>
              <a:buNone/>
              <a:defRPr sz="1800"/>
            </a:lvl7pPr>
            <a:lvl8pPr lvl="7" algn="ctr">
              <a:spcBef>
                <a:spcPts val="0"/>
              </a:spcBef>
              <a:spcAft>
                <a:spcPts val="0"/>
              </a:spcAft>
              <a:buSzPts val="1400"/>
              <a:buNone/>
              <a:defRPr sz="1800"/>
            </a:lvl8pPr>
            <a:lvl9pPr lvl="8" algn="ctr">
              <a:spcBef>
                <a:spcPts val="0"/>
              </a:spcBef>
              <a:spcAft>
                <a:spcPts val="0"/>
              </a:spcAft>
              <a:buSzPts val="1400"/>
              <a:buNone/>
              <a:defRPr sz="1800"/>
            </a:lvl9pPr>
          </a:lstStyle>
          <a:p/>
        </p:txBody>
      </p:sp>
      <p:sp>
        <p:nvSpPr>
          <p:cNvPr id="11" name="Google Shape;11;p1"/>
          <p:cNvSpPr txBox="1"/>
          <p:nvPr>
            <p:ph idx="1" type="body"/>
          </p:nvPr>
        </p:nvSpPr>
        <p:spPr>
          <a:xfrm>
            <a:off x="457200" y="893650"/>
            <a:ext cx="8686800" cy="41475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50000"/>
              </a:lnSpc>
              <a:spcBef>
                <a:spcPts val="0"/>
              </a:spcBef>
              <a:spcAft>
                <a:spcPts val="0"/>
              </a:spcAft>
              <a:buClr>
                <a:schemeClr val="dk1"/>
              </a:buClr>
              <a:buSzPts val="1800"/>
              <a:buFont typeface="Arial"/>
              <a:buChar char="●"/>
              <a:defRPr b="1" i="0" sz="2700" u="none" cap="none" strike="noStrike">
                <a:solidFill>
                  <a:schemeClr val="dk1"/>
                </a:solidFill>
                <a:latin typeface="Helvetica Neue"/>
                <a:ea typeface="Helvetica Neue"/>
                <a:cs typeface="Helvetica Neue"/>
                <a:sym typeface="Helvetica Neue"/>
              </a:defRPr>
            </a:lvl1pPr>
            <a:lvl2pPr indent="-228600" lvl="1" marL="914400" marR="0" rtl="0" algn="l">
              <a:lnSpc>
                <a:spcPct val="150000"/>
              </a:lnSpc>
              <a:spcBef>
                <a:spcPts val="0"/>
              </a:spcBef>
              <a:spcAft>
                <a:spcPts val="0"/>
              </a:spcAft>
              <a:buClr>
                <a:srgbClr val="7F7F7F"/>
              </a:buClr>
              <a:buSzPts val="1500"/>
              <a:buFont typeface="Arial"/>
              <a:buNone/>
              <a:defRPr b="1" i="0" sz="1500" u="none" cap="none" strike="noStrike">
                <a:solidFill>
                  <a:srgbClr val="7F7F7F"/>
                </a:solidFill>
                <a:latin typeface="Helvetica Neue"/>
                <a:ea typeface="Helvetica Neue"/>
                <a:cs typeface="Helvetica Neue"/>
                <a:sym typeface="Helvetica Neue"/>
              </a:defRPr>
            </a:lvl2pPr>
            <a:lvl3pPr indent="-228600" lvl="2" marL="1371600" marR="0" rtl="0" algn="l">
              <a:lnSpc>
                <a:spcPct val="150000"/>
              </a:lnSpc>
              <a:spcBef>
                <a:spcPts val="0"/>
              </a:spcBef>
              <a:spcAft>
                <a:spcPts val="0"/>
              </a:spcAft>
              <a:buClr>
                <a:schemeClr val="dk1"/>
              </a:buClr>
              <a:buSzPts val="1350"/>
              <a:buFont typeface="Arial"/>
              <a:buNone/>
              <a:defRPr b="1" i="0" sz="1350" u="none" cap="none" strike="noStrike">
                <a:solidFill>
                  <a:schemeClr val="dk1"/>
                </a:solidFill>
                <a:latin typeface="Helvetica Neue"/>
                <a:ea typeface="Helvetica Neue"/>
                <a:cs typeface="Helvetica Neue"/>
                <a:sym typeface="Helvetica Neue"/>
              </a:defRPr>
            </a:lvl3pPr>
            <a:lvl4pPr indent="-228600" lvl="3" marL="1828800" marR="0" rtl="0" algn="l">
              <a:lnSpc>
                <a:spcPct val="150000"/>
              </a:lnSpc>
              <a:spcBef>
                <a:spcPts val="0"/>
              </a:spcBef>
              <a:spcAft>
                <a:spcPts val="0"/>
              </a:spcAft>
              <a:buClr>
                <a:schemeClr val="dk1"/>
              </a:buClr>
              <a:buSzPts val="1200"/>
              <a:buFont typeface="Arial"/>
              <a:buNone/>
              <a:defRPr b="1" i="0" sz="1200" u="none" cap="none" strike="noStrike">
                <a:solidFill>
                  <a:schemeClr val="dk1"/>
                </a:solidFill>
                <a:latin typeface="Helvetica Neue"/>
                <a:ea typeface="Helvetica Neue"/>
                <a:cs typeface="Helvetica Neue"/>
                <a:sym typeface="Helvetica Neue"/>
              </a:defRPr>
            </a:lvl4pPr>
            <a:lvl5pPr indent="-228600" lvl="4" marL="2286000" marR="0" rtl="0" algn="l">
              <a:lnSpc>
                <a:spcPct val="150000"/>
              </a:lnSpc>
              <a:spcBef>
                <a:spcPts val="0"/>
              </a:spcBef>
              <a:spcAft>
                <a:spcPts val="0"/>
              </a:spcAft>
              <a:buClr>
                <a:schemeClr val="dk1"/>
              </a:buClr>
              <a:buSzPts val="1200"/>
              <a:buFont typeface="Arial"/>
              <a:buNone/>
              <a:defRPr b="1" i="0" sz="1200" u="none" cap="none" strike="noStrike">
                <a:solidFill>
                  <a:schemeClr val="dk1"/>
                </a:solidFill>
                <a:latin typeface="Helvetica Neue"/>
                <a:ea typeface="Helvetica Neue"/>
                <a:cs typeface="Helvetica Neue"/>
                <a:sym typeface="Helvetica Neue"/>
              </a:defRPr>
            </a:lvl5pPr>
            <a:lvl6pPr indent="-323850" lvl="5" marL="2743200" marR="0" rtl="0" algn="l">
              <a:lnSpc>
                <a:spcPct val="150000"/>
              </a:lnSpc>
              <a:spcBef>
                <a:spcPts val="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6pPr>
            <a:lvl7pPr indent="-323850" lvl="6" marL="3200400" marR="0" rtl="0" algn="l">
              <a:lnSpc>
                <a:spcPct val="150000"/>
              </a:lnSpc>
              <a:spcBef>
                <a:spcPts val="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7pPr>
            <a:lvl8pPr indent="-323850" lvl="7" marL="3657600" marR="0" rtl="0" algn="l">
              <a:lnSpc>
                <a:spcPct val="150000"/>
              </a:lnSpc>
              <a:spcBef>
                <a:spcPts val="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8pPr>
            <a:lvl9pPr indent="-323850" lvl="8" marL="4114800" marR="0" rtl="0" algn="l">
              <a:lnSpc>
                <a:spcPct val="150000"/>
              </a:lnSpc>
              <a:spcBef>
                <a:spcPts val="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9pPr>
          </a:lstStyle>
          <a:p/>
        </p:txBody>
      </p:sp>
      <p:sp>
        <p:nvSpPr>
          <p:cNvPr id="12" name="Google Shape;12;p1"/>
          <p:cNvSpPr txBox="1"/>
          <p:nvPr>
            <p:ph idx="12" type="sldNum"/>
          </p:nvPr>
        </p:nvSpPr>
        <p:spPr>
          <a:xfrm>
            <a:off x="4653282" y="4919236"/>
            <a:ext cx="407773"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888888"/>
                </a:solidFill>
                <a:latin typeface="Gill Sans"/>
                <a:ea typeface="Gill Sans"/>
                <a:cs typeface="Gill Sans"/>
                <a:sym typeface="Gill Sans"/>
              </a:defRPr>
            </a:lvl1pPr>
            <a:lvl2pPr indent="0" lvl="1" marL="0" marR="0" rtl="0" algn="r">
              <a:spcBef>
                <a:spcPts val="0"/>
              </a:spcBef>
              <a:buNone/>
              <a:defRPr b="0" i="0" sz="900" u="none" cap="none" strike="noStrike">
                <a:solidFill>
                  <a:srgbClr val="888888"/>
                </a:solidFill>
                <a:latin typeface="Gill Sans"/>
                <a:ea typeface="Gill Sans"/>
                <a:cs typeface="Gill Sans"/>
                <a:sym typeface="Gill Sans"/>
              </a:defRPr>
            </a:lvl2pPr>
            <a:lvl3pPr indent="0" lvl="2" marL="0" marR="0" rtl="0" algn="r">
              <a:spcBef>
                <a:spcPts val="0"/>
              </a:spcBef>
              <a:buNone/>
              <a:defRPr b="0" i="0" sz="900" u="none" cap="none" strike="noStrike">
                <a:solidFill>
                  <a:srgbClr val="888888"/>
                </a:solidFill>
                <a:latin typeface="Gill Sans"/>
                <a:ea typeface="Gill Sans"/>
                <a:cs typeface="Gill Sans"/>
                <a:sym typeface="Gill Sans"/>
              </a:defRPr>
            </a:lvl3pPr>
            <a:lvl4pPr indent="0" lvl="3" marL="0" marR="0" rtl="0" algn="r">
              <a:spcBef>
                <a:spcPts val="0"/>
              </a:spcBef>
              <a:buNone/>
              <a:defRPr b="0" i="0" sz="900" u="none" cap="none" strike="noStrike">
                <a:solidFill>
                  <a:srgbClr val="888888"/>
                </a:solidFill>
                <a:latin typeface="Gill Sans"/>
                <a:ea typeface="Gill Sans"/>
                <a:cs typeface="Gill Sans"/>
                <a:sym typeface="Gill Sans"/>
              </a:defRPr>
            </a:lvl4pPr>
            <a:lvl5pPr indent="0" lvl="4" marL="0" marR="0" rtl="0" algn="r">
              <a:spcBef>
                <a:spcPts val="0"/>
              </a:spcBef>
              <a:buNone/>
              <a:defRPr b="0" i="0" sz="900" u="none" cap="none" strike="noStrike">
                <a:solidFill>
                  <a:srgbClr val="888888"/>
                </a:solidFill>
                <a:latin typeface="Gill Sans"/>
                <a:ea typeface="Gill Sans"/>
                <a:cs typeface="Gill Sans"/>
                <a:sym typeface="Gill Sans"/>
              </a:defRPr>
            </a:lvl5pPr>
            <a:lvl6pPr indent="0" lvl="5" marL="0" marR="0" rtl="0" algn="r">
              <a:spcBef>
                <a:spcPts val="0"/>
              </a:spcBef>
              <a:buNone/>
              <a:defRPr b="0" i="0" sz="900" u="none" cap="none" strike="noStrike">
                <a:solidFill>
                  <a:srgbClr val="888888"/>
                </a:solidFill>
                <a:latin typeface="Gill Sans"/>
                <a:ea typeface="Gill Sans"/>
                <a:cs typeface="Gill Sans"/>
                <a:sym typeface="Gill Sans"/>
              </a:defRPr>
            </a:lvl6pPr>
            <a:lvl7pPr indent="0" lvl="6" marL="0" marR="0" rtl="0" algn="r">
              <a:spcBef>
                <a:spcPts val="0"/>
              </a:spcBef>
              <a:buNone/>
              <a:defRPr b="0" i="0" sz="900" u="none" cap="none" strike="noStrike">
                <a:solidFill>
                  <a:srgbClr val="888888"/>
                </a:solidFill>
                <a:latin typeface="Gill Sans"/>
                <a:ea typeface="Gill Sans"/>
                <a:cs typeface="Gill Sans"/>
                <a:sym typeface="Gill Sans"/>
              </a:defRPr>
            </a:lvl7pPr>
            <a:lvl8pPr indent="0" lvl="7" marL="0" marR="0" rtl="0" algn="r">
              <a:spcBef>
                <a:spcPts val="0"/>
              </a:spcBef>
              <a:buNone/>
              <a:defRPr b="0" i="0" sz="900" u="none" cap="none" strike="noStrike">
                <a:solidFill>
                  <a:srgbClr val="888888"/>
                </a:solidFill>
                <a:latin typeface="Gill Sans"/>
                <a:ea typeface="Gill Sans"/>
                <a:cs typeface="Gill Sans"/>
                <a:sym typeface="Gill Sans"/>
              </a:defRPr>
            </a:lvl8pPr>
            <a:lvl9pPr indent="0" lvl="8" marL="0" marR="0" rtl="0" algn="r">
              <a:spcBef>
                <a:spcPts val="0"/>
              </a:spcBef>
              <a:buNone/>
              <a:defRPr b="0" i="0" sz="9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p1"/>
          <p:cNvSpPr txBox="1"/>
          <p:nvPr/>
        </p:nvSpPr>
        <p:spPr>
          <a:xfrm>
            <a:off x="3" y="4953628"/>
            <a:ext cx="9144001" cy="205058"/>
          </a:xfrm>
          <a:prstGeom prst="rect">
            <a:avLst/>
          </a:prstGeom>
          <a:solidFill>
            <a:srgbClr val="7F7F7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013" u="none" cap="none" strike="noStrike">
              <a:solidFill>
                <a:srgbClr val="000000"/>
              </a:solidFill>
              <a:latin typeface="Gill Sans"/>
              <a:ea typeface="Gill Sans"/>
              <a:cs typeface="Gill Sans"/>
              <a:sym typeface="Gill Sans"/>
            </a:endParaRPr>
          </a:p>
        </p:txBody>
      </p:sp>
      <p:pic>
        <p:nvPicPr>
          <p:cNvPr descr="isi.png" id="14" name="Google Shape;14;p1"/>
          <p:cNvPicPr preferRelativeResize="0"/>
          <p:nvPr/>
        </p:nvPicPr>
        <p:blipFill rotWithShape="1">
          <a:blip r:embed="rId1">
            <a:alphaModFix/>
          </a:blip>
          <a:srcRect b="0" l="0" r="0" t="0"/>
          <a:stretch/>
        </p:blipFill>
        <p:spPr>
          <a:xfrm>
            <a:off x="60021" y="4986302"/>
            <a:ext cx="1774322" cy="139709"/>
          </a:xfrm>
          <a:prstGeom prst="rect">
            <a:avLst/>
          </a:prstGeom>
          <a:noFill/>
          <a:ln>
            <a:noFill/>
          </a:ln>
        </p:spPr>
      </p:pic>
      <p:pic>
        <p:nvPicPr>
          <p:cNvPr descr="Formal_Viterbi_GoldOnCard_NoBG.eps" id="15" name="Google Shape;15;p1"/>
          <p:cNvPicPr preferRelativeResize="0"/>
          <p:nvPr/>
        </p:nvPicPr>
        <p:blipFill rotWithShape="1">
          <a:blip r:embed="rId2">
            <a:alphaModFix/>
          </a:blip>
          <a:srcRect b="39451" l="0" r="0" t="0"/>
          <a:stretch/>
        </p:blipFill>
        <p:spPr>
          <a:xfrm>
            <a:off x="8279642" y="4997808"/>
            <a:ext cx="831704" cy="11670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8" name="Google Shape;38;p8"/>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9" name="Google Shape;39;p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0" name="Google Shape;40;p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1" name="Google Shape;41;p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 name="Shape 111"/>
        <p:cNvGrpSpPr/>
        <p:nvPr/>
      </p:nvGrpSpPr>
      <p:grpSpPr>
        <a:xfrm>
          <a:off x="0" y="0"/>
          <a:ext cx="0" cy="0"/>
          <a:chOff x="0" y="0"/>
          <a:chExt cx="0" cy="0"/>
        </a:xfrm>
      </p:grpSpPr>
      <p:sp>
        <p:nvSpPr>
          <p:cNvPr id="112" name="Google Shape;112;p20"/>
          <p:cNvSpPr txBox="1"/>
          <p:nvPr>
            <p:ph type="title"/>
          </p:nvPr>
        </p:nvSpPr>
        <p:spPr>
          <a:xfrm>
            <a:off x="0" y="0"/>
            <a:ext cx="9144000" cy="858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accent2"/>
              </a:buClr>
              <a:buSzPts val="4000"/>
              <a:buFont typeface="Helvetica Neue"/>
              <a:buNone/>
              <a:defRPr b="1" i="0" sz="4000" u="none" cap="none" strike="noStrike">
                <a:solidFill>
                  <a:schemeClr val="accent2"/>
                </a:solidFill>
                <a:latin typeface="Helvetica Neue"/>
                <a:ea typeface="Helvetica Neue"/>
                <a:cs typeface="Helvetica Neue"/>
                <a:sym typeface="Helvetica Neue"/>
              </a:defRPr>
            </a:lvl1pPr>
            <a:lvl2pPr lvl="1" rtl="0" algn="ctr">
              <a:spcBef>
                <a:spcPts val="0"/>
              </a:spcBef>
              <a:spcAft>
                <a:spcPts val="0"/>
              </a:spcAft>
              <a:buSzPts val="1400"/>
              <a:buNone/>
              <a:defRPr sz="1800"/>
            </a:lvl2pPr>
            <a:lvl3pPr lvl="2" rtl="0" algn="ctr">
              <a:spcBef>
                <a:spcPts val="0"/>
              </a:spcBef>
              <a:spcAft>
                <a:spcPts val="0"/>
              </a:spcAft>
              <a:buSzPts val="1400"/>
              <a:buNone/>
              <a:defRPr sz="1800"/>
            </a:lvl3pPr>
            <a:lvl4pPr lvl="3" rtl="0" algn="ctr">
              <a:spcBef>
                <a:spcPts val="0"/>
              </a:spcBef>
              <a:spcAft>
                <a:spcPts val="0"/>
              </a:spcAft>
              <a:buSzPts val="1400"/>
              <a:buNone/>
              <a:defRPr sz="1800"/>
            </a:lvl4pPr>
            <a:lvl5pPr lvl="4" rtl="0" algn="ctr">
              <a:spcBef>
                <a:spcPts val="0"/>
              </a:spcBef>
              <a:spcAft>
                <a:spcPts val="0"/>
              </a:spcAft>
              <a:buSzPts val="1400"/>
              <a:buNone/>
              <a:defRPr sz="1800"/>
            </a:lvl5pPr>
            <a:lvl6pPr lvl="5" rtl="0" algn="ctr">
              <a:spcBef>
                <a:spcPts val="0"/>
              </a:spcBef>
              <a:spcAft>
                <a:spcPts val="0"/>
              </a:spcAft>
              <a:buSzPts val="1400"/>
              <a:buNone/>
              <a:defRPr sz="1800"/>
            </a:lvl6pPr>
            <a:lvl7pPr lvl="6" rtl="0" algn="ctr">
              <a:spcBef>
                <a:spcPts val="0"/>
              </a:spcBef>
              <a:spcAft>
                <a:spcPts val="0"/>
              </a:spcAft>
              <a:buSzPts val="1400"/>
              <a:buNone/>
              <a:defRPr sz="1800"/>
            </a:lvl7pPr>
            <a:lvl8pPr lvl="7" rtl="0" algn="ctr">
              <a:spcBef>
                <a:spcPts val="0"/>
              </a:spcBef>
              <a:spcAft>
                <a:spcPts val="0"/>
              </a:spcAft>
              <a:buSzPts val="1400"/>
              <a:buNone/>
              <a:defRPr sz="1800"/>
            </a:lvl8pPr>
            <a:lvl9pPr lvl="8" rtl="0" algn="ctr">
              <a:spcBef>
                <a:spcPts val="0"/>
              </a:spcBef>
              <a:spcAft>
                <a:spcPts val="0"/>
              </a:spcAft>
              <a:buSzPts val="1400"/>
              <a:buNone/>
              <a:defRPr sz="1800"/>
            </a:lvl9pPr>
          </a:lstStyle>
          <a:p/>
        </p:txBody>
      </p:sp>
      <p:sp>
        <p:nvSpPr>
          <p:cNvPr id="113" name="Google Shape;113;p20"/>
          <p:cNvSpPr txBox="1"/>
          <p:nvPr>
            <p:ph idx="1" type="body"/>
          </p:nvPr>
        </p:nvSpPr>
        <p:spPr>
          <a:xfrm>
            <a:off x="457200" y="893650"/>
            <a:ext cx="8686800" cy="41475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50000"/>
              </a:lnSpc>
              <a:spcBef>
                <a:spcPts val="0"/>
              </a:spcBef>
              <a:spcAft>
                <a:spcPts val="0"/>
              </a:spcAft>
              <a:buClr>
                <a:schemeClr val="dk1"/>
              </a:buClr>
              <a:buSzPts val="1800"/>
              <a:buFont typeface="Arial"/>
              <a:buChar char="●"/>
              <a:defRPr b="1" i="0" sz="2700" u="none" cap="none" strike="noStrike">
                <a:solidFill>
                  <a:schemeClr val="dk1"/>
                </a:solidFill>
                <a:latin typeface="Helvetica Neue"/>
                <a:ea typeface="Helvetica Neue"/>
                <a:cs typeface="Helvetica Neue"/>
                <a:sym typeface="Helvetica Neue"/>
              </a:defRPr>
            </a:lvl1pPr>
            <a:lvl2pPr indent="-228600" lvl="1" marL="914400" marR="0" rtl="0" algn="l">
              <a:lnSpc>
                <a:spcPct val="150000"/>
              </a:lnSpc>
              <a:spcBef>
                <a:spcPts val="0"/>
              </a:spcBef>
              <a:spcAft>
                <a:spcPts val="0"/>
              </a:spcAft>
              <a:buClr>
                <a:srgbClr val="7F7F7F"/>
              </a:buClr>
              <a:buSzPts val="1500"/>
              <a:buFont typeface="Arial"/>
              <a:buNone/>
              <a:defRPr b="1" i="0" sz="1500" u="none" cap="none" strike="noStrike">
                <a:solidFill>
                  <a:srgbClr val="7F7F7F"/>
                </a:solidFill>
                <a:latin typeface="Helvetica Neue"/>
                <a:ea typeface="Helvetica Neue"/>
                <a:cs typeface="Helvetica Neue"/>
                <a:sym typeface="Helvetica Neue"/>
              </a:defRPr>
            </a:lvl2pPr>
            <a:lvl3pPr indent="-228600" lvl="2" marL="1371600" marR="0" rtl="0" algn="l">
              <a:lnSpc>
                <a:spcPct val="150000"/>
              </a:lnSpc>
              <a:spcBef>
                <a:spcPts val="0"/>
              </a:spcBef>
              <a:spcAft>
                <a:spcPts val="0"/>
              </a:spcAft>
              <a:buClr>
                <a:schemeClr val="dk1"/>
              </a:buClr>
              <a:buSzPts val="1350"/>
              <a:buFont typeface="Arial"/>
              <a:buNone/>
              <a:defRPr b="1" i="0" sz="1350" u="none" cap="none" strike="noStrike">
                <a:solidFill>
                  <a:schemeClr val="dk1"/>
                </a:solidFill>
                <a:latin typeface="Helvetica Neue"/>
                <a:ea typeface="Helvetica Neue"/>
                <a:cs typeface="Helvetica Neue"/>
                <a:sym typeface="Helvetica Neue"/>
              </a:defRPr>
            </a:lvl3pPr>
            <a:lvl4pPr indent="-228600" lvl="3" marL="1828800" marR="0" rtl="0" algn="l">
              <a:lnSpc>
                <a:spcPct val="150000"/>
              </a:lnSpc>
              <a:spcBef>
                <a:spcPts val="0"/>
              </a:spcBef>
              <a:spcAft>
                <a:spcPts val="0"/>
              </a:spcAft>
              <a:buClr>
                <a:schemeClr val="dk1"/>
              </a:buClr>
              <a:buSzPts val="1200"/>
              <a:buFont typeface="Arial"/>
              <a:buNone/>
              <a:defRPr b="1" i="0" sz="1200" u="none" cap="none" strike="noStrike">
                <a:solidFill>
                  <a:schemeClr val="dk1"/>
                </a:solidFill>
                <a:latin typeface="Helvetica Neue"/>
                <a:ea typeface="Helvetica Neue"/>
                <a:cs typeface="Helvetica Neue"/>
                <a:sym typeface="Helvetica Neue"/>
              </a:defRPr>
            </a:lvl4pPr>
            <a:lvl5pPr indent="-228600" lvl="4" marL="2286000" marR="0" rtl="0" algn="l">
              <a:lnSpc>
                <a:spcPct val="150000"/>
              </a:lnSpc>
              <a:spcBef>
                <a:spcPts val="0"/>
              </a:spcBef>
              <a:spcAft>
                <a:spcPts val="0"/>
              </a:spcAft>
              <a:buClr>
                <a:schemeClr val="dk1"/>
              </a:buClr>
              <a:buSzPts val="1200"/>
              <a:buFont typeface="Arial"/>
              <a:buNone/>
              <a:defRPr b="1" i="0" sz="1200" u="none" cap="none" strike="noStrike">
                <a:solidFill>
                  <a:schemeClr val="dk1"/>
                </a:solidFill>
                <a:latin typeface="Helvetica Neue"/>
                <a:ea typeface="Helvetica Neue"/>
                <a:cs typeface="Helvetica Neue"/>
                <a:sym typeface="Helvetica Neue"/>
              </a:defRPr>
            </a:lvl5pPr>
            <a:lvl6pPr indent="-323850" lvl="5" marL="2743200" marR="0" rtl="0" algn="l">
              <a:lnSpc>
                <a:spcPct val="150000"/>
              </a:lnSpc>
              <a:spcBef>
                <a:spcPts val="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6pPr>
            <a:lvl7pPr indent="-323850" lvl="6" marL="3200400" marR="0" rtl="0" algn="l">
              <a:lnSpc>
                <a:spcPct val="150000"/>
              </a:lnSpc>
              <a:spcBef>
                <a:spcPts val="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7pPr>
            <a:lvl8pPr indent="-323850" lvl="7" marL="3657600" marR="0" rtl="0" algn="l">
              <a:lnSpc>
                <a:spcPct val="150000"/>
              </a:lnSpc>
              <a:spcBef>
                <a:spcPts val="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8pPr>
            <a:lvl9pPr indent="-323850" lvl="8" marL="4114800" marR="0" rtl="0" algn="l">
              <a:lnSpc>
                <a:spcPct val="150000"/>
              </a:lnSpc>
              <a:spcBef>
                <a:spcPts val="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9pPr>
          </a:lstStyle>
          <a:p/>
        </p:txBody>
      </p:sp>
      <p:sp>
        <p:nvSpPr>
          <p:cNvPr id="114" name="Google Shape;114;p20"/>
          <p:cNvSpPr txBox="1"/>
          <p:nvPr>
            <p:ph idx="12" type="sldNum"/>
          </p:nvPr>
        </p:nvSpPr>
        <p:spPr>
          <a:xfrm>
            <a:off x="4653282" y="4919236"/>
            <a:ext cx="4077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888888"/>
                </a:solidFill>
                <a:latin typeface="Gill Sans"/>
                <a:ea typeface="Gill Sans"/>
                <a:cs typeface="Gill Sans"/>
                <a:sym typeface="Gill Sans"/>
              </a:defRPr>
            </a:lvl1pPr>
            <a:lvl2pPr indent="0" lvl="1" marL="0" marR="0" rtl="0" algn="r">
              <a:spcBef>
                <a:spcPts val="0"/>
              </a:spcBef>
              <a:buNone/>
              <a:defRPr b="0" i="0" sz="900" u="none" cap="none" strike="noStrike">
                <a:solidFill>
                  <a:srgbClr val="888888"/>
                </a:solidFill>
                <a:latin typeface="Gill Sans"/>
                <a:ea typeface="Gill Sans"/>
                <a:cs typeface="Gill Sans"/>
                <a:sym typeface="Gill Sans"/>
              </a:defRPr>
            </a:lvl2pPr>
            <a:lvl3pPr indent="0" lvl="2" marL="0" marR="0" rtl="0" algn="r">
              <a:spcBef>
                <a:spcPts val="0"/>
              </a:spcBef>
              <a:buNone/>
              <a:defRPr b="0" i="0" sz="900" u="none" cap="none" strike="noStrike">
                <a:solidFill>
                  <a:srgbClr val="888888"/>
                </a:solidFill>
                <a:latin typeface="Gill Sans"/>
                <a:ea typeface="Gill Sans"/>
                <a:cs typeface="Gill Sans"/>
                <a:sym typeface="Gill Sans"/>
              </a:defRPr>
            </a:lvl3pPr>
            <a:lvl4pPr indent="0" lvl="3" marL="0" marR="0" rtl="0" algn="r">
              <a:spcBef>
                <a:spcPts val="0"/>
              </a:spcBef>
              <a:buNone/>
              <a:defRPr b="0" i="0" sz="900" u="none" cap="none" strike="noStrike">
                <a:solidFill>
                  <a:srgbClr val="888888"/>
                </a:solidFill>
                <a:latin typeface="Gill Sans"/>
                <a:ea typeface="Gill Sans"/>
                <a:cs typeface="Gill Sans"/>
                <a:sym typeface="Gill Sans"/>
              </a:defRPr>
            </a:lvl4pPr>
            <a:lvl5pPr indent="0" lvl="4" marL="0" marR="0" rtl="0" algn="r">
              <a:spcBef>
                <a:spcPts val="0"/>
              </a:spcBef>
              <a:buNone/>
              <a:defRPr b="0" i="0" sz="900" u="none" cap="none" strike="noStrike">
                <a:solidFill>
                  <a:srgbClr val="888888"/>
                </a:solidFill>
                <a:latin typeface="Gill Sans"/>
                <a:ea typeface="Gill Sans"/>
                <a:cs typeface="Gill Sans"/>
                <a:sym typeface="Gill Sans"/>
              </a:defRPr>
            </a:lvl5pPr>
            <a:lvl6pPr indent="0" lvl="5" marL="0" marR="0" rtl="0" algn="r">
              <a:spcBef>
                <a:spcPts val="0"/>
              </a:spcBef>
              <a:buNone/>
              <a:defRPr b="0" i="0" sz="900" u="none" cap="none" strike="noStrike">
                <a:solidFill>
                  <a:srgbClr val="888888"/>
                </a:solidFill>
                <a:latin typeface="Gill Sans"/>
                <a:ea typeface="Gill Sans"/>
                <a:cs typeface="Gill Sans"/>
                <a:sym typeface="Gill Sans"/>
              </a:defRPr>
            </a:lvl6pPr>
            <a:lvl7pPr indent="0" lvl="6" marL="0" marR="0" rtl="0" algn="r">
              <a:spcBef>
                <a:spcPts val="0"/>
              </a:spcBef>
              <a:buNone/>
              <a:defRPr b="0" i="0" sz="900" u="none" cap="none" strike="noStrike">
                <a:solidFill>
                  <a:srgbClr val="888888"/>
                </a:solidFill>
                <a:latin typeface="Gill Sans"/>
                <a:ea typeface="Gill Sans"/>
                <a:cs typeface="Gill Sans"/>
                <a:sym typeface="Gill Sans"/>
              </a:defRPr>
            </a:lvl7pPr>
            <a:lvl8pPr indent="0" lvl="7" marL="0" marR="0" rtl="0" algn="r">
              <a:spcBef>
                <a:spcPts val="0"/>
              </a:spcBef>
              <a:buNone/>
              <a:defRPr b="0" i="0" sz="900" u="none" cap="none" strike="noStrike">
                <a:solidFill>
                  <a:srgbClr val="888888"/>
                </a:solidFill>
                <a:latin typeface="Gill Sans"/>
                <a:ea typeface="Gill Sans"/>
                <a:cs typeface="Gill Sans"/>
                <a:sym typeface="Gill Sans"/>
              </a:defRPr>
            </a:lvl8pPr>
            <a:lvl9pPr indent="0" lvl="8" marL="0" marR="0" rtl="0" algn="r">
              <a:spcBef>
                <a:spcPts val="0"/>
              </a:spcBef>
              <a:buNone/>
              <a:defRPr b="0" i="0" sz="900" u="none" cap="none" strike="noStrike">
                <a:solidFill>
                  <a:srgbClr val="888888"/>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
        <p:nvSpPr>
          <p:cNvPr id="115" name="Google Shape;115;p20"/>
          <p:cNvSpPr txBox="1"/>
          <p:nvPr/>
        </p:nvSpPr>
        <p:spPr>
          <a:xfrm>
            <a:off x="3" y="4953628"/>
            <a:ext cx="9144000" cy="205200"/>
          </a:xfrm>
          <a:prstGeom prst="rect">
            <a:avLst/>
          </a:prstGeom>
          <a:solidFill>
            <a:srgbClr val="7F7F7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013" u="none" cap="none" strike="noStrike">
              <a:solidFill>
                <a:srgbClr val="000000"/>
              </a:solidFill>
              <a:latin typeface="Gill Sans"/>
              <a:ea typeface="Gill Sans"/>
              <a:cs typeface="Gill Sans"/>
              <a:sym typeface="Gill Sans"/>
            </a:endParaRPr>
          </a:p>
        </p:txBody>
      </p:sp>
      <p:pic>
        <p:nvPicPr>
          <p:cNvPr descr="isi.png" id="116" name="Google Shape;116;p20"/>
          <p:cNvPicPr preferRelativeResize="0"/>
          <p:nvPr/>
        </p:nvPicPr>
        <p:blipFill rotWithShape="1">
          <a:blip r:embed="rId1">
            <a:alphaModFix/>
          </a:blip>
          <a:srcRect b="0" l="0" r="0" t="0"/>
          <a:stretch/>
        </p:blipFill>
        <p:spPr>
          <a:xfrm>
            <a:off x="60021" y="4986302"/>
            <a:ext cx="1774322" cy="139709"/>
          </a:xfrm>
          <a:prstGeom prst="rect">
            <a:avLst/>
          </a:prstGeom>
          <a:noFill/>
          <a:ln>
            <a:noFill/>
          </a:ln>
        </p:spPr>
      </p:pic>
      <p:pic>
        <p:nvPicPr>
          <p:cNvPr descr="Formal_Viterbi_GoldOnCard_NoBG.eps" id="117" name="Google Shape;117;p20"/>
          <p:cNvPicPr preferRelativeResize="0"/>
          <p:nvPr/>
        </p:nvPicPr>
        <p:blipFill rotWithShape="1">
          <a:blip r:embed="rId2">
            <a:alphaModFix/>
          </a:blip>
          <a:srcRect b="39452" l="0" r="0" t="0"/>
          <a:stretch/>
        </p:blipFill>
        <p:spPr>
          <a:xfrm>
            <a:off x="8279642" y="4997808"/>
            <a:ext cx="831704" cy="11670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5" r:id="rId3"/>
    <p:sldLayoutId id="2147483666" r:id="rId4"/>
    <p:sldLayoutId id="2147483667" r:id="rId5"/>
    <p:sldLayoutId id="2147483668" r:id="rId6"/>
    <p:sldLayoutId id="2147483669" r:id="rId7"/>
    <p:sldLayoutId id="2147483670" r:id="rId8"/>
    <p:sldLayoutId id="2147483671"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7.jpg"/><Relationship Id="rId5"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hyperlink" Target="https://inklab.usc.edu/CommonGen/"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 Id="rId3" Type="http://schemas.openxmlformats.org/officeDocument/2006/relationships/image" Target="../media/image66.jpg"/></Relationships>
</file>

<file path=ppt/slides/_rels/slide105.xml.rels><?xml version="1.0" encoding="UTF-8" standalone="yes"?><Relationships xmlns="http://schemas.openxmlformats.org/package/2006/relationships"><Relationship Id="rId11" Type="http://schemas.openxmlformats.org/officeDocument/2006/relationships/hyperlink" Target="https://mosaickg.apps.allenai.org/comet_conceptnet/?l=dog&amp;r=AtLocation&amp;r=CapableOf&amp;r=Causes&amp;r=CausesDesire&amp;r=CreatedBy&amp;r=DefinedAs&amp;r=Desires&amp;r=HasA&amp;r=HasFirstSubevent&amp;r=HasLastSubevent&amp;r=HasPrerequisite&amp;r=HasProperty&amp;r=HasSubevent&amp;r=IsA&amp;r=MadeOf&amp;r=MotivatedByGoal&amp;r=PartOf&amp;r=ReceivesAction&amp;r=SymbolOf&amp;r=UsedFor" TargetMode="External"/><Relationship Id="rId10" Type="http://schemas.openxmlformats.org/officeDocument/2006/relationships/hyperlink" Target="https://mosaickg.apps.allenai.org/kg_atomic/?l=PersonX%20throws%20a%20frisbee" TargetMode="External"/><Relationship Id="rId13" Type="http://schemas.openxmlformats.org/officeDocument/2006/relationships/hyperlink" Target="https://dice.mpi-inf.mpg.de/subject/dog" TargetMode="External"/><Relationship Id="rId12" Type="http://schemas.openxmlformats.org/officeDocument/2006/relationships/hyperlink" Target="https://mosaickg.apps.allenai.org/comet_atomic/?l=PersonX%20throws%20frisbee" TargetMode="External"/><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hyperlink" Target="https://sqid.toolforge.org/#/view?id=Q144" TargetMode="External"/><Relationship Id="rId4" Type="http://schemas.openxmlformats.org/officeDocument/2006/relationships/hyperlink" Target="https://sqid.toolforge.org/#/view?id=Q131689" TargetMode="External"/><Relationship Id="rId9" Type="http://schemas.openxmlformats.org/officeDocument/2006/relationships/hyperlink" Target="https://visualgenome.org/VGViz/explore?query=throwing%20frisbee%20dog" TargetMode="External"/><Relationship Id="rId5" Type="http://schemas.openxmlformats.org/officeDocument/2006/relationships/hyperlink" Target="https://www.conceptnet.io/c/en/dog" TargetMode="External"/><Relationship Id="rId6" Type="http://schemas.openxmlformats.org/officeDocument/2006/relationships/hyperlink" Target="https://www.conceptnet.io/c/en/dogs" TargetMode="External"/><Relationship Id="rId7" Type="http://schemas.openxmlformats.org/officeDocument/2006/relationships/hyperlink" Target="http://conceptnet.io/c/en/frisbee" TargetMode="External"/><Relationship Id="rId8" Type="http://schemas.openxmlformats.org/officeDocument/2006/relationships/hyperlink" Target="https://www.conceptnet.io/c/en/dogs_catching_frisbees"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68.png"/><Relationship Id="rId4" Type="http://schemas.openxmlformats.org/officeDocument/2006/relationships/image" Target="../media/image6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68.png"/><Relationship Id="rId4" Type="http://schemas.openxmlformats.org/officeDocument/2006/relationships/image" Target="../media/image6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71.png"/><Relationship Id="rId4" Type="http://schemas.openxmlformats.org/officeDocument/2006/relationships/image" Target="../media/image8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71.png"/><Relationship Id="rId4" Type="http://schemas.openxmlformats.org/officeDocument/2006/relationships/image" Target="../media/image8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0.xml"/><Relationship Id="rId3" Type="http://schemas.openxmlformats.org/officeDocument/2006/relationships/image" Target="../media/image74.png"/><Relationship Id="rId4" Type="http://schemas.openxmlformats.org/officeDocument/2006/relationships/hyperlink" Target="https://d36m266ykvepgv.cloudfront.net/uploads/media/zdpuabdzcc/s-1170-936/baseball-1615665-1920.jpg" TargetMode="External"/><Relationship Id="rId5" Type="http://schemas.openxmlformats.org/officeDocument/2006/relationships/image" Target="../media/image77.png"/><Relationship Id="rId6" Type="http://schemas.openxmlformats.org/officeDocument/2006/relationships/hyperlink" Target="https://upload.wikimedia.org/wikipedia/commons/thumb/f/f1/Thomas_R%C3%B6hler_2011.jpg/1200px-Thomas_R%C3%B6hler_2011.jpg"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hyperlink" Target="https://sqid.toolforge.org/#/view?id=Q17144564" TargetMode="External"/><Relationship Id="rId4" Type="http://schemas.openxmlformats.org/officeDocument/2006/relationships/hyperlink" Target="https://sqid.toolforge.org/#/view?id=Q91553195" TargetMode="External"/><Relationship Id="rId5" Type="http://schemas.openxmlformats.org/officeDocument/2006/relationships/hyperlink" Target="https://www.conceptnet.io/c/en/throw" TargetMode="External"/><Relationship Id="rId6" Type="http://schemas.openxmlformats.org/officeDocument/2006/relationships/hyperlink" Target="https://www.conceptnet.io/c/en/catch" TargetMode="External"/><Relationship Id="rId7" Type="http://schemas.openxmlformats.org/officeDocument/2006/relationships/hyperlink" Target="https://visualgenome.org/VGViz/explore?query=catch%20frisbee"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9.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1.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en.wikipedia.org/wiki/Perception" TargetMode="External"/><Relationship Id="rId4" Type="http://schemas.openxmlformats.org/officeDocument/2006/relationships/hyperlink" Target="https://en.wikipedia.org/wiki/Nous" TargetMode="External"/><Relationship Id="rId5" Type="http://schemas.openxmlformats.org/officeDocument/2006/relationships/hyperlink" Target="https://en.wikipedia.org/wiki/Phronesis"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1.png"/><Relationship Id="rId4" Type="http://schemas.openxmlformats.org/officeDocument/2006/relationships/image" Target="../media/image18.png"/><Relationship Id="rId5" Type="http://schemas.openxmlformats.org/officeDocument/2006/relationships/image" Target="../media/image23.png"/><Relationship Id="rId6" Type="http://schemas.openxmlformats.org/officeDocument/2006/relationships/image" Target="../media/image26.png"/><Relationship Id="rId7"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hyperlink" Target="https://github.com/commonsense/conceptnet5/wiki/API" TargetMode="Externa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3.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3.png"/><Relationship Id="rId4" Type="http://schemas.openxmlformats.org/officeDocument/2006/relationships/image" Target="../media/image30.png"/><Relationship Id="rId5"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5.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hyperlink" Target="https://mosaickg.apps.allenai.org/kg_atomic" TargetMode="External"/><Relationship Id="rId4" Type="http://schemas.openxmlformats.org/officeDocument/2006/relationships/hyperlink" Target="https://homes.cs.washington.edu/~msap/acl2020-commonsense/"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4.xml"/><Relationship Id="rId3" Type="http://schemas.openxmlformats.org/officeDocument/2006/relationships/image" Target="../media/image28.jpg"/><Relationship Id="rId4" Type="http://schemas.openxmlformats.org/officeDocument/2006/relationships/image" Target="../media/image2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 Id="rId3" Type="http://schemas.openxmlformats.org/officeDocument/2006/relationships/image" Target="../media/image33.png"/><Relationship Id="rId4" Type="http://schemas.openxmlformats.org/officeDocument/2006/relationships/image" Target="../media/image37.png"/><Relationship Id="rId5" Type="http://schemas.openxmlformats.org/officeDocument/2006/relationships/image" Target="../media/image35.png"/><Relationship Id="rId6" Type="http://schemas.openxmlformats.org/officeDocument/2006/relationships/slide" Target="/ppt/slides/slide56.xml"/><Relationship Id="rId7" Type="http://schemas.openxmlformats.org/officeDocument/2006/relationships/image" Target="../media/image3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6.xml"/><Relationship Id="rId3" Type="http://schemas.openxmlformats.org/officeDocument/2006/relationships/image" Target="../media/image37.png"/><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7.xml"/><Relationship Id="rId3" Type="http://schemas.openxmlformats.org/officeDocument/2006/relationships/image" Target="../media/image37.png"/><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8.xml"/><Relationship Id="rId3" Type="http://schemas.openxmlformats.org/officeDocument/2006/relationships/image" Target="../media/image39.png"/><Relationship Id="rId4" Type="http://schemas.openxmlformats.org/officeDocument/2006/relationships/image" Target="../media/image37.png"/><Relationship Id="rId5" Type="http://schemas.openxmlformats.org/officeDocument/2006/relationships/image" Target="../media/image40.png"/><Relationship Id="rId6" Type="http://schemas.openxmlformats.org/officeDocument/2006/relationships/image" Target="../media/image3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9.xml"/><Relationship Id="rId3" Type="http://schemas.openxmlformats.org/officeDocument/2006/relationships/image" Target="../media/image39.png"/><Relationship Id="rId4" Type="http://schemas.openxmlformats.org/officeDocument/2006/relationships/image" Target="../media/image37.png"/><Relationship Id="rId5" Type="http://schemas.openxmlformats.org/officeDocument/2006/relationships/image" Target="../media/image40.png"/><Relationship Id="rId6"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0.xml"/><Relationship Id="rId3" Type="http://schemas.openxmlformats.org/officeDocument/2006/relationships/image" Target="../media/image39.png"/><Relationship Id="rId4" Type="http://schemas.openxmlformats.org/officeDocument/2006/relationships/image" Target="../media/image41.png"/><Relationship Id="rId5" Type="http://schemas.openxmlformats.org/officeDocument/2006/relationships/image" Target="../media/image54.png"/><Relationship Id="rId6"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1.xml"/><Relationship Id="rId3" Type="http://schemas.openxmlformats.org/officeDocument/2006/relationships/image" Target="../media/image39.png"/><Relationship Id="rId4" Type="http://schemas.openxmlformats.org/officeDocument/2006/relationships/image" Target="../media/image37.png"/><Relationship Id="rId5" Type="http://schemas.openxmlformats.org/officeDocument/2006/relationships/image" Target="../media/image40.png"/><Relationship Id="rId6" Type="http://schemas.openxmlformats.org/officeDocument/2006/relationships/image" Target="../media/image3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2.xml"/><Relationship Id="rId3" Type="http://schemas.openxmlformats.org/officeDocument/2006/relationships/image" Target="../media/image33.png"/><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4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4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49.png"/><Relationship Id="rId4" Type="http://schemas.openxmlformats.org/officeDocument/2006/relationships/image" Target="../media/image47.png"/><Relationship Id="rId5" Type="http://schemas.openxmlformats.org/officeDocument/2006/relationships/image" Target="../media/image56.png"/><Relationship Id="rId6" Type="http://schemas.openxmlformats.org/officeDocument/2006/relationships/image" Target="../media/image4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5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5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5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3.xml"/><Relationship Id="rId3" Type="http://schemas.openxmlformats.org/officeDocument/2006/relationships/image" Target="../media/image57.png"/><Relationship Id="rId4" Type="http://schemas.openxmlformats.org/officeDocument/2006/relationships/hyperlink" Target="https://arxiv.org/pdf/2008.08114.pdf"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6.xml"/><Relationship Id="rId3" Type="http://schemas.openxmlformats.org/officeDocument/2006/relationships/image" Target="../media/image7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7.xml"/><Relationship Id="rId3" Type="http://schemas.openxmlformats.org/officeDocument/2006/relationships/image" Target="../media/image5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9.xml"/><Relationship Id="rId3" Type="http://schemas.openxmlformats.org/officeDocument/2006/relationships/image" Target="../media/image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inklab.usc.edu/CommonGen/"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1.xml"/><Relationship Id="rId3" Type="http://schemas.openxmlformats.org/officeDocument/2006/relationships/image" Target="../media/image6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3.xml"/><Relationship Id="rId3" Type="http://schemas.openxmlformats.org/officeDocument/2006/relationships/image" Target="../media/image8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4.xml"/><Relationship Id="rId3" Type="http://schemas.openxmlformats.org/officeDocument/2006/relationships/image" Target="../media/image5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64.jpg"/><Relationship Id="rId4" Type="http://schemas.openxmlformats.org/officeDocument/2006/relationships/hyperlink" Target="https://cacm.acm.org/magazines/2018/5/227193-never-ending-learning/fulltext"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64.jpg"/><Relationship Id="rId4" Type="http://schemas.openxmlformats.org/officeDocument/2006/relationships/hyperlink" Target="https://cacm.acm.org/magazines/2018/5/227193-never-ending-learning/fulltext"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62.jpg"/><Relationship Id="rId4" Type="http://schemas.openxmlformats.org/officeDocument/2006/relationships/hyperlink" Target="https://cacm.acm.org/magazines/2018/5/227193-never-ending-learning/fulltext"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7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hyperlink" Target="https://inklab.usc.edu/CommonGen/"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hyperlink" Target="https://www.aclweb.org/anthology/P17-4020.pdf"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7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6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81.png"/><Relationship Id="rId4" Type="http://schemas.openxmlformats.org/officeDocument/2006/relationships/hyperlink" Target="https://gate.d5.mpi-inf.mpg.de/webchild/"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83.png"/><Relationship Id="rId4" Type="http://schemas.openxmlformats.org/officeDocument/2006/relationships/hyperlink" Target="https://link.springer.com/article/10.1007/S11263-016-0981-7"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6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86.png"/><Relationship Id="rId4" Type="http://schemas.openxmlformats.org/officeDocument/2006/relationships/image" Target="../media/image80.png"/><Relationship Id="rId5" Type="http://schemas.openxmlformats.org/officeDocument/2006/relationships/image" Target="../media/image78.png"/><Relationship Id="rId6" Type="http://schemas.openxmlformats.org/officeDocument/2006/relationships/image" Target="../media/image8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8"/>
          <p:cNvSpPr txBox="1"/>
          <p:nvPr>
            <p:ph type="ctrTitle"/>
          </p:nvPr>
        </p:nvSpPr>
        <p:spPr>
          <a:xfrm>
            <a:off x="685800" y="387100"/>
            <a:ext cx="7772400" cy="1548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Commonsense </a:t>
            </a:r>
            <a:br>
              <a:rPr lang="en-US"/>
            </a:br>
            <a:r>
              <a:rPr lang="en-US"/>
              <a:t>Knowledge Graphs</a:t>
            </a:r>
            <a:endParaRPr/>
          </a:p>
        </p:txBody>
      </p:sp>
      <p:sp>
        <p:nvSpPr>
          <p:cNvPr id="149" name="Google Shape;149;p28"/>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50" name="Google Shape;150;p28"/>
          <p:cNvSpPr txBox="1"/>
          <p:nvPr/>
        </p:nvSpPr>
        <p:spPr>
          <a:xfrm>
            <a:off x="1452150" y="4088998"/>
            <a:ext cx="6239700" cy="653700"/>
          </a:xfrm>
          <a:prstGeom prst="rect">
            <a:avLst/>
          </a:prstGeom>
          <a:noFill/>
          <a:ln>
            <a:noFill/>
          </a:ln>
        </p:spPr>
        <p:txBody>
          <a:bodyPr anchorCtr="0" anchor="ctr" bIns="91425" lIns="91425" spcFirstLastPara="1" rIns="91425" wrap="square" tIns="91425">
            <a:noAutofit/>
          </a:bodyPr>
          <a:lstStyle/>
          <a:p>
            <a:pPr indent="0" lvl="0" marL="0" rtl="0" algn="ctr">
              <a:spcBef>
                <a:spcPts val="2000"/>
              </a:spcBef>
              <a:spcAft>
                <a:spcPts val="0"/>
              </a:spcAft>
              <a:buNone/>
            </a:pPr>
            <a:r>
              <a:rPr b="1" lang="en-US" sz="2400">
                <a:solidFill>
                  <a:srgbClr val="7F7F7F"/>
                </a:solidFill>
                <a:latin typeface="Open Sans"/>
                <a:ea typeface="Open Sans"/>
                <a:cs typeface="Open Sans"/>
                <a:sym typeface="Open Sans"/>
              </a:rPr>
              <a:t>USC Information Sciences Institute</a:t>
            </a:r>
            <a:endParaRPr b="1" sz="2400">
              <a:solidFill>
                <a:srgbClr val="7F7F7F"/>
              </a:solidFill>
              <a:latin typeface="Open Sans"/>
              <a:ea typeface="Open Sans"/>
              <a:cs typeface="Open Sans"/>
              <a:sym typeface="Open Sans"/>
            </a:endParaRPr>
          </a:p>
        </p:txBody>
      </p:sp>
      <p:pic>
        <p:nvPicPr>
          <p:cNvPr id="151" name="Google Shape;151;p28"/>
          <p:cNvPicPr preferRelativeResize="0"/>
          <p:nvPr/>
        </p:nvPicPr>
        <p:blipFill>
          <a:blip r:embed="rId3">
            <a:alphaModFix/>
          </a:blip>
          <a:stretch>
            <a:fillRect/>
          </a:stretch>
        </p:blipFill>
        <p:spPr>
          <a:xfrm>
            <a:off x="1525550" y="2196883"/>
            <a:ext cx="1457432" cy="1457435"/>
          </a:xfrm>
          <a:prstGeom prst="rect">
            <a:avLst/>
          </a:prstGeom>
          <a:noFill/>
          <a:ln>
            <a:noFill/>
          </a:ln>
        </p:spPr>
      </p:pic>
      <p:pic>
        <p:nvPicPr>
          <p:cNvPr id="152" name="Google Shape;152;p28"/>
          <p:cNvPicPr preferRelativeResize="0"/>
          <p:nvPr/>
        </p:nvPicPr>
        <p:blipFill>
          <a:blip r:embed="rId4">
            <a:alphaModFix/>
          </a:blip>
          <a:stretch>
            <a:fillRect/>
          </a:stretch>
        </p:blipFill>
        <p:spPr>
          <a:xfrm>
            <a:off x="6605242" y="2198394"/>
            <a:ext cx="1197808" cy="1457435"/>
          </a:xfrm>
          <a:prstGeom prst="rect">
            <a:avLst/>
          </a:prstGeom>
          <a:noFill/>
          <a:ln>
            <a:noFill/>
          </a:ln>
        </p:spPr>
      </p:pic>
      <p:sp>
        <p:nvSpPr>
          <p:cNvPr id="153" name="Google Shape;153;p28"/>
          <p:cNvSpPr txBox="1"/>
          <p:nvPr/>
        </p:nvSpPr>
        <p:spPr>
          <a:xfrm>
            <a:off x="1525550" y="3654309"/>
            <a:ext cx="1457400" cy="434700"/>
          </a:xfrm>
          <a:prstGeom prst="rect">
            <a:avLst/>
          </a:prstGeom>
          <a:solidFill>
            <a:srgbClr val="EAEAEA"/>
          </a:solidFill>
          <a:ln>
            <a:noFill/>
          </a:ln>
        </p:spPr>
        <p:txBody>
          <a:bodyPr anchorCtr="0" anchor="t" bIns="0" lIns="91425" spcFirstLastPara="1" rIns="91425" wrap="square" tIns="0">
            <a:noAutofit/>
          </a:bodyPr>
          <a:lstStyle/>
          <a:p>
            <a:pPr indent="0" lvl="0" marL="0" marR="0" rtl="0" algn="ctr">
              <a:lnSpc>
                <a:spcPct val="100000"/>
              </a:lnSpc>
              <a:spcBef>
                <a:spcPts val="0"/>
              </a:spcBef>
              <a:spcAft>
                <a:spcPts val="0"/>
              </a:spcAft>
              <a:buClr>
                <a:srgbClr val="000000"/>
              </a:buClr>
              <a:buSzPts val="900"/>
              <a:buFont typeface="Arial"/>
              <a:buNone/>
            </a:pPr>
            <a:r>
              <a:rPr b="1" lang="en-US" sz="900">
                <a:latin typeface="Helvetica Neue"/>
                <a:ea typeface="Helvetica Neue"/>
                <a:cs typeface="Helvetica Neue"/>
                <a:sym typeface="Helvetica Neue"/>
              </a:rPr>
              <a:t>Filip </a:t>
            </a:r>
            <a:endParaRPr b="1" sz="900">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900"/>
              <a:buFont typeface="Arial"/>
              <a:buNone/>
            </a:pPr>
            <a:r>
              <a:rPr b="1" lang="en-US" sz="900">
                <a:latin typeface="Helvetica Neue"/>
                <a:ea typeface="Helvetica Neue"/>
                <a:cs typeface="Helvetica Neue"/>
                <a:sym typeface="Helvetica Neue"/>
              </a:rPr>
              <a:t>Ilievski</a:t>
            </a:r>
            <a:endParaRPr b="1" sz="900">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900"/>
              <a:buFont typeface="Arial"/>
              <a:buNone/>
            </a:pPr>
            <a:r>
              <a:rPr b="1" lang="en-US" sz="900">
                <a:latin typeface="Helvetica Neue"/>
                <a:ea typeface="Helvetica Neue"/>
                <a:cs typeface="Helvetica Neue"/>
                <a:sym typeface="Helvetica Neue"/>
              </a:rPr>
              <a:t>ilievski@isi.edu</a:t>
            </a:r>
            <a:endParaRPr b="1" sz="900">
              <a:latin typeface="Helvetica Neue"/>
              <a:ea typeface="Helvetica Neue"/>
              <a:cs typeface="Helvetica Neue"/>
              <a:sym typeface="Helvetica Neue"/>
            </a:endParaRPr>
          </a:p>
        </p:txBody>
      </p:sp>
      <p:sp>
        <p:nvSpPr>
          <p:cNvPr id="154" name="Google Shape;154;p28"/>
          <p:cNvSpPr txBox="1"/>
          <p:nvPr/>
        </p:nvSpPr>
        <p:spPr>
          <a:xfrm>
            <a:off x="6605209" y="3654309"/>
            <a:ext cx="1197900" cy="434700"/>
          </a:xfrm>
          <a:prstGeom prst="rect">
            <a:avLst/>
          </a:prstGeom>
          <a:solidFill>
            <a:srgbClr val="EAEAEA"/>
          </a:solidFill>
          <a:ln>
            <a:noFill/>
          </a:ln>
        </p:spPr>
        <p:txBody>
          <a:bodyPr anchorCtr="0" anchor="t" bIns="0" lIns="91425" spcFirstLastPara="1" rIns="91425" wrap="square" tIns="0">
            <a:noAutofit/>
          </a:bodyPr>
          <a:lstStyle/>
          <a:p>
            <a:pPr indent="0" lvl="0" marL="0" marR="0" rtl="0" algn="ctr">
              <a:lnSpc>
                <a:spcPct val="100000"/>
              </a:lnSpc>
              <a:spcBef>
                <a:spcPts val="0"/>
              </a:spcBef>
              <a:spcAft>
                <a:spcPts val="0"/>
              </a:spcAft>
              <a:buClr>
                <a:srgbClr val="000000"/>
              </a:buClr>
              <a:buSzPts val="900"/>
              <a:buFont typeface="Arial"/>
              <a:buNone/>
            </a:pPr>
            <a:r>
              <a:rPr b="1" lang="en-US" sz="900">
                <a:latin typeface="Helvetica Neue"/>
                <a:ea typeface="Helvetica Neue"/>
                <a:cs typeface="Helvetica Neue"/>
                <a:sym typeface="Helvetica Neue"/>
              </a:rPr>
              <a:t>Pedro </a:t>
            </a:r>
            <a:endParaRPr b="1" sz="900">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900"/>
              <a:buFont typeface="Arial"/>
              <a:buNone/>
            </a:pPr>
            <a:r>
              <a:rPr b="1" lang="en-US" sz="900">
                <a:latin typeface="Helvetica Neue"/>
                <a:ea typeface="Helvetica Neue"/>
                <a:cs typeface="Helvetica Neue"/>
                <a:sym typeface="Helvetica Neue"/>
              </a:rPr>
              <a:t>Szekely</a:t>
            </a:r>
            <a:endParaRPr b="1" sz="900">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900"/>
              <a:buFont typeface="Arial"/>
              <a:buNone/>
            </a:pPr>
            <a:r>
              <a:rPr b="1" lang="en-US" sz="900">
                <a:latin typeface="Helvetica Neue"/>
                <a:ea typeface="Helvetica Neue"/>
                <a:cs typeface="Helvetica Neue"/>
                <a:sym typeface="Helvetica Neue"/>
              </a:rPr>
              <a:t>pszekely@isi.edu</a:t>
            </a:r>
            <a:endParaRPr b="1" sz="900">
              <a:latin typeface="Helvetica Neue"/>
              <a:ea typeface="Helvetica Neue"/>
              <a:cs typeface="Helvetica Neue"/>
              <a:sym typeface="Helvetica Neue"/>
            </a:endParaRPr>
          </a:p>
        </p:txBody>
      </p:sp>
      <p:pic>
        <p:nvPicPr>
          <p:cNvPr id="155" name="Google Shape;155;p28"/>
          <p:cNvPicPr preferRelativeResize="0"/>
          <p:nvPr/>
        </p:nvPicPr>
        <p:blipFill>
          <a:blip r:embed="rId5">
            <a:alphaModFix/>
          </a:blip>
          <a:stretch>
            <a:fillRect/>
          </a:stretch>
        </p:blipFill>
        <p:spPr>
          <a:xfrm>
            <a:off x="4195228" y="2196875"/>
            <a:ext cx="1281924" cy="1534471"/>
          </a:xfrm>
          <a:prstGeom prst="rect">
            <a:avLst/>
          </a:prstGeom>
          <a:noFill/>
          <a:ln>
            <a:noFill/>
          </a:ln>
        </p:spPr>
      </p:pic>
      <p:sp>
        <p:nvSpPr>
          <p:cNvPr id="156" name="Google Shape;156;p28"/>
          <p:cNvSpPr txBox="1"/>
          <p:nvPr/>
        </p:nvSpPr>
        <p:spPr>
          <a:xfrm>
            <a:off x="4195226" y="3654309"/>
            <a:ext cx="1281900" cy="434700"/>
          </a:xfrm>
          <a:prstGeom prst="rect">
            <a:avLst/>
          </a:prstGeom>
          <a:solidFill>
            <a:srgbClr val="EAEAEA"/>
          </a:solidFill>
          <a:ln>
            <a:noFill/>
          </a:ln>
        </p:spPr>
        <p:txBody>
          <a:bodyPr anchorCtr="0" anchor="t" bIns="0" lIns="91425" spcFirstLastPara="1" rIns="91425" wrap="square" tIns="0">
            <a:noAutofit/>
          </a:bodyPr>
          <a:lstStyle/>
          <a:p>
            <a:pPr indent="0" lvl="0" marL="0" marR="0" rtl="0" algn="ctr">
              <a:lnSpc>
                <a:spcPct val="100000"/>
              </a:lnSpc>
              <a:spcBef>
                <a:spcPts val="0"/>
              </a:spcBef>
              <a:spcAft>
                <a:spcPts val="0"/>
              </a:spcAft>
              <a:buClr>
                <a:srgbClr val="000000"/>
              </a:buClr>
              <a:buSzPts val="900"/>
              <a:buFont typeface="Arial"/>
              <a:buNone/>
            </a:pPr>
            <a:r>
              <a:rPr b="1" lang="en-US" sz="900">
                <a:latin typeface="Helvetica Neue"/>
                <a:ea typeface="Helvetica Neue"/>
                <a:cs typeface="Helvetica Neue"/>
                <a:sym typeface="Helvetica Neue"/>
              </a:rPr>
              <a:t>Mayank</a:t>
            </a:r>
            <a:endParaRPr b="1" sz="900">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900"/>
              <a:buFont typeface="Arial"/>
              <a:buNone/>
            </a:pPr>
            <a:r>
              <a:rPr b="1" lang="en-US" sz="900">
                <a:latin typeface="Helvetica Neue"/>
                <a:ea typeface="Helvetica Neue"/>
                <a:cs typeface="Helvetica Neue"/>
                <a:sym typeface="Helvetica Neue"/>
              </a:rPr>
              <a:t>Kejriwal</a:t>
            </a:r>
            <a:endParaRPr b="1" sz="900">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900"/>
              <a:buFont typeface="Arial"/>
              <a:buNone/>
            </a:pPr>
            <a:r>
              <a:rPr b="1" lang="en-US" sz="900">
                <a:latin typeface="Helvetica Neue"/>
                <a:ea typeface="Helvetica Neue"/>
                <a:cs typeface="Helvetica Neue"/>
                <a:sym typeface="Helvetica Neue"/>
              </a:rPr>
              <a:t>kejriwal@isi.edu</a:t>
            </a:r>
            <a:endParaRPr b="1" sz="900">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7"/>
          <p:cNvSpPr txBox="1"/>
          <p:nvPr>
            <p:ph type="title"/>
          </p:nvPr>
        </p:nvSpPr>
        <p:spPr>
          <a:xfrm>
            <a:off x="0" y="0"/>
            <a:ext cx="9144000" cy="845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 Common Sense Task</a:t>
            </a:r>
            <a:endParaRPr/>
          </a:p>
        </p:txBody>
      </p:sp>
      <p:sp>
        <p:nvSpPr>
          <p:cNvPr id="238" name="Google Shape;238;p37"/>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9" name="Google Shape;239;p37"/>
          <p:cNvSpPr/>
          <p:nvPr/>
        </p:nvSpPr>
        <p:spPr>
          <a:xfrm>
            <a:off x="268100" y="1029250"/>
            <a:ext cx="1846800" cy="1038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0" lang="en-US" sz="1800" u="none" cap="none" strike="noStrike">
                <a:solidFill>
                  <a:srgbClr val="4A86E8"/>
                </a:solidFill>
              </a:rPr>
              <a:t>Input</a:t>
            </a:r>
            <a:r>
              <a:rPr i="0" lang="en-US" sz="1800" u="none" cap="none" strike="noStrike">
                <a:solidFill>
                  <a:srgbClr val="000000"/>
                </a:solidFill>
              </a:rPr>
              <a:t>: a set of common concepts</a:t>
            </a:r>
            <a:endParaRPr sz="1800"/>
          </a:p>
        </p:txBody>
      </p:sp>
      <p:sp>
        <p:nvSpPr>
          <p:cNvPr id="240" name="Google Shape;240;p37"/>
          <p:cNvSpPr/>
          <p:nvPr/>
        </p:nvSpPr>
        <p:spPr>
          <a:xfrm>
            <a:off x="268100" y="2571748"/>
            <a:ext cx="2145000" cy="874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0" lang="en-US" sz="1800" u="none" cap="none" strike="noStrike">
                <a:solidFill>
                  <a:srgbClr val="4A86E8"/>
                </a:solidFill>
              </a:rPr>
              <a:t>Output</a:t>
            </a:r>
            <a:r>
              <a:rPr i="0" lang="en-US" sz="1800" u="none" cap="none" strike="noStrike">
                <a:solidFill>
                  <a:srgbClr val="000000"/>
                </a:solidFill>
              </a:rPr>
              <a:t>: a sentence </a:t>
            </a:r>
            <a:r>
              <a:rPr lang="en-US" sz="1800"/>
              <a:t>using these concepts</a:t>
            </a:r>
            <a:endParaRPr sz="1800"/>
          </a:p>
        </p:txBody>
      </p:sp>
      <p:sp>
        <p:nvSpPr>
          <p:cNvPr id="241" name="Google Shape;241;p37"/>
          <p:cNvSpPr/>
          <p:nvPr/>
        </p:nvSpPr>
        <p:spPr>
          <a:xfrm>
            <a:off x="4001900" y="1029250"/>
            <a:ext cx="3575100" cy="453600"/>
          </a:xfrm>
          <a:prstGeom prst="roundRect">
            <a:avLst>
              <a:gd fmla="val 16667" name="adj"/>
            </a:avLst>
          </a:prstGeom>
          <a:solidFill>
            <a:srgbClr val="CFE2F3"/>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t>dog  |  frisbee  |  catch  |  throw</a:t>
            </a:r>
            <a:endParaRPr sz="1800"/>
          </a:p>
        </p:txBody>
      </p:sp>
      <p:pic>
        <p:nvPicPr>
          <p:cNvPr descr="USC/ISI" id="242" name="Google Shape;242;p37"/>
          <p:cNvPicPr preferRelativeResize="0"/>
          <p:nvPr/>
        </p:nvPicPr>
        <p:blipFill rotWithShape="1">
          <a:blip r:embed="rId3">
            <a:alphaModFix/>
          </a:blip>
          <a:srcRect b="34172" l="0" r="0" t="37107"/>
          <a:stretch/>
        </p:blipFill>
        <p:spPr>
          <a:xfrm>
            <a:off x="2846325" y="1666712"/>
            <a:ext cx="5995175" cy="1345827"/>
          </a:xfrm>
          <a:prstGeom prst="rect">
            <a:avLst/>
          </a:prstGeom>
          <a:noFill/>
          <a:ln>
            <a:noFill/>
          </a:ln>
        </p:spPr>
      </p:pic>
      <p:pic>
        <p:nvPicPr>
          <p:cNvPr descr="USC/ISI" id="243" name="Google Shape;243;p37"/>
          <p:cNvPicPr preferRelativeResize="0"/>
          <p:nvPr/>
        </p:nvPicPr>
        <p:blipFill rotWithShape="1">
          <a:blip r:embed="rId3">
            <a:alphaModFix/>
          </a:blip>
          <a:srcRect b="786" l="0" r="0" t="65761"/>
          <a:stretch/>
        </p:blipFill>
        <p:spPr>
          <a:xfrm>
            <a:off x="2846325" y="3012539"/>
            <a:ext cx="5995175" cy="1597674"/>
          </a:xfrm>
          <a:prstGeom prst="rect">
            <a:avLst/>
          </a:prstGeom>
          <a:noFill/>
          <a:ln>
            <a:noFill/>
          </a:ln>
        </p:spPr>
      </p:pic>
      <p:sp>
        <p:nvSpPr>
          <p:cNvPr id="244" name="Google Shape;244;p37"/>
          <p:cNvSpPr txBox="1"/>
          <p:nvPr/>
        </p:nvSpPr>
        <p:spPr>
          <a:xfrm>
            <a:off x="5329200" y="4677100"/>
            <a:ext cx="3814800" cy="273900"/>
          </a:xfrm>
          <a:prstGeom prst="rect">
            <a:avLst/>
          </a:prstGeom>
          <a:solidFill>
            <a:srgbClr val="D9D9D9"/>
          </a:solidFill>
          <a:ln>
            <a:noFill/>
          </a:ln>
        </p:spPr>
        <p:txBody>
          <a:bodyPr anchorCtr="0" anchor="t" bIns="34275" lIns="68575" spcFirstLastPara="1" rIns="68575" wrap="square" tIns="34275">
            <a:noAutofit/>
          </a:bodyPr>
          <a:lstStyle/>
          <a:p>
            <a:pPr indent="0" lvl="0" marL="0" marR="0" rtl="0" algn="ctr">
              <a:lnSpc>
                <a:spcPct val="115000"/>
              </a:lnSpc>
              <a:spcBef>
                <a:spcPts val="0"/>
              </a:spcBef>
              <a:spcAft>
                <a:spcPts val="0"/>
              </a:spcAft>
              <a:buNone/>
            </a:pPr>
            <a:r>
              <a:rPr i="0" lang="en-US" u="none" cap="none" strike="noStrike">
                <a:solidFill>
                  <a:srgbClr val="000000"/>
                </a:solidFill>
              </a:rPr>
              <a:t> </a:t>
            </a:r>
            <a:r>
              <a:rPr i="0" lang="en-US" u="sng" cap="none" strike="noStrike">
                <a:solidFill>
                  <a:srgbClr val="000000"/>
                </a:solidFill>
                <a:hlinkClick r:id="rId4">
                  <a:extLst>
                    <a:ext uri="{A12FA001-AC4F-418D-AE19-62706E023703}">
                      <ahyp:hlinkClr val="tx"/>
                    </a:ext>
                  </a:extLst>
                </a:hlinkClick>
              </a:rPr>
              <a:t>https://inklab.usc.edu/CommonGen/</a:t>
            </a:r>
            <a:r>
              <a:rPr i="0" lang="en-US" u="none" cap="none" strike="noStrike">
                <a:solidFill>
                  <a:srgbClr val="000000"/>
                </a:solidFill>
              </a:rPr>
              <a:t> </a:t>
            </a:r>
            <a:endParaRPr i="0" u="none" cap="none" strike="noStrike">
              <a:solidFill>
                <a:srgbClr val="00000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127"/>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Visual Genome as a KG</a:t>
            </a:r>
            <a:endParaRPr/>
          </a:p>
        </p:txBody>
      </p:sp>
      <p:sp>
        <p:nvSpPr>
          <p:cNvPr id="1156" name="Google Shape;1156;p127"/>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57" name="Google Shape;1157;p127"/>
          <p:cNvSpPr txBox="1"/>
          <p:nvPr>
            <p:ph idx="1" type="body"/>
          </p:nvPr>
        </p:nvSpPr>
        <p:spPr>
          <a:xfrm>
            <a:off x="445800" y="679600"/>
            <a:ext cx="86982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rPr lang="en-US" sz="2200">
                <a:solidFill>
                  <a:srgbClr val="980000"/>
                </a:solidFill>
              </a:rPr>
              <a:t>Objects = WordNet senses</a:t>
            </a:r>
            <a:br>
              <a:rPr lang="en-US" sz="2200"/>
            </a:br>
            <a:r>
              <a:rPr lang="en-US" sz="2200"/>
              <a:t>‘red shoe’ is the label</a:t>
            </a:r>
            <a:br>
              <a:rPr lang="en-US" sz="2200"/>
            </a:br>
            <a:r>
              <a:rPr lang="en-US" sz="2200"/>
              <a:t>shoe#n#1 is the node</a:t>
            </a:r>
            <a:endParaRPr sz="2200"/>
          </a:p>
          <a:p>
            <a:pPr indent="0" lvl="0" marL="0" rtl="0" algn="l">
              <a:spcBef>
                <a:spcPts val="2000"/>
              </a:spcBef>
              <a:spcAft>
                <a:spcPts val="0"/>
              </a:spcAft>
              <a:buNone/>
            </a:pPr>
            <a:r>
              <a:rPr lang="en-US" sz="2200">
                <a:solidFill>
                  <a:srgbClr val="980000"/>
                </a:solidFill>
              </a:rPr>
              <a:t>Relationships = proximity</a:t>
            </a:r>
            <a:br>
              <a:rPr lang="en-US" sz="2200">
                <a:solidFill>
                  <a:srgbClr val="000000"/>
                </a:solidFill>
              </a:rPr>
            </a:br>
            <a:r>
              <a:rPr lang="en-US" sz="2200">
                <a:solidFill>
                  <a:srgbClr val="000000"/>
                </a:solidFill>
              </a:rPr>
              <a:t>‘on top of’ is the label</a:t>
            </a:r>
            <a:br>
              <a:rPr lang="en-US" sz="2200">
                <a:solidFill>
                  <a:srgbClr val="000000"/>
                </a:solidFill>
              </a:rPr>
            </a:br>
            <a:r>
              <a:rPr lang="en-US" sz="2200"/>
              <a:t>/r/LocatedNear is the relation</a:t>
            </a:r>
            <a:br>
              <a:rPr lang="en-US" sz="2200">
                <a:solidFill>
                  <a:srgbClr val="000000"/>
                </a:solidFill>
              </a:rPr>
            </a:br>
            <a:endParaRPr sz="2200">
              <a:solidFill>
                <a:srgbClr val="000000"/>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128"/>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Visual Genome as a KG</a:t>
            </a:r>
            <a:endParaRPr/>
          </a:p>
        </p:txBody>
      </p:sp>
      <p:sp>
        <p:nvSpPr>
          <p:cNvPr id="1164" name="Google Shape;1164;p128"/>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65" name="Google Shape;1165;p128"/>
          <p:cNvSpPr txBox="1"/>
          <p:nvPr>
            <p:ph idx="1" type="body"/>
          </p:nvPr>
        </p:nvSpPr>
        <p:spPr>
          <a:xfrm>
            <a:off x="445800" y="679600"/>
            <a:ext cx="86982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rPr lang="en-US" sz="2200">
                <a:solidFill>
                  <a:srgbClr val="980000"/>
                </a:solidFill>
              </a:rPr>
              <a:t>Objects = WordNet senses</a:t>
            </a:r>
            <a:br>
              <a:rPr lang="en-US" sz="2200"/>
            </a:br>
            <a:r>
              <a:rPr lang="en-US" sz="2200"/>
              <a:t>‘red shoe’ is the label</a:t>
            </a:r>
            <a:br>
              <a:rPr lang="en-US" sz="2200"/>
            </a:br>
            <a:r>
              <a:rPr lang="en-US" sz="2200"/>
              <a:t>shoe#n#1 is the node</a:t>
            </a:r>
            <a:endParaRPr sz="2200"/>
          </a:p>
          <a:p>
            <a:pPr indent="0" lvl="0" marL="0" rtl="0" algn="l">
              <a:spcBef>
                <a:spcPts val="2000"/>
              </a:spcBef>
              <a:spcAft>
                <a:spcPts val="0"/>
              </a:spcAft>
              <a:buNone/>
            </a:pPr>
            <a:r>
              <a:rPr lang="en-US" sz="2200">
                <a:solidFill>
                  <a:srgbClr val="980000"/>
                </a:solidFill>
              </a:rPr>
              <a:t>Relationships = proximity</a:t>
            </a:r>
            <a:br>
              <a:rPr lang="en-US" sz="2200">
                <a:solidFill>
                  <a:srgbClr val="000000"/>
                </a:solidFill>
              </a:rPr>
            </a:br>
            <a:r>
              <a:rPr lang="en-US" sz="2200">
                <a:solidFill>
                  <a:srgbClr val="000000"/>
                </a:solidFill>
              </a:rPr>
              <a:t>‘on top of’ is the label</a:t>
            </a:r>
            <a:br>
              <a:rPr lang="en-US" sz="2200">
                <a:solidFill>
                  <a:srgbClr val="000000"/>
                </a:solidFill>
              </a:rPr>
            </a:br>
            <a:r>
              <a:rPr lang="en-US" sz="2200"/>
              <a:t>/r/LocatedNear is the relation</a:t>
            </a:r>
            <a:br>
              <a:rPr lang="en-US" sz="2200">
                <a:solidFill>
                  <a:srgbClr val="000000"/>
                </a:solidFill>
              </a:rPr>
            </a:br>
            <a:endParaRPr sz="2200">
              <a:solidFill>
                <a:srgbClr val="000000"/>
              </a:solidFill>
            </a:endParaRPr>
          </a:p>
        </p:txBody>
      </p:sp>
      <p:sp>
        <p:nvSpPr>
          <p:cNvPr id="1166" name="Google Shape;1166;p128"/>
          <p:cNvSpPr txBox="1"/>
          <p:nvPr/>
        </p:nvSpPr>
        <p:spPr>
          <a:xfrm>
            <a:off x="4894775" y="1071750"/>
            <a:ext cx="4147800" cy="3000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2000"/>
              </a:spcBef>
              <a:spcAft>
                <a:spcPts val="0"/>
              </a:spcAft>
              <a:buNone/>
            </a:pPr>
            <a:r>
              <a:rPr b="1" lang="en-US" sz="2100">
                <a:solidFill>
                  <a:srgbClr val="980000"/>
                </a:solidFill>
                <a:latin typeface="Helvetica Neue"/>
                <a:ea typeface="Helvetica Neue"/>
                <a:cs typeface="Helvetica Neue"/>
                <a:sym typeface="Helvetica Neue"/>
              </a:rPr>
              <a:t>Attributes</a:t>
            </a:r>
            <a:endParaRPr b="1" sz="2100">
              <a:solidFill>
                <a:srgbClr val="980000"/>
              </a:solidFill>
              <a:latin typeface="Helvetica Neue"/>
              <a:ea typeface="Helvetica Neue"/>
              <a:cs typeface="Helvetica Neue"/>
              <a:sym typeface="Helvetica Neue"/>
            </a:endParaRPr>
          </a:p>
          <a:p>
            <a:pPr indent="0" lvl="0" marL="0" rtl="0" algn="l">
              <a:lnSpc>
                <a:spcPct val="150000"/>
              </a:lnSpc>
              <a:spcBef>
                <a:spcPts val="2000"/>
              </a:spcBef>
              <a:spcAft>
                <a:spcPts val="0"/>
              </a:spcAft>
              <a:buNone/>
            </a:pPr>
            <a:r>
              <a:rPr b="1" lang="en-US" sz="2100">
                <a:solidFill>
                  <a:schemeClr val="dk1"/>
                </a:solidFill>
                <a:latin typeface="Helvetica Neue"/>
                <a:ea typeface="Helvetica Neue"/>
                <a:cs typeface="Helvetica Neue"/>
                <a:sym typeface="Helvetica Neue"/>
              </a:rPr>
              <a:t>(POS=v) /r/CapableOf </a:t>
            </a:r>
            <a:br>
              <a:rPr b="1" lang="en-US" sz="2100">
                <a:solidFill>
                  <a:schemeClr val="dk1"/>
                </a:solidFill>
                <a:latin typeface="Helvetica Neue"/>
                <a:ea typeface="Helvetica Neue"/>
                <a:cs typeface="Helvetica Neue"/>
                <a:sym typeface="Helvetica Neue"/>
              </a:rPr>
            </a:br>
            <a:r>
              <a:rPr b="1" lang="en-US" sz="2100">
                <a:solidFill>
                  <a:schemeClr val="dk1"/>
                </a:solidFill>
                <a:latin typeface="Helvetica Neue"/>
                <a:ea typeface="Helvetica Neue"/>
                <a:cs typeface="Helvetica Neue"/>
                <a:sym typeface="Helvetica Neue"/>
              </a:rPr>
              <a:t>(POS=a) mw:MayHaveProperty</a:t>
            </a:r>
            <a:br>
              <a:rPr b="1" lang="en-US" sz="2100">
                <a:solidFill>
                  <a:schemeClr val="dk1"/>
                </a:solidFill>
                <a:latin typeface="Helvetica Neue"/>
                <a:ea typeface="Helvetica Neue"/>
                <a:cs typeface="Helvetica Neue"/>
                <a:sym typeface="Helvetica Neue"/>
              </a:rPr>
            </a:br>
            <a:r>
              <a:rPr b="1" lang="en-US" sz="2100">
                <a:solidFill>
                  <a:schemeClr val="dk1"/>
                </a:solidFill>
                <a:latin typeface="Helvetica Neue"/>
                <a:ea typeface="Helvetica Neue"/>
                <a:cs typeface="Helvetica Neue"/>
                <a:sym typeface="Helvetica Neue"/>
              </a:rPr>
              <a:t>(POS=n) -</a:t>
            </a:r>
            <a:endParaRPr b="1" sz="2100">
              <a:solidFill>
                <a:schemeClr val="dk1"/>
              </a:solidFill>
              <a:latin typeface="Helvetica Neue"/>
              <a:ea typeface="Helvetica Neue"/>
              <a:cs typeface="Helvetica Neue"/>
              <a:sym typeface="Helvetica Neue"/>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129"/>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173" name="Google Shape;1173;p129"/>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Some other CKGs</a:t>
            </a:r>
            <a:endParaRPr/>
          </a:p>
        </p:txBody>
      </p:sp>
      <p:sp>
        <p:nvSpPr>
          <p:cNvPr id="1174" name="Google Shape;1174;p129"/>
          <p:cNvSpPr txBox="1"/>
          <p:nvPr>
            <p:ph idx="1" type="body"/>
          </p:nvPr>
        </p:nvSpPr>
        <p:spPr>
          <a:xfrm>
            <a:off x="445675" y="853800"/>
            <a:ext cx="31491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rPr lang="en-US"/>
              <a:t>WordNet</a:t>
            </a:r>
            <a:endParaRPr/>
          </a:p>
          <a:p>
            <a:pPr indent="0" lvl="0" marL="0" rtl="0" algn="l">
              <a:spcBef>
                <a:spcPts val="2000"/>
              </a:spcBef>
              <a:spcAft>
                <a:spcPts val="0"/>
              </a:spcAft>
              <a:buNone/>
            </a:pPr>
            <a:r>
              <a:rPr lang="en-US"/>
              <a:t>FrameNet</a:t>
            </a:r>
            <a:endParaRPr/>
          </a:p>
          <a:p>
            <a:pPr indent="0" lvl="0" marL="0" rtl="0" algn="l">
              <a:spcBef>
                <a:spcPts val="2000"/>
              </a:spcBef>
              <a:spcAft>
                <a:spcPts val="0"/>
              </a:spcAft>
              <a:buNone/>
            </a:pPr>
            <a:r>
              <a:rPr lang="en-US"/>
              <a:t>VerbNet</a:t>
            </a:r>
            <a:endParaRPr/>
          </a:p>
          <a:p>
            <a:pPr indent="0" lvl="0" marL="0" rtl="0" algn="l">
              <a:spcBef>
                <a:spcPts val="2000"/>
              </a:spcBef>
              <a:spcAft>
                <a:spcPts val="0"/>
              </a:spcAft>
              <a:buNone/>
            </a:pPr>
            <a:r>
              <a:rPr lang="en-US"/>
              <a:t>ROGET</a:t>
            </a:r>
            <a:endParaRPr/>
          </a:p>
        </p:txBody>
      </p:sp>
      <p:sp>
        <p:nvSpPr>
          <p:cNvPr id="1175" name="Google Shape;1175;p129"/>
          <p:cNvSpPr txBox="1"/>
          <p:nvPr>
            <p:ph idx="1" type="body"/>
          </p:nvPr>
        </p:nvSpPr>
        <p:spPr>
          <a:xfrm>
            <a:off x="5300400" y="853800"/>
            <a:ext cx="31491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rPr lang="en-US"/>
              <a:t>Tuple KB</a:t>
            </a:r>
            <a:endParaRPr/>
          </a:p>
          <a:p>
            <a:pPr indent="0" lvl="0" marL="0" rtl="0" algn="l">
              <a:spcBef>
                <a:spcPts val="2000"/>
              </a:spcBef>
              <a:spcAft>
                <a:spcPts val="0"/>
              </a:spcAft>
              <a:buNone/>
            </a:pPr>
            <a:r>
              <a:rPr lang="en-US"/>
              <a:t>Quasimodo KB</a:t>
            </a:r>
            <a:endParaRPr/>
          </a:p>
          <a:p>
            <a:pPr indent="0" lvl="0" marL="0" rtl="0" algn="l">
              <a:spcBef>
                <a:spcPts val="2000"/>
              </a:spcBef>
              <a:spcAft>
                <a:spcPts val="0"/>
              </a:spcAft>
              <a:buNone/>
            </a:pPr>
            <a:r>
              <a:rPr lang="en-US"/>
              <a:t>PropStore</a:t>
            </a:r>
            <a:endParaRPr/>
          </a:p>
          <a:p>
            <a:pPr indent="0" lvl="0" marL="0" rtl="0" algn="l">
              <a:spcBef>
                <a:spcPts val="2000"/>
              </a:spcBef>
              <a:spcAft>
                <a:spcPts val="0"/>
              </a:spcAft>
              <a:buNone/>
            </a:pPr>
            <a:r>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130"/>
          <p:cNvSpPr txBox="1"/>
          <p:nvPr>
            <p:ph type="title"/>
          </p:nvPr>
        </p:nvSpPr>
        <p:spPr>
          <a:xfrm>
            <a:off x="685800" y="1995923"/>
            <a:ext cx="7772400" cy="10215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a:t>Demos</a:t>
            </a:r>
            <a:endParaRPr/>
          </a:p>
        </p:txBody>
      </p:sp>
      <p:sp>
        <p:nvSpPr>
          <p:cNvPr id="1182" name="Google Shape;1182;p130"/>
          <p:cNvSpPr txBox="1"/>
          <p:nvPr>
            <p:ph idx="1" type="body"/>
          </p:nvPr>
        </p:nvSpPr>
        <p:spPr>
          <a:xfrm>
            <a:off x="685800" y="3017477"/>
            <a:ext cx="7772400" cy="377100"/>
          </a:xfrm>
          <a:prstGeom prst="rect">
            <a:avLst/>
          </a:prstGeom>
        </p:spPr>
        <p:txBody>
          <a:bodyPr anchorCtr="0" anchor="b" bIns="45700" lIns="91425" spcFirstLastPara="1" rIns="91425" wrap="square" tIns="45700">
            <a:noAutofit/>
          </a:bodyPr>
          <a:lstStyle/>
          <a:p>
            <a:pPr indent="0" lvl="0" marL="0" rtl="0" algn="ctr">
              <a:spcBef>
                <a:spcPts val="300"/>
              </a:spcBef>
              <a:spcAft>
                <a:spcPts val="0"/>
              </a:spcAft>
              <a:buNone/>
            </a:pPr>
            <a:r>
              <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131"/>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189" name="Google Shape;1189;p131"/>
          <p:cNvPicPr preferRelativeResize="0"/>
          <p:nvPr/>
        </p:nvPicPr>
        <p:blipFill>
          <a:blip r:embed="rId3">
            <a:alphaModFix/>
          </a:blip>
          <a:stretch>
            <a:fillRect/>
          </a:stretch>
        </p:blipFill>
        <p:spPr>
          <a:xfrm>
            <a:off x="1401750" y="326875"/>
            <a:ext cx="6340500" cy="4216408"/>
          </a:xfrm>
          <a:prstGeom prst="rect">
            <a:avLst/>
          </a:prstGeom>
          <a:noFill/>
          <a:ln>
            <a:noFill/>
          </a:ln>
        </p:spPr>
      </p:pic>
      <p:sp>
        <p:nvSpPr>
          <p:cNvPr id="1190" name="Google Shape;1190;p131"/>
          <p:cNvSpPr txBox="1"/>
          <p:nvPr/>
        </p:nvSpPr>
        <p:spPr>
          <a:xfrm>
            <a:off x="1401750" y="4594300"/>
            <a:ext cx="6340500" cy="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B7B7B7"/>
                </a:solidFill>
              </a:rPr>
              <a:t>https://caninehq.com/best-dog-breeds-for-playing-frisbee/</a:t>
            </a:r>
            <a:endParaRPr>
              <a:solidFill>
                <a:srgbClr val="B7B7B7"/>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132"/>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197" name="Google Shape;1197;p132"/>
          <p:cNvSpPr txBox="1"/>
          <p:nvPr/>
        </p:nvSpPr>
        <p:spPr>
          <a:xfrm>
            <a:off x="965975" y="1033875"/>
            <a:ext cx="7473600" cy="369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Wikidata: </a:t>
            </a:r>
            <a:endParaRPr/>
          </a:p>
          <a:p>
            <a:pPr indent="457200" lvl="0" marL="0" rtl="0" algn="l">
              <a:spcBef>
                <a:spcPts val="0"/>
              </a:spcBef>
              <a:spcAft>
                <a:spcPts val="0"/>
              </a:spcAft>
              <a:buNone/>
            </a:pPr>
            <a:r>
              <a:rPr lang="en-US" u="sng">
                <a:solidFill>
                  <a:schemeClr val="hlink"/>
                </a:solidFill>
                <a:hlinkClick r:id="rId3"/>
              </a:rPr>
              <a:t>https://sqid.toolforge.org/#/view?id=Q144</a:t>
            </a:r>
            <a:r>
              <a:rPr lang="en-US"/>
              <a:t> (dog)</a:t>
            </a:r>
            <a:endParaRPr/>
          </a:p>
          <a:p>
            <a:pPr indent="457200" lvl="0" marL="0" rtl="0" algn="l">
              <a:spcBef>
                <a:spcPts val="0"/>
              </a:spcBef>
              <a:spcAft>
                <a:spcPts val="0"/>
              </a:spcAft>
              <a:buNone/>
            </a:pPr>
            <a:r>
              <a:rPr lang="en-US" u="sng">
                <a:solidFill>
                  <a:schemeClr val="hlink"/>
                </a:solidFill>
                <a:hlinkClick r:id="rId4"/>
              </a:rPr>
              <a:t>https://sqid.toolforge.org/#/view?id=Q131689</a:t>
            </a:r>
            <a:r>
              <a:rPr lang="en-US"/>
              <a:t> (frisbee)</a:t>
            </a:r>
            <a:endParaRPr/>
          </a:p>
          <a:p>
            <a:pPr indent="0" lvl="0" marL="0" rtl="0" algn="l">
              <a:spcBef>
                <a:spcPts val="0"/>
              </a:spcBef>
              <a:spcAft>
                <a:spcPts val="0"/>
              </a:spcAft>
              <a:buNone/>
            </a:pPr>
            <a:r>
              <a:rPr lang="en-US"/>
              <a:t>ConceptNet: </a:t>
            </a:r>
            <a:endParaRPr/>
          </a:p>
          <a:p>
            <a:pPr indent="0" lvl="0" marL="0" rtl="0" algn="l">
              <a:spcBef>
                <a:spcPts val="0"/>
              </a:spcBef>
              <a:spcAft>
                <a:spcPts val="0"/>
              </a:spcAft>
              <a:buNone/>
            </a:pPr>
            <a:r>
              <a:rPr lang="en-US"/>
              <a:t>	</a:t>
            </a:r>
            <a:r>
              <a:rPr lang="en-US" u="sng">
                <a:solidFill>
                  <a:schemeClr val="hlink"/>
                </a:solidFill>
                <a:hlinkClick r:id="rId5"/>
              </a:rPr>
              <a:t>https://www.conceptnet.io/c/en/dog</a:t>
            </a:r>
            <a:r>
              <a:rPr lang="en-US"/>
              <a:t> </a:t>
            </a:r>
            <a:endParaRPr/>
          </a:p>
          <a:p>
            <a:pPr indent="0" lvl="0" marL="0" rtl="0" algn="l">
              <a:spcBef>
                <a:spcPts val="0"/>
              </a:spcBef>
              <a:spcAft>
                <a:spcPts val="0"/>
              </a:spcAft>
              <a:buNone/>
            </a:pPr>
            <a:r>
              <a:rPr lang="en-US"/>
              <a:t>	</a:t>
            </a:r>
            <a:r>
              <a:rPr lang="en-US" u="sng">
                <a:solidFill>
                  <a:schemeClr val="hlink"/>
                </a:solidFill>
                <a:hlinkClick r:id="rId6"/>
              </a:rPr>
              <a:t>https://www.conceptnet.io/c/en/dogs</a:t>
            </a:r>
            <a:r>
              <a:rPr lang="en-US"/>
              <a:t> </a:t>
            </a:r>
            <a:endParaRPr/>
          </a:p>
          <a:p>
            <a:pPr indent="457200" lvl="0" marL="0" rtl="0" algn="l">
              <a:spcBef>
                <a:spcPts val="0"/>
              </a:spcBef>
              <a:spcAft>
                <a:spcPts val="0"/>
              </a:spcAft>
              <a:buNone/>
            </a:pPr>
            <a:r>
              <a:rPr lang="en-US" u="sng">
                <a:solidFill>
                  <a:schemeClr val="hlink"/>
                </a:solidFill>
                <a:hlinkClick r:id="rId7"/>
              </a:rPr>
              <a:t>http://conceptnet.io/c/en/frisbee</a:t>
            </a:r>
            <a:r>
              <a:rPr lang="en-US"/>
              <a:t> </a:t>
            </a:r>
            <a:endParaRPr/>
          </a:p>
          <a:p>
            <a:pPr indent="0" lvl="0" marL="0" rtl="0" algn="l">
              <a:spcBef>
                <a:spcPts val="0"/>
              </a:spcBef>
              <a:spcAft>
                <a:spcPts val="0"/>
              </a:spcAft>
              <a:buNone/>
            </a:pPr>
            <a:r>
              <a:rPr lang="en-US"/>
              <a:t>	</a:t>
            </a:r>
            <a:r>
              <a:rPr lang="en-US" u="sng">
                <a:solidFill>
                  <a:schemeClr val="hlink"/>
                </a:solidFill>
                <a:hlinkClick r:id="rId8"/>
              </a:rPr>
              <a:t>https://www.conceptnet.io/c/en/dogs_catching_frisbees</a:t>
            </a:r>
            <a:r>
              <a:rPr lang="en-US"/>
              <a:t> </a:t>
            </a:r>
            <a:endParaRPr/>
          </a:p>
          <a:p>
            <a:pPr indent="0" lvl="0" marL="0" rtl="0" algn="l">
              <a:spcBef>
                <a:spcPts val="0"/>
              </a:spcBef>
              <a:spcAft>
                <a:spcPts val="0"/>
              </a:spcAft>
              <a:buNone/>
            </a:pPr>
            <a:r>
              <a:rPr lang="en-US"/>
              <a:t>VisualGenome</a:t>
            </a:r>
            <a:endParaRPr/>
          </a:p>
          <a:p>
            <a:pPr indent="0" lvl="0" marL="0" rtl="0" algn="l">
              <a:spcBef>
                <a:spcPts val="0"/>
              </a:spcBef>
              <a:spcAft>
                <a:spcPts val="0"/>
              </a:spcAft>
              <a:buNone/>
            </a:pPr>
            <a:r>
              <a:rPr lang="en-US"/>
              <a:t>	</a:t>
            </a:r>
            <a:r>
              <a:rPr lang="en-US" u="sng">
                <a:solidFill>
                  <a:schemeClr val="hlink"/>
                </a:solidFill>
                <a:hlinkClick r:id="rId9"/>
              </a:rPr>
              <a:t>https://visualgenome.org/VGViz/explore?query=throwing%20frisbee%20dog</a:t>
            </a:r>
            <a:endParaRPr/>
          </a:p>
          <a:p>
            <a:pPr indent="0" lvl="0" marL="0" rtl="0" algn="l">
              <a:spcBef>
                <a:spcPts val="0"/>
              </a:spcBef>
              <a:spcAft>
                <a:spcPts val="0"/>
              </a:spcAft>
              <a:buNone/>
            </a:pPr>
            <a:r>
              <a:rPr lang="en-US"/>
              <a:t>ATOMIC:</a:t>
            </a:r>
            <a:endParaRPr/>
          </a:p>
          <a:p>
            <a:pPr indent="0" lvl="0" marL="0" rtl="0" algn="l">
              <a:spcBef>
                <a:spcPts val="0"/>
              </a:spcBef>
              <a:spcAft>
                <a:spcPts val="0"/>
              </a:spcAft>
              <a:buNone/>
            </a:pPr>
            <a:r>
              <a:rPr lang="en-US"/>
              <a:t>	</a:t>
            </a:r>
            <a:r>
              <a:rPr lang="en-US" u="sng">
                <a:solidFill>
                  <a:schemeClr val="hlink"/>
                </a:solidFill>
                <a:hlinkClick r:id="rId10"/>
              </a:rPr>
              <a:t>https://mosaickg.apps.allenai.org/kg_atomic/?l=PersonX%20throws%20a%20frisbee</a:t>
            </a:r>
            <a:r>
              <a:rPr lang="en-US"/>
              <a:t> </a:t>
            </a:r>
            <a:endParaRPr/>
          </a:p>
          <a:p>
            <a:pPr indent="0" lvl="0" marL="0" rtl="0" algn="l">
              <a:spcBef>
                <a:spcPts val="0"/>
              </a:spcBef>
              <a:spcAft>
                <a:spcPts val="0"/>
              </a:spcAft>
              <a:buNone/>
            </a:pPr>
            <a:r>
              <a:rPr lang="en-US"/>
              <a:t>COMET:</a:t>
            </a:r>
            <a:endParaRPr/>
          </a:p>
          <a:p>
            <a:pPr indent="457200" lvl="0" marL="0" rtl="0" algn="l">
              <a:spcBef>
                <a:spcPts val="0"/>
              </a:spcBef>
              <a:spcAft>
                <a:spcPts val="0"/>
              </a:spcAft>
              <a:buNone/>
            </a:pPr>
            <a:r>
              <a:rPr lang="en-US" u="sng">
                <a:solidFill>
                  <a:schemeClr val="hlink"/>
                </a:solidFill>
                <a:hlinkClick r:id="rId11"/>
              </a:rPr>
              <a:t>comet dog</a:t>
            </a:r>
            <a:r>
              <a:rPr lang="en-US"/>
              <a:t> </a:t>
            </a:r>
            <a:r>
              <a:rPr lang="en-US"/>
              <a:t> </a:t>
            </a:r>
            <a:endParaRPr/>
          </a:p>
          <a:p>
            <a:pPr indent="457200" lvl="0" marL="0" rtl="0" algn="l">
              <a:spcBef>
                <a:spcPts val="0"/>
              </a:spcBef>
              <a:spcAft>
                <a:spcPts val="0"/>
              </a:spcAft>
              <a:buNone/>
            </a:pPr>
            <a:r>
              <a:rPr lang="en-US" u="sng">
                <a:solidFill>
                  <a:schemeClr val="hlink"/>
                </a:solidFill>
                <a:hlinkClick r:id="rId12"/>
              </a:rPr>
              <a:t>https://mosaickg.apps.allenai.org/comet_atomic/?l=PersonX%20throws%20frisbee</a:t>
            </a:r>
            <a:r>
              <a:rPr lang="en-US"/>
              <a:t> </a:t>
            </a:r>
            <a:endParaRPr/>
          </a:p>
          <a:p>
            <a:pPr indent="0" lvl="0" marL="0" rtl="0" algn="l">
              <a:spcBef>
                <a:spcPts val="0"/>
              </a:spcBef>
              <a:spcAft>
                <a:spcPts val="0"/>
              </a:spcAft>
              <a:buNone/>
            </a:pPr>
            <a:r>
              <a:rPr lang="en-US"/>
              <a:t>DICE	</a:t>
            </a:r>
            <a:endParaRPr/>
          </a:p>
          <a:p>
            <a:pPr indent="0" lvl="0" marL="0" rtl="0" algn="l">
              <a:spcBef>
                <a:spcPts val="0"/>
              </a:spcBef>
              <a:spcAft>
                <a:spcPts val="0"/>
              </a:spcAft>
              <a:buNone/>
            </a:pPr>
            <a:r>
              <a:rPr lang="en-US"/>
              <a:t>	</a:t>
            </a:r>
            <a:r>
              <a:rPr lang="en-US" u="sng">
                <a:solidFill>
                  <a:schemeClr val="hlink"/>
                </a:solidFill>
                <a:hlinkClick r:id="rId13"/>
              </a:rPr>
              <a:t>https://dice.mpi-inf.mpg.de/subject/dog</a:t>
            </a:r>
            <a:r>
              <a:rPr lang="en-US"/>
              <a:t> </a:t>
            </a:r>
            <a:endParaRPr/>
          </a:p>
        </p:txBody>
      </p:sp>
      <p:sp>
        <p:nvSpPr>
          <p:cNvPr id="1198" name="Google Shape;1198;p132"/>
          <p:cNvSpPr txBox="1"/>
          <p:nvPr>
            <p:ph type="title"/>
          </p:nvPr>
        </p:nvSpPr>
        <p:spPr>
          <a:xfrm>
            <a:off x="0" y="0"/>
            <a:ext cx="9144000" cy="845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Dog and Frisbee</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133"/>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205" name="Google Shape;1205;p133"/>
          <p:cNvSpPr txBox="1"/>
          <p:nvPr>
            <p:ph type="title"/>
          </p:nvPr>
        </p:nvSpPr>
        <p:spPr>
          <a:xfrm>
            <a:off x="0" y="0"/>
            <a:ext cx="9144000" cy="1072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000"/>
              <a:t>PersonX throws frisbee</a:t>
            </a:r>
            <a:endParaRPr sz="3000"/>
          </a:p>
          <a:p>
            <a:pPr indent="0" lvl="0" marL="0" rtl="0" algn="ctr">
              <a:spcBef>
                <a:spcPts val="0"/>
              </a:spcBef>
              <a:spcAft>
                <a:spcPts val="0"/>
              </a:spcAft>
              <a:buNone/>
            </a:pPr>
            <a:r>
              <a:rPr lang="en-US" sz="3000">
                <a:solidFill>
                  <a:schemeClr val="accent3"/>
                </a:solidFill>
              </a:rPr>
              <a:t>ATOMIC or COMET?</a:t>
            </a:r>
            <a:endParaRPr sz="3000">
              <a:solidFill>
                <a:schemeClr val="accent3"/>
              </a:solidFill>
            </a:endParaRPr>
          </a:p>
        </p:txBody>
      </p:sp>
      <p:pic>
        <p:nvPicPr>
          <p:cNvPr id="1206" name="Google Shape;1206;p133"/>
          <p:cNvPicPr preferRelativeResize="0"/>
          <p:nvPr/>
        </p:nvPicPr>
        <p:blipFill>
          <a:blip r:embed="rId3">
            <a:alphaModFix/>
          </a:blip>
          <a:stretch>
            <a:fillRect/>
          </a:stretch>
        </p:blipFill>
        <p:spPr>
          <a:xfrm>
            <a:off x="824325" y="1072800"/>
            <a:ext cx="7495351" cy="1689261"/>
          </a:xfrm>
          <a:prstGeom prst="rect">
            <a:avLst/>
          </a:prstGeom>
          <a:noFill/>
          <a:ln>
            <a:noFill/>
          </a:ln>
        </p:spPr>
      </p:pic>
      <p:pic>
        <p:nvPicPr>
          <p:cNvPr id="1207" name="Google Shape;1207;p133"/>
          <p:cNvPicPr preferRelativeResize="0"/>
          <p:nvPr/>
        </p:nvPicPr>
        <p:blipFill>
          <a:blip r:embed="rId4">
            <a:alphaModFix/>
          </a:blip>
          <a:stretch>
            <a:fillRect/>
          </a:stretch>
        </p:blipFill>
        <p:spPr>
          <a:xfrm>
            <a:off x="824325" y="2989457"/>
            <a:ext cx="7495349" cy="2154043"/>
          </a:xfrm>
          <a:prstGeom prst="rect">
            <a:avLst/>
          </a:prstGeom>
          <a:noFill/>
          <a:ln>
            <a:noFill/>
          </a:ln>
        </p:spPr>
      </p:pic>
      <p:cxnSp>
        <p:nvCxnSpPr>
          <p:cNvPr id="1208" name="Google Shape;1208;p133"/>
          <p:cNvCxnSpPr/>
          <p:nvPr/>
        </p:nvCxnSpPr>
        <p:spPr>
          <a:xfrm>
            <a:off x="7275" y="2832525"/>
            <a:ext cx="9129600" cy="0"/>
          </a:xfrm>
          <a:prstGeom prst="straightConnector1">
            <a:avLst/>
          </a:prstGeom>
          <a:noFill/>
          <a:ln cap="flat" cmpd="sng" w="28575">
            <a:solidFill>
              <a:srgbClr val="FF9900"/>
            </a:solidFill>
            <a:prstDash val="solid"/>
            <a:round/>
            <a:headEnd len="med" w="med" type="none"/>
            <a:tailEnd len="med" w="med" type="none"/>
          </a:ln>
        </p:spPr>
      </p:cxn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sp>
        <p:nvSpPr>
          <p:cNvPr id="1214" name="Google Shape;1214;p134"/>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15" name="Google Shape;1215;p134"/>
          <p:cNvSpPr txBox="1"/>
          <p:nvPr>
            <p:ph type="title"/>
          </p:nvPr>
        </p:nvSpPr>
        <p:spPr>
          <a:xfrm>
            <a:off x="0" y="0"/>
            <a:ext cx="9144000" cy="1072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000"/>
              <a:t>PersonX throws frisbee</a:t>
            </a:r>
            <a:endParaRPr sz="3000">
              <a:solidFill>
                <a:schemeClr val="accent3"/>
              </a:solidFill>
            </a:endParaRPr>
          </a:p>
        </p:txBody>
      </p:sp>
      <p:pic>
        <p:nvPicPr>
          <p:cNvPr id="1216" name="Google Shape;1216;p134"/>
          <p:cNvPicPr preferRelativeResize="0"/>
          <p:nvPr/>
        </p:nvPicPr>
        <p:blipFill>
          <a:blip r:embed="rId3">
            <a:alphaModFix/>
          </a:blip>
          <a:stretch>
            <a:fillRect/>
          </a:stretch>
        </p:blipFill>
        <p:spPr>
          <a:xfrm>
            <a:off x="824325" y="1072800"/>
            <a:ext cx="7495351" cy="1689261"/>
          </a:xfrm>
          <a:prstGeom prst="rect">
            <a:avLst/>
          </a:prstGeom>
          <a:noFill/>
          <a:ln>
            <a:noFill/>
          </a:ln>
        </p:spPr>
      </p:pic>
      <p:pic>
        <p:nvPicPr>
          <p:cNvPr id="1217" name="Google Shape;1217;p134"/>
          <p:cNvPicPr preferRelativeResize="0"/>
          <p:nvPr/>
        </p:nvPicPr>
        <p:blipFill>
          <a:blip r:embed="rId4">
            <a:alphaModFix/>
          </a:blip>
          <a:stretch>
            <a:fillRect/>
          </a:stretch>
        </p:blipFill>
        <p:spPr>
          <a:xfrm>
            <a:off x="824325" y="2989457"/>
            <a:ext cx="7495349" cy="2154043"/>
          </a:xfrm>
          <a:prstGeom prst="rect">
            <a:avLst/>
          </a:prstGeom>
          <a:noFill/>
          <a:ln>
            <a:noFill/>
          </a:ln>
        </p:spPr>
      </p:pic>
      <p:cxnSp>
        <p:nvCxnSpPr>
          <p:cNvPr id="1218" name="Google Shape;1218;p134"/>
          <p:cNvCxnSpPr/>
          <p:nvPr/>
        </p:nvCxnSpPr>
        <p:spPr>
          <a:xfrm>
            <a:off x="7275" y="2832525"/>
            <a:ext cx="9129600" cy="0"/>
          </a:xfrm>
          <a:prstGeom prst="straightConnector1">
            <a:avLst/>
          </a:prstGeom>
          <a:noFill/>
          <a:ln cap="flat" cmpd="sng" w="28575">
            <a:solidFill>
              <a:srgbClr val="FF9900"/>
            </a:solidFill>
            <a:prstDash val="solid"/>
            <a:round/>
            <a:headEnd len="med" w="med" type="none"/>
            <a:tailEnd len="med" w="med" type="none"/>
          </a:ln>
        </p:spPr>
      </p:cxnSp>
      <p:sp>
        <p:nvSpPr>
          <p:cNvPr id="1219" name="Google Shape;1219;p134"/>
          <p:cNvSpPr txBox="1"/>
          <p:nvPr/>
        </p:nvSpPr>
        <p:spPr>
          <a:xfrm>
            <a:off x="101550" y="919525"/>
            <a:ext cx="1910400" cy="55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3000">
                <a:solidFill>
                  <a:schemeClr val="accent3"/>
                </a:solidFill>
                <a:latin typeface="Helvetica Neue"/>
                <a:ea typeface="Helvetica Neue"/>
                <a:cs typeface="Helvetica Neue"/>
                <a:sym typeface="Helvetica Neue"/>
              </a:rPr>
              <a:t>ATOMIC</a:t>
            </a:r>
            <a:endParaRPr/>
          </a:p>
        </p:txBody>
      </p:sp>
      <p:sp>
        <p:nvSpPr>
          <p:cNvPr id="1220" name="Google Shape;1220;p134"/>
          <p:cNvSpPr txBox="1"/>
          <p:nvPr/>
        </p:nvSpPr>
        <p:spPr>
          <a:xfrm>
            <a:off x="101550" y="2989450"/>
            <a:ext cx="1910400" cy="55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3000">
                <a:solidFill>
                  <a:schemeClr val="accent3"/>
                </a:solidFill>
                <a:latin typeface="Helvetica Neue"/>
                <a:ea typeface="Helvetica Neue"/>
                <a:cs typeface="Helvetica Neue"/>
                <a:sym typeface="Helvetica Neue"/>
              </a:rPr>
              <a:t>COMET</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p135"/>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27" name="Google Shape;1227;p135"/>
          <p:cNvSpPr txBox="1"/>
          <p:nvPr>
            <p:ph type="title"/>
          </p:nvPr>
        </p:nvSpPr>
        <p:spPr>
          <a:xfrm>
            <a:off x="0" y="0"/>
            <a:ext cx="9144000" cy="1072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000"/>
              <a:t>PersonX throws frisbee</a:t>
            </a:r>
            <a:endParaRPr sz="3000"/>
          </a:p>
          <a:p>
            <a:pPr indent="0" lvl="0" marL="0" rtl="0" algn="ctr">
              <a:spcBef>
                <a:spcPts val="0"/>
              </a:spcBef>
              <a:spcAft>
                <a:spcPts val="0"/>
              </a:spcAft>
              <a:buNone/>
            </a:pPr>
            <a:r>
              <a:rPr lang="en-US" sz="3000">
                <a:solidFill>
                  <a:schemeClr val="accent3"/>
                </a:solidFill>
              </a:rPr>
              <a:t>ATOMIC or COMET?</a:t>
            </a:r>
            <a:endParaRPr sz="3000">
              <a:solidFill>
                <a:schemeClr val="accent3"/>
              </a:solidFill>
            </a:endParaRPr>
          </a:p>
        </p:txBody>
      </p:sp>
      <p:cxnSp>
        <p:nvCxnSpPr>
          <p:cNvPr id="1228" name="Google Shape;1228;p135"/>
          <p:cNvCxnSpPr/>
          <p:nvPr/>
        </p:nvCxnSpPr>
        <p:spPr>
          <a:xfrm>
            <a:off x="617375" y="-668200"/>
            <a:ext cx="9129600" cy="0"/>
          </a:xfrm>
          <a:prstGeom prst="straightConnector1">
            <a:avLst/>
          </a:prstGeom>
          <a:noFill/>
          <a:ln cap="flat" cmpd="sng" w="28575">
            <a:solidFill>
              <a:srgbClr val="FF9900"/>
            </a:solidFill>
            <a:prstDash val="solid"/>
            <a:round/>
            <a:headEnd len="med" w="med" type="none"/>
            <a:tailEnd len="med" w="med" type="none"/>
          </a:ln>
        </p:spPr>
      </p:cxnSp>
      <p:pic>
        <p:nvPicPr>
          <p:cNvPr id="1229" name="Google Shape;1229;p135"/>
          <p:cNvPicPr preferRelativeResize="0"/>
          <p:nvPr/>
        </p:nvPicPr>
        <p:blipFill>
          <a:blip r:embed="rId3">
            <a:alphaModFix/>
          </a:blip>
          <a:stretch>
            <a:fillRect/>
          </a:stretch>
        </p:blipFill>
        <p:spPr>
          <a:xfrm>
            <a:off x="4267375" y="2459483"/>
            <a:ext cx="4876626" cy="1609266"/>
          </a:xfrm>
          <a:prstGeom prst="rect">
            <a:avLst/>
          </a:prstGeom>
          <a:noFill/>
          <a:ln>
            <a:noFill/>
          </a:ln>
        </p:spPr>
      </p:pic>
      <p:pic>
        <p:nvPicPr>
          <p:cNvPr id="1230" name="Google Shape;1230;p135"/>
          <p:cNvPicPr preferRelativeResize="0"/>
          <p:nvPr/>
        </p:nvPicPr>
        <p:blipFill>
          <a:blip r:embed="rId4">
            <a:alphaModFix/>
          </a:blip>
          <a:stretch>
            <a:fillRect/>
          </a:stretch>
        </p:blipFill>
        <p:spPr>
          <a:xfrm>
            <a:off x="72525" y="1225200"/>
            <a:ext cx="4114986" cy="333377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136"/>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37" name="Google Shape;1237;p136"/>
          <p:cNvSpPr txBox="1"/>
          <p:nvPr>
            <p:ph type="title"/>
          </p:nvPr>
        </p:nvSpPr>
        <p:spPr>
          <a:xfrm>
            <a:off x="0" y="0"/>
            <a:ext cx="9144000" cy="1072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000"/>
              <a:t>PersonX throws frisbee</a:t>
            </a:r>
            <a:endParaRPr sz="3000">
              <a:solidFill>
                <a:schemeClr val="accent3"/>
              </a:solidFill>
            </a:endParaRPr>
          </a:p>
        </p:txBody>
      </p:sp>
      <p:cxnSp>
        <p:nvCxnSpPr>
          <p:cNvPr id="1238" name="Google Shape;1238;p136"/>
          <p:cNvCxnSpPr/>
          <p:nvPr/>
        </p:nvCxnSpPr>
        <p:spPr>
          <a:xfrm>
            <a:off x="617375" y="-668200"/>
            <a:ext cx="9129600" cy="0"/>
          </a:xfrm>
          <a:prstGeom prst="straightConnector1">
            <a:avLst/>
          </a:prstGeom>
          <a:noFill/>
          <a:ln cap="flat" cmpd="sng" w="28575">
            <a:solidFill>
              <a:srgbClr val="FF9900"/>
            </a:solidFill>
            <a:prstDash val="solid"/>
            <a:round/>
            <a:headEnd len="med" w="med" type="none"/>
            <a:tailEnd len="med" w="med" type="none"/>
          </a:ln>
        </p:spPr>
      </p:cxnSp>
      <p:pic>
        <p:nvPicPr>
          <p:cNvPr id="1239" name="Google Shape;1239;p136"/>
          <p:cNvPicPr preferRelativeResize="0"/>
          <p:nvPr/>
        </p:nvPicPr>
        <p:blipFill>
          <a:blip r:embed="rId3">
            <a:alphaModFix/>
          </a:blip>
          <a:stretch>
            <a:fillRect/>
          </a:stretch>
        </p:blipFill>
        <p:spPr>
          <a:xfrm>
            <a:off x="4267375" y="2459483"/>
            <a:ext cx="4876626" cy="1609266"/>
          </a:xfrm>
          <a:prstGeom prst="rect">
            <a:avLst/>
          </a:prstGeom>
          <a:noFill/>
          <a:ln>
            <a:noFill/>
          </a:ln>
        </p:spPr>
      </p:pic>
      <p:pic>
        <p:nvPicPr>
          <p:cNvPr id="1240" name="Google Shape;1240;p136"/>
          <p:cNvPicPr preferRelativeResize="0"/>
          <p:nvPr/>
        </p:nvPicPr>
        <p:blipFill>
          <a:blip r:embed="rId4">
            <a:alphaModFix/>
          </a:blip>
          <a:stretch>
            <a:fillRect/>
          </a:stretch>
        </p:blipFill>
        <p:spPr>
          <a:xfrm>
            <a:off x="72525" y="1225200"/>
            <a:ext cx="4114986" cy="3333775"/>
          </a:xfrm>
          <a:prstGeom prst="rect">
            <a:avLst/>
          </a:prstGeom>
          <a:noFill/>
          <a:ln>
            <a:noFill/>
          </a:ln>
        </p:spPr>
      </p:pic>
      <p:sp>
        <p:nvSpPr>
          <p:cNvPr id="1241" name="Google Shape;1241;p136"/>
          <p:cNvSpPr txBox="1"/>
          <p:nvPr/>
        </p:nvSpPr>
        <p:spPr>
          <a:xfrm>
            <a:off x="4319175" y="1820150"/>
            <a:ext cx="1910400" cy="55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3000">
                <a:solidFill>
                  <a:schemeClr val="accent3"/>
                </a:solidFill>
                <a:latin typeface="Helvetica Neue"/>
                <a:ea typeface="Helvetica Neue"/>
                <a:cs typeface="Helvetica Neue"/>
                <a:sym typeface="Helvetica Neue"/>
              </a:rPr>
              <a:t>ATOMIC</a:t>
            </a:r>
            <a:endParaRPr/>
          </a:p>
        </p:txBody>
      </p:sp>
      <p:sp>
        <p:nvSpPr>
          <p:cNvPr id="1242" name="Google Shape;1242;p136"/>
          <p:cNvSpPr txBox="1"/>
          <p:nvPr/>
        </p:nvSpPr>
        <p:spPr>
          <a:xfrm>
            <a:off x="72525" y="1820150"/>
            <a:ext cx="1910400" cy="55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3000">
                <a:solidFill>
                  <a:schemeClr val="accent3"/>
                </a:solidFill>
                <a:latin typeface="Helvetica Neue"/>
                <a:ea typeface="Helvetica Neue"/>
                <a:cs typeface="Helvetica Neue"/>
                <a:sym typeface="Helvetica Neue"/>
              </a:rPr>
              <a:t>COMET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8"/>
          <p:cNvSpPr txBox="1"/>
          <p:nvPr>
            <p:ph type="title"/>
          </p:nvPr>
        </p:nvSpPr>
        <p:spPr>
          <a:xfrm>
            <a:off x="0" y="-10625"/>
            <a:ext cx="5120400" cy="845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Role Of Knowledge</a:t>
            </a:r>
            <a:endParaRPr/>
          </a:p>
        </p:txBody>
      </p:sp>
      <p:sp>
        <p:nvSpPr>
          <p:cNvPr id="251" name="Google Shape;251;p38"/>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52" name="Google Shape;252;p38"/>
          <p:cNvSpPr/>
          <p:nvPr/>
        </p:nvSpPr>
        <p:spPr>
          <a:xfrm>
            <a:off x="252225" y="2481025"/>
            <a:ext cx="797700" cy="369600"/>
          </a:xfrm>
          <a:prstGeom prst="ellipse">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dog</a:t>
            </a:r>
            <a:endParaRPr/>
          </a:p>
        </p:txBody>
      </p:sp>
      <p:sp>
        <p:nvSpPr>
          <p:cNvPr id="253" name="Google Shape;253;p38"/>
          <p:cNvSpPr/>
          <p:nvPr/>
        </p:nvSpPr>
        <p:spPr>
          <a:xfrm>
            <a:off x="1982500" y="1794800"/>
            <a:ext cx="844500" cy="3696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play</a:t>
            </a:r>
            <a:endParaRPr/>
          </a:p>
        </p:txBody>
      </p:sp>
      <p:sp>
        <p:nvSpPr>
          <p:cNvPr id="254" name="Google Shape;254;p38"/>
          <p:cNvSpPr/>
          <p:nvPr/>
        </p:nvSpPr>
        <p:spPr>
          <a:xfrm>
            <a:off x="3666250" y="1628900"/>
            <a:ext cx="926700" cy="3696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game</a:t>
            </a:r>
            <a:endParaRPr/>
          </a:p>
        </p:txBody>
      </p:sp>
      <p:sp>
        <p:nvSpPr>
          <p:cNvPr id="255" name="Google Shape;255;p38"/>
          <p:cNvSpPr/>
          <p:nvPr/>
        </p:nvSpPr>
        <p:spPr>
          <a:xfrm>
            <a:off x="4917675" y="2361000"/>
            <a:ext cx="926700" cy="369600"/>
          </a:xfrm>
          <a:prstGeom prst="ellipse">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catch</a:t>
            </a:r>
            <a:endParaRPr/>
          </a:p>
        </p:txBody>
      </p:sp>
      <p:sp>
        <p:nvSpPr>
          <p:cNvPr id="256" name="Google Shape;256;p38"/>
          <p:cNvSpPr/>
          <p:nvPr/>
        </p:nvSpPr>
        <p:spPr>
          <a:xfrm>
            <a:off x="5783200" y="3370975"/>
            <a:ext cx="926700" cy="369600"/>
          </a:xfrm>
          <a:prstGeom prst="ellipse">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throw</a:t>
            </a:r>
            <a:endParaRPr/>
          </a:p>
        </p:txBody>
      </p:sp>
      <p:sp>
        <p:nvSpPr>
          <p:cNvPr id="257" name="Google Shape;257;p38"/>
          <p:cNvSpPr/>
          <p:nvPr/>
        </p:nvSpPr>
        <p:spPr>
          <a:xfrm>
            <a:off x="4038300" y="4363550"/>
            <a:ext cx="1067400" cy="561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flying</a:t>
            </a:r>
            <a:endParaRPr/>
          </a:p>
          <a:p>
            <a:pPr indent="0" lvl="0" marL="0" rtl="0" algn="ctr">
              <a:spcBef>
                <a:spcPts val="0"/>
              </a:spcBef>
              <a:spcAft>
                <a:spcPts val="0"/>
              </a:spcAft>
              <a:buNone/>
            </a:pPr>
            <a:r>
              <a:rPr lang="en-US"/>
              <a:t>disk</a:t>
            </a:r>
            <a:endParaRPr/>
          </a:p>
        </p:txBody>
      </p:sp>
      <p:sp>
        <p:nvSpPr>
          <p:cNvPr id="258" name="Google Shape;258;p38"/>
          <p:cNvSpPr/>
          <p:nvPr/>
        </p:nvSpPr>
        <p:spPr>
          <a:xfrm>
            <a:off x="2870150" y="3800575"/>
            <a:ext cx="1067400" cy="369600"/>
          </a:xfrm>
          <a:prstGeom prst="ellipse">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frisbee</a:t>
            </a:r>
            <a:endParaRPr/>
          </a:p>
        </p:txBody>
      </p:sp>
      <p:sp>
        <p:nvSpPr>
          <p:cNvPr id="259" name="Google Shape;259;p38"/>
          <p:cNvSpPr/>
          <p:nvPr/>
        </p:nvSpPr>
        <p:spPr>
          <a:xfrm>
            <a:off x="1612875" y="2597975"/>
            <a:ext cx="1067400" cy="4896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play</a:t>
            </a:r>
            <a:endParaRPr/>
          </a:p>
          <a:p>
            <a:pPr indent="0" lvl="0" marL="0" rtl="0" algn="ctr">
              <a:spcBef>
                <a:spcPts val="0"/>
              </a:spcBef>
              <a:spcAft>
                <a:spcPts val="0"/>
              </a:spcAft>
              <a:buNone/>
            </a:pPr>
            <a:r>
              <a:rPr lang="en-US"/>
              <a:t>game</a:t>
            </a:r>
            <a:endParaRPr/>
          </a:p>
        </p:txBody>
      </p:sp>
      <p:sp>
        <p:nvSpPr>
          <p:cNvPr id="260" name="Google Shape;260;p38"/>
          <p:cNvSpPr/>
          <p:nvPr/>
        </p:nvSpPr>
        <p:spPr>
          <a:xfrm>
            <a:off x="915100" y="3744125"/>
            <a:ext cx="1067400" cy="561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play frisbee</a:t>
            </a:r>
            <a:endParaRPr/>
          </a:p>
        </p:txBody>
      </p:sp>
      <p:sp>
        <p:nvSpPr>
          <p:cNvPr id="261" name="Google Shape;261;p38"/>
          <p:cNvSpPr/>
          <p:nvPr/>
        </p:nvSpPr>
        <p:spPr>
          <a:xfrm>
            <a:off x="6353025" y="4363675"/>
            <a:ext cx="854400" cy="3696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disc</a:t>
            </a:r>
            <a:endParaRPr/>
          </a:p>
        </p:txBody>
      </p:sp>
      <p:cxnSp>
        <p:nvCxnSpPr>
          <p:cNvPr id="262" name="Google Shape;262;p38"/>
          <p:cNvCxnSpPr>
            <a:stCxn id="252" idx="0"/>
            <a:endCxn id="253" idx="2"/>
          </p:cNvCxnSpPr>
          <p:nvPr/>
        </p:nvCxnSpPr>
        <p:spPr>
          <a:xfrm rot="-5400000">
            <a:off x="1066125" y="1564675"/>
            <a:ext cx="501300" cy="1331400"/>
          </a:xfrm>
          <a:prstGeom prst="curvedConnector2">
            <a:avLst/>
          </a:prstGeom>
          <a:noFill/>
          <a:ln cap="flat" cmpd="sng" w="28575">
            <a:solidFill>
              <a:srgbClr val="FF9900"/>
            </a:solidFill>
            <a:prstDash val="solid"/>
            <a:round/>
            <a:headEnd len="med" w="med" type="none"/>
            <a:tailEnd len="med" w="med" type="triangle"/>
          </a:ln>
        </p:spPr>
      </p:cxnSp>
      <p:cxnSp>
        <p:nvCxnSpPr>
          <p:cNvPr id="263" name="Google Shape;263;p38"/>
          <p:cNvCxnSpPr>
            <a:stCxn id="253" idx="6"/>
            <a:endCxn id="254" idx="2"/>
          </p:cNvCxnSpPr>
          <p:nvPr/>
        </p:nvCxnSpPr>
        <p:spPr>
          <a:xfrm flipH="1" rot="10800000">
            <a:off x="2827000" y="1813700"/>
            <a:ext cx="839400" cy="165900"/>
          </a:xfrm>
          <a:prstGeom prst="curvedConnector3">
            <a:avLst>
              <a:gd fmla="val 50009" name="adj1"/>
            </a:avLst>
          </a:prstGeom>
          <a:noFill/>
          <a:ln cap="flat" cmpd="sng" w="28575">
            <a:solidFill>
              <a:srgbClr val="FF9900"/>
            </a:solidFill>
            <a:prstDash val="solid"/>
            <a:round/>
            <a:headEnd len="med" w="med" type="none"/>
            <a:tailEnd len="med" w="med" type="triangle"/>
          </a:ln>
        </p:spPr>
      </p:cxnSp>
      <p:cxnSp>
        <p:nvCxnSpPr>
          <p:cNvPr id="264" name="Google Shape;264;p38"/>
          <p:cNvCxnSpPr>
            <a:stCxn id="255" idx="0"/>
            <a:endCxn id="254" idx="6"/>
          </p:cNvCxnSpPr>
          <p:nvPr/>
        </p:nvCxnSpPr>
        <p:spPr>
          <a:xfrm flipH="1" rot="5400000">
            <a:off x="4713375" y="1693350"/>
            <a:ext cx="547200" cy="788100"/>
          </a:xfrm>
          <a:prstGeom prst="curvedConnector2">
            <a:avLst/>
          </a:prstGeom>
          <a:noFill/>
          <a:ln cap="flat" cmpd="sng" w="28575">
            <a:solidFill>
              <a:srgbClr val="FF9900"/>
            </a:solidFill>
            <a:prstDash val="solid"/>
            <a:round/>
            <a:headEnd len="med" w="med" type="none"/>
            <a:tailEnd len="med" w="med" type="triangle"/>
          </a:ln>
        </p:spPr>
      </p:cxnSp>
      <p:cxnSp>
        <p:nvCxnSpPr>
          <p:cNvPr id="265" name="Google Shape;265;p38"/>
          <p:cNvCxnSpPr>
            <a:stCxn id="255" idx="4"/>
            <a:endCxn id="256" idx="0"/>
          </p:cNvCxnSpPr>
          <p:nvPr/>
        </p:nvCxnSpPr>
        <p:spPr>
          <a:xfrm flipH="1" rot="-5400000">
            <a:off x="5493525" y="2618100"/>
            <a:ext cx="640500" cy="865500"/>
          </a:xfrm>
          <a:prstGeom prst="curvedConnector3">
            <a:avLst>
              <a:gd fmla="val 49990" name="adj1"/>
            </a:avLst>
          </a:prstGeom>
          <a:noFill/>
          <a:ln cap="flat" cmpd="sng" w="28575">
            <a:solidFill>
              <a:srgbClr val="FF9900"/>
            </a:solidFill>
            <a:prstDash val="solid"/>
            <a:round/>
            <a:headEnd len="med" w="med" type="none"/>
            <a:tailEnd len="med" w="med" type="triangle"/>
          </a:ln>
        </p:spPr>
      </p:cxnSp>
      <p:cxnSp>
        <p:nvCxnSpPr>
          <p:cNvPr id="266" name="Google Shape;266;p38"/>
          <p:cNvCxnSpPr>
            <a:stCxn id="261" idx="0"/>
            <a:endCxn id="256" idx="4"/>
          </p:cNvCxnSpPr>
          <p:nvPr/>
        </p:nvCxnSpPr>
        <p:spPr>
          <a:xfrm flipH="1" rot="5400000">
            <a:off x="6201825" y="3785275"/>
            <a:ext cx="623100" cy="533700"/>
          </a:xfrm>
          <a:prstGeom prst="curvedConnector3">
            <a:avLst>
              <a:gd fmla="val 50000" name="adj1"/>
            </a:avLst>
          </a:prstGeom>
          <a:noFill/>
          <a:ln cap="flat" cmpd="sng" w="28575">
            <a:solidFill>
              <a:srgbClr val="FF9900"/>
            </a:solidFill>
            <a:prstDash val="solid"/>
            <a:round/>
            <a:headEnd len="med" w="med" type="none"/>
            <a:tailEnd len="med" w="med" type="triangle"/>
          </a:ln>
        </p:spPr>
      </p:cxnSp>
      <p:cxnSp>
        <p:nvCxnSpPr>
          <p:cNvPr id="267" name="Google Shape;267;p38"/>
          <p:cNvCxnSpPr>
            <a:stCxn id="258" idx="1"/>
            <a:endCxn id="259" idx="5"/>
          </p:cNvCxnSpPr>
          <p:nvPr/>
        </p:nvCxnSpPr>
        <p:spPr>
          <a:xfrm flipH="1" rot="5400000">
            <a:off x="2355817" y="3184052"/>
            <a:ext cx="838800" cy="502500"/>
          </a:xfrm>
          <a:prstGeom prst="curvedConnector3">
            <a:avLst>
              <a:gd fmla="val 48954" name="adj1"/>
            </a:avLst>
          </a:prstGeom>
          <a:noFill/>
          <a:ln cap="flat" cmpd="sng" w="28575">
            <a:solidFill>
              <a:srgbClr val="FF9900"/>
            </a:solidFill>
            <a:prstDash val="solid"/>
            <a:round/>
            <a:headEnd len="med" w="med" type="none"/>
            <a:tailEnd len="med" w="med" type="triangle"/>
          </a:ln>
        </p:spPr>
      </p:cxnSp>
      <p:cxnSp>
        <p:nvCxnSpPr>
          <p:cNvPr id="268" name="Google Shape;268;p38"/>
          <p:cNvCxnSpPr>
            <a:endCxn id="257" idx="2"/>
          </p:cNvCxnSpPr>
          <p:nvPr/>
        </p:nvCxnSpPr>
        <p:spPr>
          <a:xfrm>
            <a:off x="3408000" y="4170050"/>
            <a:ext cx="630300" cy="474000"/>
          </a:xfrm>
          <a:prstGeom prst="curvedConnector3">
            <a:avLst>
              <a:gd fmla="val 50000" name="adj1"/>
            </a:avLst>
          </a:prstGeom>
          <a:noFill/>
          <a:ln cap="flat" cmpd="sng" w="28575">
            <a:solidFill>
              <a:srgbClr val="FF9900"/>
            </a:solidFill>
            <a:prstDash val="solid"/>
            <a:round/>
            <a:headEnd len="med" w="med" type="none"/>
            <a:tailEnd len="med" w="med" type="triangle"/>
          </a:ln>
        </p:spPr>
      </p:cxnSp>
      <p:cxnSp>
        <p:nvCxnSpPr>
          <p:cNvPr id="269" name="Google Shape;269;p38"/>
          <p:cNvCxnSpPr>
            <a:stCxn id="252" idx="4"/>
            <a:endCxn id="260" idx="0"/>
          </p:cNvCxnSpPr>
          <p:nvPr/>
        </p:nvCxnSpPr>
        <p:spPr>
          <a:xfrm flipH="1" rot="-5400000">
            <a:off x="603225" y="2898475"/>
            <a:ext cx="893400" cy="797700"/>
          </a:xfrm>
          <a:prstGeom prst="curvedConnector3">
            <a:avLst>
              <a:gd fmla="val 50006" name="adj1"/>
            </a:avLst>
          </a:prstGeom>
          <a:noFill/>
          <a:ln cap="flat" cmpd="sng" w="28575">
            <a:solidFill>
              <a:srgbClr val="FF9900"/>
            </a:solidFill>
            <a:prstDash val="solid"/>
            <a:round/>
            <a:headEnd len="med" w="med" type="none"/>
            <a:tailEnd len="med" w="med" type="triangle"/>
          </a:ln>
        </p:spPr>
      </p:cxnSp>
      <p:sp>
        <p:nvSpPr>
          <p:cNvPr id="270" name="Google Shape;270;p38"/>
          <p:cNvSpPr/>
          <p:nvPr/>
        </p:nvSpPr>
        <p:spPr>
          <a:xfrm>
            <a:off x="3684399" y="2786325"/>
            <a:ext cx="854400" cy="3696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park</a:t>
            </a:r>
            <a:endParaRPr/>
          </a:p>
        </p:txBody>
      </p:sp>
      <p:cxnSp>
        <p:nvCxnSpPr>
          <p:cNvPr id="271" name="Google Shape;271;p38"/>
          <p:cNvCxnSpPr>
            <a:stCxn id="258" idx="7"/>
            <a:endCxn id="270" idx="4"/>
          </p:cNvCxnSpPr>
          <p:nvPr/>
        </p:nvCxnSpPr>
        <p:spPr>
          <a:xfrm rot="-5400000">
            <a:off x="3597033" y="3340202"/>
            <a:ext cx="698700" cy="330300"/>
          </a:xfrm>
          <a:prstGeom prst="curvedConnector3">
            <a:avLst>
              <a:gd fmla="val 53879" name="adj1"/>
            </a:avLst>
          </a:prstGeom>
          <a:noFill/>
          <a:ln cap="flat" cmpd="sng" w="28575">
            <a:solidFill>
              <a:srgbClr val="FF9900"/>
            </a:solidFill>
            <a:prstDash val="solid"/>
            <a:round/>
            <a:headEnd len="med" w="med" type="none"/>
            <a:tailEnd len="med" w="med" type="triangle"/>
          </a:ln>
        </p:spPr>
      </p:cxnSp>
      <p:cxnSp>
        <p:nvCxnSpPr>
          <p:cNvPr id="272" name="Google Shape;272;p38"/>
          <p:cNvCxnSpPr>
            <a:stCxn id="254" idx="4"/>
            <a:endCxn id="270" idx="0"/>
          </p:cNvCxnSpPr>
          <p:nvPr/>
        </p:nvCxnSpPr>
        <p:spPr>
          <a:xfrm rot="5400000">
            <a:off x="3726700" y="2383400"/>
            <a:ext cx="787800" cy="18000"/>
          </a:xfrm>
          <a:prstGeom prst="curvedConnector3">
            <a:avLst>
              <a:gd fmla="val 50002" name="adj1"/>
            </a:avLst>
          </a:prstGeom>
          <a:noFill/>
          <a:ln cap="flat" cmpd="sng" w="28575">
            <a:solidFill>
              <a:srgbClr val="FF9900"/>
            </a:solidFill>
            <a:prstDash val="solid"/>
            <a:round/>
            <a:headEnd len="med" w="med" type="none"/>
            <a:tailEnd len="med" w="med" type="triangle"/>
          </a:ln>
        </p:spPr>
      </p:cxnSp>
      <p:sp>
        <p:nvSpPr>
          <p:cNvPr id="273" name="Google Shape;273;p38"/>
          <p:cNvSpPr txBox="1"/>
          <p:nvPr/>
        </p:nvSpPr>
        <p:spPr>
          <a:xfrm>
            <a:off x="651075" y="1794800"/>
            <a:ext cx="961800" cy="27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wants to</a:t>
            </a:r>
            <a:endParaRPr>
              <a:latin typeface="Helvetica Neue"/>
              <a:ea typeface="Helvetica Neue"/>
              <a:cs typeface="Helvetica Neue"/>
              <a:sym typeface="Helvetica Neue"/>
            </a:endParaRPr>
          </a:p>
        </p:txBody>
      </p:sp>
      <p:sp>
        <p:nvSpPr>
          <p:cNvPr id="274" name="Google Shape;274;p38"/>
          <p:cNvSpPr txBox="1"/>
          <p:nvPr/>
        </p:nvSpPr>
        <p:spPr>
          <a:xfrm>
            <a:off x="322575" y="3149800"/>
            <a:ext cx="1126200" cy="273900"/>
          </a:xfrm>
          <a:prstGeom prst="rect">
            <a:avLst/>
          </a:prstGeom>
          <a:solidFill>
            <a:srgbClr val="FFFFFF">
              <a:alpha val="73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capable of</a:t>
            </a:r>
            <a:endParaRPr>
              <a:latin typeface="Helvetica Neue"/>
              <a:ea typeface="Helvetica Neue"/>
              <a:cs typeface="Helvetica Neue"/>
              <a:sym typeface="Helvetica Neue"/>
            </a:endParaRPr>
          </a:p>
        </p:txBody>
      </p:sp>
      <p:sp>
        <p:nvSpPr>
          <p:cNvPr id="275" name="Google Shape;275;p38"/>
          <p:cNvSpPr txBox="1"/>
          <p:nvPr/>
        </p:nvSpPr>
        <p:spPr>
          <a:xfrm>
            <a:off x="2381225" y="1520900"/>
            <a:ext cx="1126200" cy="273900"/>
          </a:xfrm>
          <a:prstGeom prst="rect">
            <a:avLst/>
          </a:prstGeom>
          <a:solidFill>
            <a:srgbClr val="FFFFFF">
              <a:alpha val="73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related to</a:t>
            </a:r>
            <a:endParaRPr>
              <a:latin typeface="Helvetica Neue"/>
              <a:ea typeface="Helvetica Neue"/>
              <a:cs typeface="Helvetica Neue"/>
              <a:sym typeface="Helvetica Neue"/>
            </a:endParaRPr>
          </a:p>
        </p:txBody>
      </p:sp>
      <p:sp>
        <p:nvSpPr>
          <p:cNvPr id="276" name="Google Shape;276;p38"/>
          <p:cNvSpPr txBox="1"/>
          <p:nvPr/>
        </p:nvSpPr>
        <p:spPr>
          <a:xfrm>
            <a:off x="4953825" y="1842650"/>
            <a:ext cx="854400" cy="273900"/>
          </a:xfrm>
          <a:prstGeom prst="rect">
            <a:avLst/>
          </a:prstGeom>
          <a:solidFill>
            <a:srgbClr val="FFFFFF">
              <a:alpha val="73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type of</a:t>
            </a:r>
            <a:endParaRPr>
              <a:latin typeface="Helvetica Neue"/>
              <a:ea typeface="Helvetica Neue"/>
              <a:cs typeface="Helvetica Neue"/>
              <a:sym typeface="Helvetica Neue"/>
            </a:endParaRPr>
          </a:p>
        </p:txBody>
      </p:sp>
      <p:sp>
        <p:nvSpPr>
          <p:cNvPr id="277" name="Google Shape;277;p38"/>
          <p:cNvSpPr txBox="1"/>
          <p:nvPr/>
        </p:nvSpPr>
        <p:spPr>
          <a:xfrm>
            <a:off x="5056225" y="2850625"/>
            <a:ext cx="961800" cy="273900"/>
          </a:xfrm>
          <a:prstGeom prst="rect">
            <a:avLst/>
          </a:prstGeom>
          <a:solidFill>
            <a:srgbClr val="FFFFFF">
              <a:alpha val="73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antonym</a:t>
            </a:r>
            <a:endParaRPr>
              <a:latin typeface="Helvetica Neue"/>
              <a:ea typeface="Helvetica Neue"/>
              <a:cs typeface="Helvetica Neue"/>
              <a:sym typeface="Helvetica Neue"/>
            </a:endParaRPr>
          </a:p>
        </p:txBody>
      </p:sp>
      <p:sp>
        <p:nvSpPr>
          <p:cNvPr id="278" name="Google Shape;278;p38"/>
          <p:cNvSpPr txBox="1"/>
          <p:nvPr/>
        </p:nvSpPr>
        <p:spPr>
          <a:xfrm>
            <a:off x="5732900" y="3987025"/>
            <a:ext cx="881400" cy="273900"/>
          </a:xfrm>
          <a:prstGeom prst="rect">
            <a:avLst/>
          </a:prstGeom>
          <a:solidFill>
            <a:srgbClr val="FFFFFF">
              <a:alpha val="73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used for</a:t>
            </a:r>
            <a:endParaRPr>
              <a:latin typeface="Helvetica Neue"/>
              <a:ea typeface="Helvetica Neue"/>
              <a:cs typeface="Helvetica Neue"/>
              <a:sym typeface="Helvetica Neue"/>
            </a:endParaRPr>
          </a:p>
        </p:txBody>
      </p:sp>
      <p:sp>
        <p:nvSpPr>
          <p:cNvPr id="279" name="Google Shape;279;p38"/>
          <p:cNvSpPr txBox="1"/>
          <p:nvPr/>
        </p:nvSpPr>
        <p:spPr>
          <a:xfrm>
            <a:off x="2715250" y="4340900"/>
            <a:ext cx="961800" cy="273900"/>
          </a:xfrm>
          <a:prstGeom prst="rect">
            <a:avLst/>
          </a:prstGeom>
          <a:solidFill>
            <a:srgbClr val="FFFFFF">
              <a:alpha val="73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synonym</a:t>
            </a:r>
            <a:endParaRPr>
              <a:latin typeface="Helvetica Neue"/>
              <a:ea typeface="Helvetica Neue"/>
              <a:cs typeface="Helvetica Neue"/>
              <a:sym typeface="Helvetica Neue"/>
            </a:endParaRPr>
          </a:p>
        </p:txBody>
      </p:sp>
      <p:sp>
        <p:nvSpPr>
          <p:cNvPr id="280" name="Google Shape;280;p38"/>
          <p:cNvSpPr txBox="1"/>
          <p:nvPr/>
        </p:nvSpPr>
        <p:spPr>
          <a:xfrm>
            <a:off x="2103700" y="3355950"/>
            <a:ext cx="961800" cy="273900"/>
          </a:xfrm>
          <a:prstGeom prst="rect">
            <a:avLst/>
          </a:prstGeom>
          <a:solidFill>
            <a:srgbClr val="FFFFFF">
              <a:alpha val="73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used for</a:t>
            </a:r>
            <a:endParaRPr>
              <a:latin typeface="Helvetica Neue"/>
              <a:ea typeface="Helvetica Neue"/>
              <a:cs typeface="Helvetica Neue"/>
              <a:sym typeface="Helvetica Neue"/>
            </a:endParaRPr>
          </a:p>
        </p:txBody>
      </p:sp>
      <p:sp>
        <p:nvSpPr>
          <p:cNvPr id="281" name="Google Shape;281;p38"/>
          <p:cNvSpPr txBox="1"/>
          <p:nvPr/>
        </p:nvSpPr>
        <p:spPr>
          <a:xfrm>
            <a:off x="3666088" y="3406938"/>
            <a:ext cx="1067400" cy="273900"/>
          </a:xfrm>
          <a:prstGeom prst="rect">
            <a:avLst/>
          </a:prstGeom>
          <a:solidFill>
            <a:srgbClr val="FFFFFF">
              <a:alpha val="73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located at</a:t>
            </a:r>
            <a:endParaRPr>
              <a:latin typeface="Helvetica Neue"/>
              <a:ea typeface="Helvetica Neue"/>
              <a:cs typeface="Helvetica Neue"/>
              <a:sym typeface="Helvetica Neue"/>
            </a:endParaRPr>
          </a:p>
        </p:txBody>
      </p:sp>
      <p:sp>
        <p:nvSpPr>
          <p:cNvPr id="282" name="Google Shape;282;p38"/>
          <p:cNvSpPr txBox="1"/>
          <p:nvPr/>
        </p:nvSpPr>
        <p:spPr>
          <a:xfrm>
            <a:off x="3286538" y="2116538"/>
            <a:ext cx="1067400" cy="273900"/>
          </a:xfrm>
          <a:prstGeom prst="rect">
            <a:avLst/>
          </a:prstGeom>
          <a:solidFill>
            <a:srgbClr val="FFFFFF">
              <a:alpha val="73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located at</a:t>
            </a:r>
            <a:endParaRPr>
              <a:latin typeface="Helvetica Neue"/>
              <a:ea typeface="Helvetica Neue"/>
              <a:cs typeface="Helvetica Neue"/>
              <a:sym typeface="Helvetica Neue"/>
            </a:endParaRPr>
          </a:p>
        </p:txBody>
      </p:sp>
      <p:sp>
        <p:nvSpPr>
          <p:cNvPr id="283" name="Google Shape;283;p38"/>
          <p:cNvSpPr/>
          <p:nvPr/>
        </p:nvSpPr>
        <p:spPr>
          <a:xfrm>
            <a:off x="7479025" y="2535175"/>
            <a:ext cx="1457400" cy="719700"/>
          </a:xfrm>
          <a:prstGeom prst="ellipse">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PersonX </a:t>
            </a:r>
            <a:r>
              <a:rPr lang="en-US">
                <a:solidFill>
                  <a:srgbClr val="4A86E8"/>
                </a:solidFill>
              </a:rPr>
              <a:t>throws</a:t>
            </a:r>
            <a:r>
              <a:rPr lang="en-US"/>
              <a:t> a </a:t>
            </a:r>
            <a:r>
              <a:rPr lang="en-US">
                <a:solidFill>
                  <a:srgbClr val="4A86E8"/>
                </a:solidFill>
              </a:rPr>
              <a:t>frisbee</a:t>
            </a:r>
            <a:endParaRPr>
              <a:solidFill>
                <a:srgbClr val="4A86E8"/>
              </a:solidFill>
            </a:endParaRPr>
          </a:p>
        </p:txBody>
      </p:sp>
      <p:sp>
        <p:nvSpPr>
          <p:cNvPr id="284" name="Google Shape;284;p38"/>
          <p:cNvSpPr/>
          <p:nvPr/>
        </p:nvSpPr>
        <p:spPr>
          <a:xfrm>
            <a:off x="4953825" y="710700"/>
            <a:ext cx="1067400" cy="561000"/>
          </a:xfrm>
          <a:prstGeom prst="ellipse">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4A86E8"/>
                </a:solidFill>
              </a:rPr>
              <a:t>catch</a:t>
            </a:r>
            <a:r>
              <a:rPr lang="en-US"/>
              <a:t> </a:t>
            </a:r>
            <a:r>
              <a:rPr lang="en-US">
                <a:solidFill>
                  <a:srgbClr val="4A86E8"/>
                </a:solidFill>
              </a:rPr>
              <a:t>frisbee</a:t>
            </a:r>
            <a:endParaRPr>
              <a:solidFill>
                <a:srgbClr val="4A86E8"/>
              </a:solidFill>
            </a:endParaRPr>
          </a:p>
        </p:txBody>
      </p:sp>
      <p:sp>
        <p:nvSpPr>
          <p:cNvPr id="285" name="Google Shape;285;p38"/>
          <p:cNvSpPr/>
          <p:nvPr/>
        </p:nvSpPr>
        <p:spPr>
          <a:xfrm>
            <a:off x="7539125" y="791338"/>
            <a:ext cx="1067400" cy="561000"/>
          </a:xfrm>
          <a:prstGeom prst="ellipse">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fun for </a:t>
            </a:r>
            <a:r>
              <a:rPr lang="en-US">
                <a:solidFill>
                  <a:srgbClr val="4A86E8"/>
                </a:solidFill>
              </a:rPr>
              <a:t>dog</a:t>
            </a:r>
            <a:endParaRPr>
              <a:solidFill>
                <a:srgbClr val="4A86E8"/>
              </a:solidFill>
            </a:endParaRPr>
          </a:p>
        </p:txBody>
      </p:sp>
      <p:cxnSp>
        <p:nvCxnSpPr>
          <p:cNvPr id="286" name="Google Shape;286;p38"/>
          <p:cNvCxnSpPr>
            <a:stCxn id="284" idx="3"/>
            <a:endCxn id="254" idx="7"/>
          </p:cNvCxnSpPr>
          <p:nvPr/>
        </p:nvCxnSpPr>
        <p:spPr>
          <a:xfrm rot="5400000">
            <a:off x="4536992" y="1109893"/>
            <a:ext cx="493500" cy="652800"/>
          </a:xfrm>
          <a:prstGeom prst="curvedConnector3">
            <a:avLst>
              <a:gd fmla="val 52838" name="adj1"/>
            </a:avLst>
          </a:prstGeom>
          <a:noFill/>
          <a:ln cap="flat" cmpd="sng" w="28575">
            <a:solidFill>
              <a:srgbClr val="FF9900"/>
            </a:solidFill>
            <a:prstDash val="solid"/>
            <a:round/>
            <a:headEnd len="med" w="med" type="none"/>
            <a:tailEnd len="med" w="med" type="triangle"/>
          </a:ln>
        </p:spPr>
      </p:cxnSp>
      <p:cxnSp>
        <p:nvCxnSpPr>
          <p:cNvPr id="287" name="Google Shape;287;p38"/>
          <p:cNvCxnSpPr>
            <a:stCxn id="284" idx="2"/>
            <a:endCxn id="252" idx="1"/>
          </p:cNvCxnSpPr>
          <p:nvPr/>
        </p:nvCxnSpPr>
        <p:spPr>
          <a:xfrm flipH="1">
            <a:off x="368925" y="991200"/>
            <a:ext cx="4584900" cy="1544100"/>
          </a:xfrm>
          <a:prstGeom prst="curvedConnector2">
            <a:avLst/>
          </a:prstGeom>
          <a:noFill/>
          <a:ln cap="flat" cmpd="sng" w="28575">
            <a:solidFill>
              <a:srgbClr val="FF9900"/>
            </a:solidFill>
            <a:prstDash val="solid"/>
            <a:round/>
            <a:headEnd len="med" w="med" type="none"/>
            <a:tailEnd len="med" w="med" type="triangle"/>
          </a:ln>
        </p:spPr>
      </p:cxnSp>
      <p:sp>
        <p:nvSpPr>
          <p:cNvPr id="288" name="Google Shape;288;p38"/>
          <p:cNvSpPr txBox="1"/>
          <p:nvPr/>
        </p:nvSpPr>
        <p:spPr>
          <a:xfrm>
            <a:off x="2160350" y="991200"/>
            <a:ext cx="1126200" cy="273900"/>
          </a:xfrm>
          <a:prstGeom prst="rect">
            <a:avLst/>
          </a:prstGeom>
          <a:solidFill>
            <a:srgbClr val="FFFFFF">
              <a:alpha val="73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created by</a:t>
            </a:r>
            <a:endParaRPr>
              <a:latin typeface="Helvetica Neue"/>
              <a:ea typeface="Helvetica Neue"/>
              <a:cs typeface="Helvetica Neue"/>
              <a:sym typeface="Helvetica Neue"/>
            </a:endParaRPr>
          </a:p>
        </p:txBody>
      </p:sp>
      <p:cxnSp>
        <p:nvCxnSpPr>
          <p:cNvPr id="289" name="Google Shape;289;p38"/>
          <p:cNvCxnSpPr>
            <a:stCxn id="284" idx="6"/>
            <a:endCxn id="285" idx="2"/>
          </p:cNvCxnSpPr>
          <p:nvPr/>
        </p:nvCxnSpPr>
        <p:spPr>
          <a:xfrm>
            <a:off x="6021225" y="991200"/>
            <a:ext cx="1518000" cy="80700"/>
          </a:xfrm>
          <a:prstGeom prst="curvedConnector3">
            <a:avLst>
              <a:gd fmla="val 49997" name="adj1"/>
            </a:avLst>
          </a:prstGeom>
          <a:noFill/>
          <a:ln cap="flat" cmpd="sng" w="28575">
            <a:solidFill>
              <a:srgbClr val="FF9900"/>
            </a:solidFill>
            <a:prstDash val="solid"/>
            <a:round/>
            <a:headEnd len="med" w="med" type="none"/>
            <a:tailEnd len="med" w="med" type="triangle"/>
          </a:ln>
        </p:spPr>
      </p:cxnSp>
      <p:sp>
        <p:nvSpPr>
          <p:cNvPr id="290" name="Google Shape;290;p38"/>
          <p:cNvSpPr txBox="1"/>
          <p:nvPr/>
        </p:nvSpPr>
        <p:spPr>
          <a:xfrm>
            <a:off x="6163450" y="669513"/>
            <a:ext cx="1126200" cy="273900"/>
          </a:xfrm>
          <a:prstGeom prst="rect">
            <a:avLst/>
          </a:prstGeom>
          <a:solidFill>
            <a:srgbClr val="FFFFFF">
              <a:alpha val="73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has property</a:t>
            </a:r>
            <a:endParaRPr>
              <a:latin typeface="Helvetica Neue"/>
              <a:ea typeface="Helvetica Neue"/>
              <a:cs typeface="Helvetica Neue"/>
              <a:sym typeface="Helvetica Neue"/>
            </a:endParaRPr>
          </a:p>
        </p:txBody>
      </p:sp>
      <p:sp>
        <p:nvSpPr>
          <p:cNvPr id="291" name="Google Shape;291;p38"/>
          <p:cNvSpPr txBox="1"/>
          <p:nvPr/>
        </p:nvSpPr>
        <p:spPr>
          <a:xfrm>
            <a:off x="4291175" y="1187338"/>
            <a:ext cx="769800" cy="273900"/>
          </a:xfrm>
          <a:prstGeom prst="rect">
            <a:avLst/>
          </a:prstGeom>
          <a:solidFill>
            <a:srgbClr val="FFFFFF">
              <a:alpha val="73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is a</a:t>
            </a:r>
            <a:endParaRPr>
              <a:latin typeface="Helvetica Neue"/>
              <a:ea typeface="Helvetica Neue"/>
              <a:cs typeface="Helvetica Neue"/>
              <a:sym typeface="Helvetica Neue"/>
            </a:endParaRPr>
          </a:p>
        </p:txBody>
      </p:sp>
      <p:cxnSp>
        <p:nvCxnSpPr>
          <p:cNvPr id="292" name="Google Shape;292;p38"/>
          <p:cNvCxnSpPr>
            <a:stCxn id="283" idx="0"/>
            <a:endCxn id="284" idx="5"/>
          </p:cNvCxnSpPr>
          <p:nvPr/>
        </p:nvCxnSpPr>
        <p:spPr>
          <a:xfrm flipH="1" rot="5400000">
            <a:off x="6363625" y="691075"/>
            <a:ext cx="1345500" cy="2342700"/>
          </a:xfrm>
          <a:prstGeom prst="curvedConnector3">
            <a:avLst>
              <a:gd fmla="val 46952" name="adj1"/>
            </a:avLst>
          </a:prstGeom>
          <a:noFill/>
          <a:ln cap="flat" cmpd="sng" w="28575">
            <a:solidFill>
              <a:srgbClr val="FF9900"/>
            </a:solidFill>
            <a:prstDash val="solid"/>
            <a:round/>
            <a:headEnd len="med" w="med" type="none"/>
            <a:tailEnd len="med" w="med" type="triangle"/>
          </a:ln>
        </p:spPr>
      </p:cxnSp>
      <p:cxnSp>
        <p:nvCxnSpPr>
          <p:cNvPr id="293" name="Google Shape;293;p38"/>
          <p:cNvCxnSpPr>
            <a:stCxn id="283" idx="2"/>
            <a:endCxn id="256" idx="6"/>
          </p:cNvCxnSpPr>
          <p:nvPr/>
        </p:nvCxnSpPr>
        <p:spPr>
          <a:xfrm flipH="1">
            <a:off x="6709825" y="2895025"/>
            <a:ext cx="769200" cy="660900"/>
          </a:xfrm>
          <a:prstGeom prst="curvedConnector3">
            <a:avLst>
              <a:gd fmla="val 49995" name="adj1"/>
            </a:avLst>
          </a:prstGeom>
          <a:noFill/>
          <a:ln cap="flat" cmpd="sng" w="28575">
            <a:solidFill>
              <a:srgbClr val="FF9900"/>
            </a:solidFill>
            <a:prstDash val="solid"/>
            <a:round/>
            <a:headEnd len="med" w="med" type="none"/>
            <a:tailEnd len="med" w="med" type="triangle"/>
          </a:ln>
        </p:spPr>
      </p:cxnSp>
      <p:sp>
        <p:nvSpPr>
          <p:cNvPr id="294" name="Google Shape;294;p38"/>
          <p:cNvSpPr txBox="1"/>
          <p:nvPr/>
        </p:nvSpPr>
        <p:spPr>
          <a:xfrm>
            <a:off x="6614300" y="1597125"/>
            <a:ext cx="1198200" cy="273900"/>
          </a:xfrm>
          <a:prstGeom prst="rect">
            <a:avLst/>
          </a:prstGeom>
          <a:solidFill>
            <a:srgbClr val="FFFFFF">
              <a:alpha val="73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others then</a:t>
            </a:r>
            <a:endParaRPr>
              <a:latin typeface="Helvetica Neue"/>
              <a:ea typeface="Helvetica Neue"/>
              <a:cs typeface="Helvetica Neue"/>
              <a:sym typeface="Helvetica Neue"/>
            </a:endParaRPr>
          </a:p>
        </p:txBody>
      </p:sp>
      <p:cxnSp>
        <p:nvCxnSpPr>
          <p:cNvPr id="295" name="Google Shape;295;p38"/>
          <p:cNvCxnSpPr>
            <a:stCxn id="257" idx="6"/>
            <a:endCxn id="261" idx="2"/>
          </p:cNvCxnSpPr>
          <p:nvPr/>
        </p:nvCxnSpPr>
        <p:spPr>
          <a:xfrm flipH="1" rot="10800000">
            <a:off x="5105700" y="4548350"/>
            <a:ext cx="1247400" cy="95700"/>
          </a:xfrm>
          <a:prstGeom prst="curvedConnector3">
            <a:avLst>
              <a:gd fmla="val 49997" name="adj1"/>
            </a:avLst>
          </a:prstGeom>
          <a:noFill/>
          <a:ln cap="flat" cmpd="sng" w="28575">
            <a:solidFill>
              <a:srgbClr val="FF9900"/>
            </a:solidFill>
            <a:prstDash val="solid"/>
            <a:round/>
            <a:headEnd len="med" w="med" type="none"/>
            <a:tailEnd len="med" w="med" type="triangle"/>
          </a:ln>
        </p:spPr>
      </p:cxnSp>
      <p:sp>
        <p:nvSpPr>
          <p:cNvPr id="296" name="Google Shape;296;p38"/>
          <p:cNvSpPr txBox="1"/>
          <p:nvPr/>
        </p:nvSpPr>
        <p:spPr>
          <a:xfrm>
            <a:off x="5105700" y="4459250"/>
            <a:ext cx="1015500" cy="273900"/>
          </a:xfrm>
          <a:prstGeom prst="rect">
            <a:avLst/>
          </a:prstGeom>
          <a:solidFill>
            <a:srgbClr val="FFFFFF">
              <a:alpha val="731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subclass of</a:t>
            </a:r>
            <a:endParaRPr>
              <a:latin typeface="Helvetica Neue"/>
              <a:ea typeface="Helvetica Neue"/>
              <a:cs typeface="Helvetica Neue"/>
              <a:sym typeface="Helvetica Neue"/>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sp>
        <p:nvSpPr>
          <p:cNvPr id="1248" name="Google Shape;1248;p137"/>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249" name="Google Shape;1249;p137"/>
          <p:cNvPicPr preferRelativeResize="0"/>
          <p:nvPr/>
        </p:nvPicPr>
        <p:blipFill>
          <a:blip r:embed="rId3">
            <a:alphaModFix/>
          </a:blip>
          <a:stretch>
            <a:fillRect/>
          </a:stretch>
        </p:blipFill>
        <p:spPr>
          <a:xfrm>
            <a:off x="152400" y="675325"/>
            <a:ext cx="4839076" cy="3871249"/>
          </a:xfrm>
          <a:prstGeom prst="rect">
            <a:avLst/>
          </a:prstGeom>
          <a:noFill/>
          <a:ln>
            <a:noFill/>
          </a:ln>
        </p:spPr>
      </p:pic>
      <p:sp>
        <p:nvSpPr>
          <p:cNvPr id="1250" name="Google Shape;1250;p137"/>
          <p:cNvSpPr txBox="1"/>
          <p:nvPr/>
        </p:nvSpPr>
        <p:spPr>
          <a:xfrm>
            <a:off x="152400" y="4546575"/>
            <a:ext cx="2062800" cy="3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u="sng">
                <a:solidFill>
                  <a:schemeClr val="hlink"/>
                </a:solidFill>
                <a:hlinkClick r:id="rId4"/>
              </a:rPr>
              <a:t>baseball-1615665-1920.jpg</a:t>
            </a:r>
            <a:endParaRPr/>
          </a:p>
        </p:txBody>
      </p:sp>
      <p:pic>
        <p:nvPicPr>
          <p:cNvPr id="1251" name="Google Shape;1251;p137"/>
          <p:cNvPicPr preferRelativeResize="0"/>
          <p:nvPr/>
        </p:nvPicPr>
        <p:blipFill>
          <a:blip r:embed="rId5">
            <a:alphaModFix/>
          </a:blip>
          <a:stretch>
            <a:fillRect/>
          </a:stretch>
        </p:blipFill>
        <p:spPr>
          <a:xfrm>
            <a:off x="4786250" y="152400"/>
            <a:ext cx="4205349" cy="3998425"/>
          </a:xfrm>
          <a:prstGeom prst="rect">
            <a:avLst/>
          </a:prstGeom>
          <a:noFill/>
          <a:ln>
            <a:noFill/>
          </a:ln>
        </p:spPr>
      </p:pic>
      <p:sp>
        <p:nvSpPr>
          <p:cNvPr id="1252" name="Google Shape;1252;p137"/>
          <p:cNvSpPr txBox="1"/>
          <p:nvPr/>
        </p:nvSpPr>
        <p:spPr>
          <a:xfrm>
            <a:off x="6551150" y="4190700"/>
            <a:ext cx="2440500" cy="3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u="sng">
                <a:solidFill>
                  <a:schemeClr val="hlink"/>
                </a:solidFill>
                <a:hlinkClick r:id="rId6"/>
              </a:rPr>
              <a:t>1200px-Thomas_Röhler_2011.jpg</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138"/>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59" name="Google Shape;1259;p138"/>
          <p:cNvSpPr txBox="1"/>
          <p:nvPr/>
        </p:nvSpPr>
        <p:spPr>
          <a:xfrm>
            <a:off x="965975" y="1033875"/>
            <a:ext cx="7473600" cy="369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Wikidata: </a:t>
            </a:r>
            <a:endParaRPr/>
          </a:p>
          <a:p>
            <a:pPr indent="457200" lvl="0" marL="0" rtl="0" algn="l">
              <a:spcBef>
                <a:spcPts val="0"/>
              </a:spcBef>
              <a:spcAft>
                <a:spcPts val="0"/>
              </a:spcAft>
              <a:buNone/>
            </a:pPr>
            <a:r>
              <a:rPr lang="en-US" u="sng">
                <a:solidFill>
                  <a:schemeClr val="hlink"/>
                </a:solidFill>
                <a:hlinkClick r:id="rId3"/>
              </a:rPr>
              <a:t>https://sqid.toolforge.org/#/view?id=Q17144564</a:t>
            </a:r>
            <a:r>
              <a:rPr lang="en-US"/>
              <a:t> </a:t>
            </a:r>
            <a:r>
              <a:rPr lang="en-US"/>
              <a:t> (throw)</a:t>
            </a:r>
            <a:endParaRPr/>
          </a:p>
          <a:p>
            <a:pPr indent="457200" lvl="0" marL="0" rtl="0" algn="l">
              <a:spcBef>
                <a:spcPts val="0"/>
              </a:spcBef>
              <a:spcAft>
                <a:spcPts val="0"/>
              </a:spcAft>
              <a:buNone/>
            </a:pPr>
            <a:r>
              <a:rPr lang="en-US" u="sng">
                <a:solidFill>
                  <a:schemeClr val="hlink"/>
                </a:solidFill>
                <a:hlinkClick r:id="rId4"/>
              </a:rPr>
              <a:t>https://sqid.toolforge.org/#/view?id=Q91553195</a:t>
            </a:r>
            <a:r>
              <a:rPr lang="en-US"/>
              <a:t> </a:t>
            </a:r>
            <a:r>
              <a:rPr lang="en-US"/>
              <a:t> (catch)</a:t>
            </a:r>
            <a:endParaRPr/>
          </a:p>
          <a:p>
            <a:pPr indent="0" lvl="0" marL="0" rtl="0" algn="l">
              <a:spcBef>
                <a:spcPts val="0"/>
              </a:spcBef>
              <a:spcAft>
                <a:spcPts val="0"/>
              </a:spcAft>
              <a:buNone/>
            </a:pPr>
            <a:r>
              <a:rPr lang="en-US"/>
              <a:t>ConceptNet: </a:t>
            </a:r>
            <a:endParaRPr/>
          </a:p>
          <a:p>
            <a:pPr indent="0" lvl="0" marL="0" rtl="0" algn="l">
              <a:spcBef>
                <a:spcPts val="0"/>
              </a:spcBef>
              <a:spcAft>
                <a:spcPts val="0"/>
              </a:spcAft>
              <a:buNone/>
            </a:pPr>
            <a:r>
              <a:rPr lang="en-US"/>
              <a:t>	</a:t>
            </a:r>
            <a:r>
              <a:rPr lang="en-US" u="sng">
                <a:solidFill>
                  <a:schemeClr val="hlink"/>
                </a:solidFill>
                <a:hlinkClick r:id="rId5"/>
              </a:rPr>
              <a:t>https://www.conceptnet.io/c/en/throw</a:t>
            </a:r>
            <a:r>
              <a:rPr lang="en-US"/>
              <a:t> </a:t>
            </a:r>
            <a:r>
              <a:rPr lang="en-US"/>
              <a:t> </a:t>
            </a:r>
            <a:endParaRPr/>
          </a:p>
          <a:p>
            <a:pPr indent="0" lvl="0" marL="0" rtl="0" algn="l">
              <a:spcBef>
                <a:spcPts val="0"/>
              </a:spcBef>
              <a:spcAft>
                <a:spcPts val="0"/>
              </a:spcAft>
              <a:buNone/>
            </a:pPr>
            <a:r>
              <a:rPr lang="en-US"/>
              <a:t>	</a:t>
            </a:r>
            <a:r>
              <a:rPr lang="en-US" u="sng">
                <a:solidFill>
                  <a:schemeClr val="hlink"/>
                </a:solidFill>
                <a:hlinkClick r:id="rId6"/>
              </a:rPr>
              <a:t>https://www.conceptnet.io/c/en/catch</a:t>
            </a:r>
            <a:r>
              <a:rPr lang="en-US"/>
              <a:t> </a:t>
            </a:r>
            <a:endParaRPr/>
          </a:p>
          <a:p>
            <a:pPr indent="0" lvl="0" marL="0" rtl="0" algn="l">
              <a:spcBef>
                <a:spcPts val="0"/>
              </a:spcBef>
              <a:spcAft>
                <a:spcPts val="0"/>
              </a:spcAft>
              <a:buNone/>
            </a:pPr>
            <a:r>
              <a:rPr lang="en-US"/>
              <a:t>VisualGenome</a:t>
            </a:r>
            <a:endParaRPr/>
          </a:p>
          <a:p>
            <a:pPr indent="0" lvl="0" marL="0" rtl="0" algn="l">
              <a:spcBef>
                <a:spcPts val="0"/>
              </a:spcBef>
              <a:spcAft>
                <a:spcPts val="0"/>
              </a:spcAft>
              <a:buNone/>
            </a:pPr>
            <a:r>
              <a:rPr lang="en-US"/>
              <a:t>	</a:t>
            </a:r>
            <a:r>
              <a:rPr lang="en-US" u="sng">
                <a:solidFill>
                  <a:schemeClr val="hlink"/>
                </a:solidFill>
                <a:hlinkClick r:id="rId7"/>
              </a:rPr>
              <a:t>https://visualgenome.org/VGViz/explore?query=catch%20frisbee</a:t>
            </a:r>
            <a:r>
              <a:rPr lang="en-US"/>
              <a:t> </a:t>
            </a:r>
            <a:endParaRPr/>
          </a:p>
          <a:p>
            <a:pPr indent="0" lvl="0" marL="0" rtl="0" algn="l">
              <a:spcBef>
                <a:spcPts val="0"/>
              </a:spcBef>
              <a:spcAft>
                <a:spcPts val="0"/>
              </a:spcAft>
              <a:buNone/>
            </a:pPr>
            <a:r>
              <a:t/>
            </a:r>
            <a:endParaRPr/>
          </a:p>
        </p:txBody>
      </p:sp>
      <p:sp>
        <p:nvSpPr>
          <p:cNvPr id="1260" name="Google Shape;1260;p138"/>
          <p:cNvSpPr txBox="1"/>
          <p:nvPr>
            <p:ph type="title"/>
          </p:nvPr>
        </p:nvSpPr>
        <p:spPr>
          <a:xfrm>
            <a:off x="0" y="0"/>
            <a:ext cx="9144000" cy="845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Catch and Throw</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139"/>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Agenda</a:t>
            </a:r>
            <a:endParaRPr/>
          </a:p>
        </p:txBody>
      </p:sp>
      <p:sp>
        <p:nvSpPr>
          <p:cNvPr id="1267" name="Google Shape;1267;p139"/>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1268" name="Google Shape;1268;p139"/>
          <p:cNvGraphicFramePr/>
          <p:nvPr/>
        </p:nvGraphicFramePr>
        <p:xfrm>
          <a:off x="60150" y="935575"/>
          <a:ext cx="3000000" cy="3000000"/>
        </p:xfrm>
        <a:graphic>
          <a:graphicData uri="http://schemas.openxmlformats.org/drawingml/2006/table">
            <a:tbl>
              <a:tblPr>
                <a:noFill/>
                <a:tableStyleId>{B3FBA001-3104-40A4-99D0-832116F64EE1}</a:tableStyleId>
              </a:tblPr>
              <a:tblGrid>
                <a:gridCol w="992150"/>
                <a:gridCol w="1131400"/>
                <a:gridCol w="6960300"/>
              </a:tblGrid>
              <a:tr h="299825">
                <a:tc>
                  <a:txBody>
                    <a:bodyPr/>
                    <a:lstStyle/>
                    <a:p>
                      <a:pPr indent="0" lvl="0" marL="0" rtl="0" algn="l">
                        <a:spcBef>
                          <a:spcPts val="0"/>
                        </a:spcBef>
                        <a:spcAft>
                          <a:spcPts val="0"/>
                        </a:spcAft>
                        <a:buNone/>
                      </a:pPr>
                      <a:r>
                        <a:rPr lang="en-US" sz="1300"/>
                        <a:t>08:00 PST</a:t>
                      </a:r>
                      <a:endParaRPr sz="1300"/>
                    </a:p>
                  </a:txBody>
                  <a:tcPr marT="0" marB="0" marR="91425" marL="91425" anchor="ctr"/>
                </a:tc>
                <a:tc>
                  <a:txBody>
                    <a:bodyPr/>
                    <a:lstStyle/>
                    <a:p>
                      <a:pPr indent="0" lvl="0" marL="0" rtl="0" algn="l">
                        <a:spcBef>
                          <a:spcPts val="0"/>
                        </a:spcBef>
                        <a:spcAft>
                          <a:spcPts val="0"/>
                        </a:spcAft>
                        <a:buNone/>
                      </a:pPr>
                      <a:r>
                        <a:rPr lang="en-US" sz="1300"/>
                        <a:t>1 hr 50 mins</a:t>
                      </a:r>
                      <a:endParaRPr sz="1300"/>
                    </a:p>
                  </a:txBody>
                  <a:tcPr marT="0" marB="0" marR="91425" marL="91425" anchor="ctr"/>
                </a:tc>
                <a:tc>
                  <a:txBody>
                    <a:bodyPr/>
                    <a:lstStyle/>
                    <a:p>
                      <a:pPr indent="0" lvl="0" marL="0" rtl="0" algn="l">
                        <a:spcBef>
                          <a:spcPts val="0"/>
                        </a:spcBef>
                        <a:spcAft>
                          <a:spcPts val="0"/>
                        </a:spcAft>
                        <a:buNone/>
                      </a:pPr>
                      <a:r>
                        <a:rPr b="1" lang="en-US" sz="1300"/>
                        <a:t>Part I - Review of CSKGs</a:t>
                      </a:r>
                      <a:endParaRPr b="1"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15 min</a:t>
                      </a:r>
                      <a:endParaRPr sz="1300"/>
                    </a:p>
                  </a:txBody>
                  <a:tcPr marT="0" marB="0" marR="91425" marL="91425" anchor="ctr"/>
                </a:tc>
                <a:tc>
                  <a:txBody>
                    <a:bodyPr/>
                    <a:lstStyle/>
                    <a:p>
                      <a:pPr indent="0" lvl="0" marL="0" rtl="0" algn="l">
                        <a:spcBef>
                          <a:spcPts val="0"/>
                        </a:spcBef>
                        <a:spcAft>
                          <a:spcPts val="0"/>
                        </a:spcAft>
                        <a:buNone/>
                      </a:pPr>
                      <a:r>
                        <a:rPr lang="en-US" sz="1300"/>
                        <a:t>Introduction to commonsense knowledge (slides) - Pedro</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25 min</a:t>
                      </a:r>
                      <a:endParaRPr sz="1300"/>
                    </a:p>
                  </a:txBody>
                  <a:tcPr marT="0" marB="0" marR="91425" marL="91425" anchor="ctr"/>
                </a:tc>
                <a:tc>
                  <a:txBody>
                    <a:bodyPr/>
                    <a:lstStyle/>
                    <a:p>
                      <a:pPr indent="0" lvl="0" marL="0" rtl="0" algn="l">
                        <a:spcBef>
                          <a:spcPts val="0"/>
                        </a:spcBef>
                        <a:spcAft>
                          <a:spcPts val="0"/>
                        </a:spcAft>
                        <a:buNone/>
                      </a:pPr>
                      <a:r>
                        <a:rPr lang="en-US" sz="1300"/>
                        <a:t>Review of top-down commonsense knowledge graphs (slides) - Mayank</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70 min</a:t>
                      </a:r>
                      <a:endParaRPr sz="1300"/>
                    </a:p>
                  </a:txBody>
                  <a:tcPr marT="0" marB="0" marR="91425" marL="91425" anchor="ctr"/>
                </a:tc>
                <a:tc>
                  <a:txBody>
                    <a:bodyPr/>
                    <a:lstStyle/>
                    <a:p>
                      <a:pPr indent="0" lvl="0" marL="0" rtl="0" algn="l">
                        <a:spcBef>
                          <a:spcPts val="0"/>
                        </a:spcBef>
                        <a:spcAft>
                          <a:spcPts val="0"/>
                        </a:spcAft>
                        <a:buNone/>
                      </a:pPr>
                      <a:r>
                        <a:rPr lang="en-US" sz="1300"/>
                        <a:t>Review of bottom-up commonsense knowledge graphs (slides+demo) - Mayank, Filip, Pedro</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solidFill>
                      <a:srgbClr val="FFFF00"/>
                    </a:solidFill>
                  </a:tcPr>
                </a:tc>
                <a:tc>
                  <a:txBody>
                    <a:bodyPr/>
                    <a:lstStyle/>
                    <a:p>
                      <a:pPr indent="0" lvl="0" marL="0" rtl="0" algn="l">
                        <a:spcBef>
                          <a:spcPts val="0"/>
                        </a:spcBef>
                        <a:spcAft>
                          <a:spcPts val="0"/>
                        </a:spcAft>
                        <a:buNone/>
                      </a:pPr>
                      <a:r>
                        <a:rPr lang="en-US" sz="1300"/>
                        <a:t>10 min</a:t>
                      </a:r>
                      <a:endParaRPr sz="1300"/>
                    </a:p>
                  </a:txBody>
                  <a:tcPr marT="0" marB="0" marR="91425" marL="91425" anchor="ctr">
                    <a:solidFill>
                      <a:srgbClr val="FFFF00"/>
                    </a:solidFill>
                  </a:tcPr>
                </a:tc>
                <a:tc>
                  <a:txBody>
                    <a:bodyPr/>
                    <a:lstStyle/>
                    <a:p>
                      <a:pPr indent="0" lvl="0" marL="0" rtl="0" algn="l">
                        <a:spcBef>
                          <a:spcPts val="0"/>
                        </a:spcBef>
                        <a:spcAft>
                          <a:spcPts val="0"/>
                        </a:spcAft>
                        <a:buNone/>
                      </a:pPr>
                      <a:r>
                        <a:rPr b="1" lang="en-US" sz="1300"/>
                        <a:t>Break</a:t>
                      </a:r>
                      <a:endParaRPr b="1" sz="1300"/>
                    </a:p>
                  </a:txBody>
                  <a:tcPr marT="0" marB="0" marR="91425" marL="91425" anchor="ctr">
                    <a:solidFill>
                      <a:srgbClr val="FFFF00"/>
                    </a:solidFill>
                  </a:tcPr>
                </a:tc>
              </a:tr>
              <a:tr h="299825">
                <a:tc>
                  <a:txBody>
                    <a:bodyPr/>
                    <a:lstStyle/>
                    <a:p>
                      <a:pPr indent="0" lvl="0" marL="0" rtl="0" algn="l">
                        <a:spcBef>
                          <a:spcPts val="0"/>
                        </a:spcBef>
                        <a:spcAft>
                          <a:spcPts val="0"/>
                        </a:spcAft>
                        <a:buNone/>
                      </a:pPr>
                      <a:r>
                        <a:rPr lang="en-US" sz="1300"/>
                        <a:t>10:00 PST</a:t>
                      </a:r>
                      <a:endParaRPr sz="1300"/>
                    </a:p>
                  </a:txBody>
                  <a:tcPr marT="0" marB="0" marR="91425" marL="91425" anchor="ctr"/>
                </a:tc>
                <a:tc>
                  <a:txBody>
                    <a:bodyPr/>
                    <a:lstStyle/>
                    <a:p>
                      <a:pPr indent="0" lvl="0" marL="0" rtl="0" algn="l">
                        <a:spcBef>
                          <a:spcPts val="0"/>
                        </a:spcBef>
                        <a:spcAft>
                          <a:spcPts val="0"/>
                        </a:spcAft>
                        <a:buNone/>
                      </a:pPr>
                      <a:r>
                        <a:rPr lang="en-US" sz="1300"/>
                        <a:t>45 min</a:t>
                      </a:r>
                      <a:endParaRPr sz="1300"/>
                    </a:p>
                  </a:txBody>
                  <a:tcPr marT="0" marB="0" marR="91425" marL="91425" anchor="ctr"/>
                </a:tc>
                <a:tc>
                  <a:txBody>
                    <a:bodyPr/>
                    <a:lstStyle/>
                    <a:p>
                      <a:pPr indent="0" lvl="0" marL="0" rtl="0" algn="l">
                        <a:spcBef>
                          <a:spcPts val="0"/>
                        </a:spcBef>
                        <a:spcAft>
                          <a:spcPts val="0"/>
                        </a:spcAft>
                        <a:buClr>
                          <a:schemeClr val="dk1"/>
                        </a:buClr>
                        <a:buSzPts val="1100"/>
                        <a:buFont typeface="Arial"/>
                        <a:buNone/>
                      </a:pPr>
                      <a:r>
                        <a:rPr b="1" lang="en-US" sz="1300"/>
                        <a:t>Part II - Integration and analysis</a:t>
                      </a:r>
                      <a:endParaRPr b="1"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35 min</a:t>
                      </a:r>
                      <a:endParaRPr sz="1300"/>
                    </a:p>
                  </a:txBody>
                  <a:tcPr marT="0" marB="0" marR="91425" marL="91425" anchor="ctr"/>
                </a:tc>
                <a:tc>
                  <a:txBody>
                    <a:bodyPr/>
                    <a:lstStyle/>
                    <a:p>
                      <a:pPr indent="0" lvl="0" marL="0" rtl="0" algn="l">
                        <a:spcBef>
                          <a:spcPts val="0"/>
                        </a:spcBef>
                        <a:spcAft>
                          <a:spcPts val="0"/>
                        </a:spcAft>
                        <a:buNone/>
                      </a:pPr>
                      <a:r>
                        <a:rPr lang="en-US" sz="1300"/>
                        <a:t>Consolidating commonsense graphs (slides) - Filip</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10 min</a:t>
                      </a:r>
                      <a:endParaRPr sz="1300"/>
                    </a:p>
                  </a:txBody>
                  <a:tcPr marT="0" marB="0" marR="91425" marL="91425" anchor="ctr"/>
                </a:tc>
                <a:tc>
                  <a:txBody>
                    <a:bodyPr/>
                    <a:lstStyle/>
                    <a:p>
                      <a:pPr indent="0" lvl="0" marL="0" rtl="0" algn="l">
                        <a:spcBef>
                          <a:spcPts val="0"/>
                        </a:spcBef>
                        <a:spcAft>
                          <a:spcPts val="0"/>
                        </a:spcAft>
                        <a:buClr>
                          <a:schemeClr val="dk1"/>
                        </a:buClr>
                        <a:buSzPts val="1100"/>
                        <a:buFont typeface="Arial"/>
                        <a:buNone/>
                      </a:pPr>
                      <a:r>
                        <a:rPr lang="en-US" sz="1300">
                          <a:solidFill>
                            <a:schemeClr val="dk1"/>
                          </a:solidFill>
                        </a:rPr>
                        <a:t>Consolidating commonsense graphs (demo) - Pedro</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10 min</a:t>
                      </a:r>
                      <a:endParaRPr sz="1300"/>
                    </a:p>
                  </a:txBody>
                  <a:tcPr marT="0" marB="0" marR="91425" marL="91425" anchor="ctr"/>
                </a:tc>
                <a:tc>
                  <a:txBody>
                    <a:bodyPr/>
                    <a:lstStyle/>
                    <a:p>
                      <a:pPr indent="0" lvl="0" marL="0" rtl="0" algn="l">
                        <a:spcBef>
                          <a:spcPts val="0"/>
                        </a:spcBef>
                        <a:spcAft>
                          <a:spcPts val="0"/>
                        </a:spcAft>
                        <a:buNone/>
                      </a:pPr>
                      <a:r>
                        <a:rPr b="1" lang="en-US" sz="1300"/>
                        <a:t>Break</a:t>
                      </a:r>
                      <a:endParaRPr b="1" sz="1300"/>
                    </a:p>
                  </a:txBody>
                  <a:tcPr marT="0" marB="0" marR="91425" marL="91425" anchor="ctr"/>
                </a:tc>
              </a:tr>
              <a:tr h="299825">
                <a:tc>
                  <a:txBody>
                    <a:bodyPr/>
                    <a:lstStyle/>
                    <a:p>
                      <a:pPr indent="0" lvl="0" marL="0" rtl="0" algn="l">
                        <a:spcBef>
                          <a:spcPts val="0"/>
                        </a:spcBef>
                        <a:spcAft>
                          <a:spcPts val="0"/>
                        </a:spcAft>
                        <a:buNone/>
                      </a:pPr>
                      <a:r>
                        <a:rPr lang="en-US" sz="1300"/>
                        <a:t>10:55 PST</a:t>
                      </a:r>
                      <a:endParaRPr sz="1300"/>
                    </a:p>
                  </a:txBody>
                  <a:tcPr marT="0" marB="0" marR="91425" marL="91425" anchor="ctr"/>
                </a:tc>
                <a:tc>
                  <a:txBody>
                    <a:bodyPr/>
                    <a:lstStyle/>
                    <a:p>
                      <a:pPr indent="0" lvl="0" marL="0" rtl="0" algn="l">
                        <a:spcBef>
                          <a:spcPts val="0"/>
                        </a:spcBef>
                        <a:spcAft>
                          <a:spcPts val="0"/>
                        </a:spcAft>
                        <a:buNone/>
                      </a:pPr>
                      <a:r>
                        <a:rPr lang="en-US" sz="1300"/>
                        <a:t>1 hr 05 mins</a:t>
                      </a:r>
                      <a:endParaRPr sz="1300"/>
                    </a:p>
                  </a:txBody>
                  <a:tcPr marT="0" marB="0" marR="91425" marL="91425" anchor="ctr"/>
                </a:tc>
                <a:tc>
                  <a:txBody>
                    <a:bodyPr/>
                    <a:lstStyle/>
                    <a:p>
                      <a:pPr indent="0" lvl="0" marL="0" rtl="0" algn="l">
                        <a:spcBef>
                          <a:spcPts val="0"/>
                        </a:spcBef>
                        <a:spcAft>
                          <a:spcPts val="0"/>
                        </a:spcAft>
                        <a:buClr>
                          <a:schemeClr val="dk1"/>
                        </a:buClr>
                        <a:buSzPts val="1100"/>
                        <a:buFont typeface="Arial"/>
                        <a:buNone/>
                      </a:pPr>
                      <a:r>
                        <a:rPr b="1" lang="en-US" sz="1300"/>
                        <a:t>Part III - Downstream use of CSKGs</a:t>
                      </a:r>
                      <a:endParaRPr b="1"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50</a:t>
                      </a:r>
                      <a:r>
                        <a:rPr lang="en-US" sz="1300"/>
                        <a:t> min</a:t>
                      </a:r>
                      <a:endParaRPr sz="1300"/>
                    </a:p>
                  </a:txBody>
                  <a:tcPr marT="0" marB="0" marR="91425" marL="91425" anchor="ctr"/>
                </a:tc>
                <a:tc>
                  <a:txBody>
                    <a:bodyPr/>
                    <a:lstStyle/>
                    <a:p>
                      <a:pPr indent="0" lvl="0" marL="0" rtl="0" algn="l">
                        <a:spcBef>
                          <a:spcPts val="0"/>
                        </a:spcBef>
                        <a:spcAft>
                          <a:spcPts val="0"/>
                        </a:spcAft>
                        <a:buNone/>
                      </a:pPr>
                      <a:r>
                        <a:rPr lang="en-US" sz="1300"/>
                        <a:t>Answering questions with CSKGs (slides+demo) - Filip</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15 min</a:t>
                      </a:r>
                      <a:endParaRPr sz="1300"/>
                    </a:p>
                  </a:txBody>
                  <a:tcPr marT="0" marB="0" marR="91425" marL="91425" anchor="ctr"/>
                </a:tc>
                <a:tc>
                  <a:txBody>
                    <a:bodyPr/>
                    <a:lstStyle/>
                    <a:p>
                      <a:pPr indent="0" lvl="0" marL="0" rtl="0" algn="l">
                        <a:spcBef>
                          <a:spcPts val="0"/>
                        </a:spcBef>
                        <a:spcAft>
                          <a:spcPts val="0"/>
                        </a:spcAft>
                        <a:buNone/>
                      </a:pPr>
                      <a:r>
                        <a:rPr lang="en-US" sz="1300"/>
                        <a:t>Wrap-up (slides) - Mayank</a:t>
                      </a:r>
                      <a:endParaRPr sz="1300"/>
                    </a:p>
                  </a:txBody>
                  <a:tcPr marT="0" marB="0" marR="91425" marL="91425" anchor="ct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cxnSp>
        <p:nvCxnSpPr>
          <p:cNvPr id="302" name="Google Shape;302;p39"/>
          <p:cNvCxnSpPr/>
          <p:nvPr/>
        </p:nvCxnSpPr>
        <p:spPr>
          <a:xfrm flipH="1" rot="10800000">
            <a:off x="-11700" y="4018150"/>
            <a:ext cx="9167400" cy="52800"/>
          </a:xfrm>
          <a:prstGeom prst="straightConnector1">
            <a:avLst/>
          </a:prstGeom>
          <a:noFill/>
          <a:ln cap="flat" cmpd="sng" w="9525">
            <a:solidFill>
              <a:srgbClr val="B7B7B7"/>
            </a:solidFill>
            <a:prstDash val="dot"/>
            <a:round/>
            <a:headEnd len="med" w="med" type="none"/>
            <a:tailEnd len="med" w="med" type="none"/>
          </a:ln>
        </p:spPr>
      </p:cxnSp>
      <p:cxnSp>
        <p:nvCxnSpPr>
          <p:cNvPr id="303" name="Google Shape;303;p39"/>
          <p:cNvCxnSpPr/>
          <p:nvPr/>
        </p:nvCxnSpPr>
        <p:spPr>
          <a:xfrm flipH="1" rot="10800000">
            <a:off x="-11700" y="4563113"/>
            <a:ext cx="9167400" cy="52800"/>
          </a:xfrm>
          <a:prstGeom prst="straightConnector1">
            <a:avLst/>
          </a:prstGeom>
          <a:noFill/>
          <a:ln cap="flat" cmpd="sng" w="9525">
            <a:solidFill>
              <a:srgbClr val="B7B7B7"/>
            </a:solidFill>
            <a:prstDash val="dot"/>
            <a:round/>
            <a:headEnd len="med" w="med" type="none"/>
            <a:tailEnd len="med" w="med" type="none"/>
          </a:ln>
        </p:spPr>
      </p:cxnSp>
      <p:cxnSp>
        <p:nvCxnSpPr>
          <p:cNvPr id="304" name="Google Shape;304;p39"/>
          <p:cNvCxnSpPr/>
          <p:nvPr/>
        </p:nvCxnSpPr>
        <p:spPr>
          <a:xfrm flipH="1" rot="10800000">
            <a:off x="-11700" y="3461413"/>
            <a:ext cx="9167400" cy="52800"/>
          </a:xfrm>
          <a:prstGeom prst="straightConnector1">
            <a:avLst/>
          </a:prstGeom>
          <a:noFill/>
          <a:ln cap="flat" cmpd="sng" w="9525">
            <a:solidFill>
              <a:srgbClr val="B7B7B7"/>
            </a:solidFill>
            <a:prstDash val="dot"/>
            <a:round/>
            <a:headEnd len="med" w="med" type="none"/>
            <a:tailEnd len="med" w="med" type="none"/>
          </a:ln>
        </p:spPr>
      </p:cxnSp>
      <p:cxnSp>
        <p:nvCxnSpPr>
          <p:cNvPr id="305" name="Google Shape;305;p39"/>
          <p:cNvCxnSpPr/>
          <p:nvPr/>
        </p:nvCxnSpPr>
        <p:spPr>
          <a:xfrm flipH="1" rot="10800000">
            <a:off x="-11700" y="2928238"/>
            <a:ext cx="9167400" cy="52800"/>
          </a:xfrm>
          <a:prstGeom prst="straightConnector1">
            <a:avLst/>
          </a:prstGeom>
          <a:noFill/>
          <a:ln cap="flat" cmpd="sng" w="9525">
            <a:solidFill>
              <a:srgbClr val="B7B7B7"/>
            </a:solidFill>
            <a:prstDash val="dot"/>
            <a:round/>
            <a:headEnd len="med" w="med" type="none"/>
            <a:tailEnd len="med" w="med" type="none"/>
          </a:ln>
        </p:spPr>
      </p:cxnSp>
      <p:cxnSp>
        <p:nvCxnSpPr>
          <p:cNvPr id="306" name="Google Shape;306;p39"/>
          <p:cNvCxnSpPr/>
          <p:nvPr/>
        </p:nvCxnSpPr>
        <p:spPr>
          <a:xfrm flipH="1" rot="10800000">
            <a:off x="-11700" y="2405363"/>
            <a:ext cx="9167400" cy="52800"/>
          </a:xfrm>
          <a:prstGeom prst="straightConnector1">
            <a:avLst/>
          </a:prstGeom>
          <a:noFill/>
          <a:ln cap="flat" cmpd="sng" w="9525">
            <a:solidFill>
              <a:srgbClr val="B7B7B7"/>
            </a:solidFill>
            <a:prstDash val="dot"/>
            <a:round/>
            <a:headEnd len="med" w="med" type="none"/>
            <a:tailEnd len="med" w="med" type="none"/>
          </a:ln>
        </p:spPr>
      </p:cxnSp>
      <p:cxnSp>
        <p:nvCxnSpPr>
          <p:cNvPr id="307" name="Google Shape;307;p39"/>
          <p:cNvCxnSpPr/>
          <p:nvPr/>
        </p:nvCxnSpPr>
        <p:spPr>
          <a:xfrm flipH="1" rot="10800000">
            <a:off x="-11700" y="1860413"/>
            <a:ext cx="9167400" cy="52800"/>
          </a:xfrm>
          <a:prstGeom prst="straightConnector1">
            <a:avLst/>
          </a:prstGeom>
          <a:noFill/>
          <a:ln cap="flat" cmpd="sng" w="9525">
            <a:solidFill>
              <a:srgbClr val="B7B7B7"/>
            </a:solidFill>
            <a:prstDash val="dot"/>
            <a:round/>
            <a:headEnd len="med" w="med" type="none"/>
            <a:tailEnd len="med" w="med" type="none"/>
          </a:ln>
        </p:spPr>
      </p:cxnSp>
      <p:cxnSp>
        <p:nvCxnSpPr>
          <p:cNvPr id="308" name="Google Shape;308;p39"/>
          <p:cNvCxnSpPr/>
          <p:nvPr/>
        </p:nvCxnSpPr>
        <p:spPr>
          <a:xfrm flipH="1" rot="10800000">
            <a:off x="-11700" y="1315463"/>
            <a:ext cx="9167400" cy="52800"/>
          </a:xfrm>
          <a:prstGeom prst="straightConnector1">
            <a:avLst/>
          </a:prstGeom>
          <a:noFill/>
          <a:ln cap="flat" cmpd="sng" w="9525">
            <a:solidFill>
              <a:srgbClr val="B7B7B7"/>
            </a:solidFill>
            <a:prstDash val="dot"/>
            <a:round/>
            <a:headEnd len="med" w="med" type="none"/>
            <a:tailEnd len="med" w="med" type="none"/>
          </a:ln>
        </p:spPr>
      </p:cxnSp>
      <p:sp>
        <p:nvSpPr>
          <p:cNvPr id="309" name="Google Shape;309;p39"/>
          <p:cNvSpPr txBox="1"/>
          <p:nvPr>
            <p:ph type="title"/>
          </p:nvPr>
        </p:nvSpPr>
        <p:spPr>
          <a:xfrm>
            <a:off x="0" y="0"/>
            <a:ext cx="9144000" cy="845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Common Sense Knowledge Graphs</a:t>
            </a:r>
            <a:endParaRPr/>
          </a:p>
        </p:txBody>
      </p:sp>
      <p:sp>
        <p:nvSpPr>
          <p:cNvPr id="310" name="Google Shape;310;p39"/>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11" name="Google Shape;311;p39"/>
          <p:cNvSpPr/>
          <p:nvPr/>
        </p:nvSpPr>
        <p:spPr>
          <a:xfrm>
            <a:off x="-87950" y="4397783"/>
            <a:ext cx="1501500" cy="4305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Cyc</a:t>
            </a:r>
            <a:endParaRPr/>
          </a:p>
          <a:p>
            <a:pPr indent="0" lvl="0" marL="0" rtl="0" algn="ctr">
              <a:spcBef>
                <a:spcPts val="0"/>
              </a:spcBef>
              <a:spcAft>
                <a:spcPts val="0"/>
              </a:spcAft>
              <a:buNone/>
            </a:pPr>
            <a:r>
              <a:rPr lang="en-US" sz="1100">
                <a:solidFill>
                  <a:srgbClr val="666666"/>
                </a:solidFill>
              </a:rPr>
              <a:t>[Lenat et al., 1984]</a:t>
            </a:r>
            <a:endParaRPr sz="1100">
              <a:solidFill>
                <a:srgbClr val="666666"/>
              </a:solidFill>
            </a:endParaRPr>
          </a:p>
        </p:txBody>
      </p:sp>
      <p:sp>
        <p:nvSpPr>
          <p:cNvPr id="312" name="Google Shape;312;p39"/>
          <p:cNvSpPr/>
          <p:nvPr/>
        </p:nvSpPr>
        <p:spPr>
          <a:xfrm>
            <a:off x="4371725" y="4397783"/>
            <a:ext cx="1501500" cy="4305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Open</a:t>
            </a:r>
            <a:r>
              <a:rPr lang="en-US"/>
              <a:t>Cyc 4.0</a:t>
            </a:r>
            <a:endParaRPr/>
          </a:p>
          <a:p>
            <a:pPr indent="0" lvl="0" marL="0" rtl="0" algn="ctr">
              <a:spcBef>
                <a:spcPts val="0"/>
              </a:spcBef>
              <a:spcAft>
                <a:spcPts val="0"/>
              </a:spcAft>
              <a:buNone/>
            </a:pPr>
            <a:r>
              <a:rPr lang="en-US" sz="1100">
                <a:solidFill>
                  <a:srgbClr val="666666"/>
                </a:solidFill>
              </a:rPr>
              <a:t>[Lenat 2012]</a:t>
            </a:r>
            <a:endParaRPr sz="1100">
              <a:solidFill>
                <a:srgbClr val="666666"/>
              </a:solidFill>
            </a:endParaRPr>
          </a:p>
        </p:txBody>
      </p:sp>
      <p:sp>
        <p:nvSpPr>
          <p:cNvPr id="313" name="Google Shape;313;p39"/>
          <p:cNvSpPr/>
          <p:nvPr/>
        </p:nvSpPr>
        <p:spPr>
          <a:xfrm>
            <a:off x="281550" y="2715856"/>
            <a:ext cx="2604300" cy="4305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Open Mind Common Sense</a:t>
            </a:r>
            <a:endParaRPr/>
          </a:p>
          <a:p>
            <a:pPr indent="0" lvl="0" marL="0" rtl="0" algn="ctr">
              <a:spcBef>
                <a:spcPts val="0"/>
              </a:spcBef>
              <a:spcAft>
                <a:spcPts val="0"/>
              </a:spcAft>
              <a:buNone/>
            </a:pPr>
            <a:r>
              <a:rPr lang="en-US" sz="1100">
                <a:solidFill>
                  <a:srgbClr val="666666"/>
                </a:solidFill>
              </a:rPr>
              <a:t>[Minski, Singh, Havasi,1999]</a:t>
            </a:r>
            <a:endParaRPr sz="1100">
              <a:solidFill>
                <a:srgbClr val="666666"/>
              </a:solidFill>
            </a:endParaRPr>
          </a:p>
        </p:txBody>
      </p:sp>
      <p:sp>
        <p:nvSpPr>
          <p:cNvPr id="314" name="Google Shape;314;p39"/>
          <p:cNvSpPr/>
          <p:nvPr/>
        </p:nvSpPr>
        <p:spPr>
          <a:xfrm>
            <a:off x="2973675" y="2715856"/>
            <a:ext cx="1454700" cy="4305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ConceptNet</a:t>
            </a:r>
            <a:endParaRPr/>
          </a:p>
          <a:p>
            <a:pPr indent="0" lvl="0" marL="0" rtl="0" algn="ctr">
              <a:spcBef>
                <a:spcPts val="0"/>
              </a:spcBef>
              <a:spcAft>
                <a:spcPts val="0"/>
              </a:spcAft>
              <a:buNone/>
            </a:pPr>
            <a:r>
              <a:rPr lang="en-US" sz="1100">
                <a:solidFill>
                  <a:srgbClr val="666666"/>
                </a:solidFill>
              </a:rPr>
              <a:t>[Liu, Singh, 2004]</a:t>
            </a:r>
            <a:endParaRPr sz="1100">
              <a:solidFill>
                <a:srgbClr val="666666"/>
              </a:solidFill>
            </a:endParaRPr>
          </a:p>
        </p:txBody>
      </p:sp>
      <p:sp>
        <p:nvSpPr>
          <p:cNvPr id="315" name="Google Shape;315;p39"/>
          <p:cNvSpPr/>
          <p:nvPr/>
        </p:nvSpPr>
        <p:spPr>
          <a:xfrm>
            <a:off x="6328650" y="2715868"/>
            <a:ext cx="1530900" cy="4305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ConceptNet 5.5</a:t>
            </a:r>
            <a:endParaRPr/>
          </a:p>
          <a:p>
            <a:pPr indent="0" lvl="0" marL="0" rtl="0" algn="ctr">
              <a:spcBef>
                <a:spcPts val="0"/>
              </a:spcBef>
              <a:spcAft>
                <a:spcPts val="0"/>
              </a:spcAft>
              <a:buNone/>
            </a:pPr>
            <a:r>
              <a:rPr lang="en-US" sz="1100">
                <a:solidFill>
                  <a:srgbClr val="666666"/>
                </a:solidFill>
              </a:rPr>
              <a:t>[Speer et al., 2017]</a:t>
            </a:r>
            <a:endParaRPr sz="1100">
              <a:solidFill>
                <a:srgbClr val="666666"/>
              </a:solidFill>
            </a:endParaRPr>
          </a:p>
        </p:txBody>
      </p:sp>
      <p:sp>
        <p:nvSpPr>
          <p:cNvPr id="316" name="Google Shape;316;p39"/>
          <p:cNvSpPr/>
          <p:nvPr/>
        </p:nvSpPr>
        <p:spPr>
          <a:xfrm>
            <a:off x="3453875" y="3260829"/>
            <a:ext cx="1607100" cy="4305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NELL</a:t>
            </a:r>
            <a:endParaRPr/>
          </a:p>
          <a:p>
            <a:pPr indent="0" lvl="0" marL="0" rtl="0" algn="ctr">
              <a:spcBef>
                <a:spcPts val="0"/>
              </a:spcBef>
              <a:spcAft>
                <a:spcPts val="0"/>
              </a:spcAft>
              <a:buNone/>
            </a:pPr>
            <a:r>
              <a:rPr lang="en-US" sz="1100">
                <a:solidFill>
                  <a:srgbClr val="666666"/>
                </a:solidFill>
              </a:rPr>
              <a:t>[</a:t>
            </a:r>
            <a:r>
              <a:rPr lang="en-US" sz="1100">
                <a:solidFill>
                  <a:srgbClr val="666666"/>
                </a:solidFill>
              </a:rPr>
              <a:t>Carlson</a:t>
            </a:r>
            <a:r>
              <a:rPr lang="en-US" sz="1100">
                <a:solidFill>
                  <a:srgbClr val="666666"/>
                </a:solidFill>
              </a:rPr>
              <a:t> et al., 2010]</a:t>
            </a:r>
            <a:endParaRPr sz="1100">
              <a:solidFill>
                <a:srgbClr val="666666"/>
              </a:solidFill>
            </a:endParaRPr>
          </a:p>
        </p:txBody>
      </p:sp>
      <p:sp>
        <p:nvSpPr>
          <p:cNvPr id="317" name="Google Shape;317;p39"/>
          <p:cNvSpPr/>
          <p:nvPr/>
        </p:nvSpPr>
        <p:spPr>
          <a:xfrm>
            <a:off x="5519225" y="3260829"/>
            <a:ext cx="1607100" cy="4305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NELL</a:t>
            </a:r>
            <a:endParaRPr/>
          </a:p>
          <a:p>
            <a:pPr indent="0" lvl="0" marL="0" rtl="0" algn="ctr">
              <a:spcBef>
                <a:spcPts val="0"/>
              </a:spcBef>
              <a:spcAft>
                <a:spcPts val="0"/>
              </a:spcAft>
              <a:buNone/>
            </a:pPr>
            <a:r>
              <a:rPr lang="en-US" sz="1100">
                <a:solidFill>
                  <a:srgbClr val="666666"/>
                </a:solidFill>
              </a:rPr>
              <a:t>[Mitchell et al., 2015]</a:t>
            </a:r>
            <a:endParaRPr sz="1100">
              <a:solidFill>
                <a:srgbClr val="666666"/>
              </a:solidFill>
            </a:endParaRPr>
          </a:p>
        </p:txBody>
      </p:sp>
      <p:sp>
        <p:nvSpPr>
          <p:cNvPr id="318" name="Google Shape;318;p39"/>
          <p:cNvSpPr/>
          <p:nvPr/>
        </p:nvSpPr>
        <p:spPr>
          <a:xfrm>
            <a:off x="4318925" y="2170884"/>
            <a:ext cx="1607100" cy="4305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WebChild</a:t>
            </a:r>
            <a:endParaRPr/>
          </a:p>
          <a:p>
            <a:pPr indent="0" lvl="0" marL="0" rtl="0" algn="ctr">
              <a:spcBef>
                <a:spcPts val="0"/>
              </a:spcBef>
              <a:spcAft>
                <a:spcPts val="0"/>
              </a:spcAft>
              <a:buNone/>
            </a:pPr>
            <a:r>
              <a:rPr lang="en-US" sz="1100">
                <a:solidFill>
                  <a:srgbClr val="666666"/>
                </a:solidFill>
              </a:rPr>
              <a:t>[Tandon et al., 2014]</a:t>
            </a:r>
            <a:endParaRPr sz="1100">
              <a:solidFill>
                <a:srgbClr val="666666"/>
              </a:solidFill>
            </a:endParaRPr>
          </a:p>
        </p:txBody>
      </p:sp>
      <p:sp>
        <p:nvSpPr>
          <p:cNvPr id="319" name="Google Shape;319;p39"/>
          <p:cNvSpPr/>
          <p:nvPr/>
        </p:nvSpPr>
        <p:spPr>
          <a:xfrm>
            <a:off x="6328650" y="2170921"/>
            <a:ext cx="1607100" cy="4305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WebChild 2.0</a:t>
            </a:r>
            <a:endParaRPr/>
          </a:p>
          <a:p>
            <a:pPr indent="0" lvl="0" marL="0" rtl="0" algn="ctr">
              <a:spcBef>
                <a:spcPts val="0"/>
              </a:spcBef>
              <a:spcAft>
                <a:spcPts val="0"/>
              </a:spcAft>
              <a:buNone/>
            </a:pPr>
            <a:r>
              <a:rPr lang="en-US" sz="1100">
                <a:solidFill>
                  <a:srgbClr val="666666"/>
                </a:solidFill>
              </a:rPr>
              <a:t>[Tandon et al., 2017]</a:t>
            </a:r>
            <a:endParaRPr sz="1100">
              <a:solidFill>
                <a:srgbClr val="666666"/>
              </a:solidFill>
            </a:endParaRPr>
          </a:p>
        </p:txBody>
      </p:sp>
      <p:sp>
        <p:nvSpPr>
          <p:cNvPr id="320" name="Google Shape;320;p39"/>
          <p:cNvSpPr/>
          <p:nvPr/>
        </p:nvSpPr>
        <p:spPr>
          <a:xfrm>
            <a:off x="6938725" y="1625975"/>
            <a:ext cx="1501500" cy="4305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Atomic</a:t>
            </a:r>
            <a:endParaRPr/>
          </a:p>
          <a:p>
            <a:pPr indent="0" lvl="0" marL="0" rtl="0" algn="ctr">
              <a:spcBef>
                <a:spcPts val="0"/>
              </a:spcBef>
              <a:spcAft>
                <a:spcPts val="0"/>
              </a:spcAft>
              <a:buNone/>
            </a:pPr>
            <a:r>
              <a:rPr lang="en-US" sz="1100">
                <a:solidFill>
                  <a:srgbClr val="666666"/>
                </a:solidFill>
              </a:rPr>
              <a:t>[Sap et al., 2019]</a:t>
            </a:r>
            <a:endParaRPr sz="1100">
              <a:solidFill>
                <a:srgbClr val="666666"/>
              </a:solidFill>
            </a:endParaRPr>
          </a:p>
        </p:txBody>
      </p:sp>
      <p:sp>
        <p:nvSpPr>
          <p:cNvPr id="321" name="Google Shape;321;p39"/>
          <p:cNvSpPr/>
          <p:nvPr/>
        </p:nvSpPr>
        <p:spPr>
          <a:xfrm>
            <a:off x="4371725" y="3829293"/>
            <a:ext cx="1454700" cy="4305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Wikidata</a:t>
            </a:r>
            <a:endParaRPr/>
          </a:p>
          <a:p>
            <a:pPr indent="0" lvl="0" marL="0" rtl="0" algn="ctr">
              <a:spcBef>
                <a:spcPts val="0"/>
              </a:spcBef>
              <a:spcAft>
                <a:spcPts val="0"/>
              </a:spcAft>
              <a:buNone/>
            </a:pPr>
            <a:r>
              <a:rPr lang="en-US" sz="1100">
                <a:solidFill>
                  <a:srgbClr val="666666"/>
                </a:solidFill>
              </a:rPr>
              <a:t>[</a:t>
            </a:r>
            <a:r>
              <a:rPr lang="en-US" sz="1100">
                <a:solidFill>
                  <a:schemeClr val="dk1"/>
                </a:solidFill>
              </a:rPr>
              <a:t>Vrandečić</a:t>
            </a:r>
            <a:r>
              <a:rPr lang="en-US" sz="1100">
                <a:solidFill>
                  <a:srgbClr val="666666"/>
                </a:solidFill>
              </a:rPr>
              <a:t>, 2012]</a:t>
            </a:r>
            <a:endParaRPr sz="1100">
              <a:solidFill>
                <a:srgbClr val="666666"/>
              </a:solidFill>
            </a:endParaRPr>
          </a:p>
        </p:txBody>
      </p:sp>
      <p:sp>
        <p:nvSpPr>
          <p:cNvPr id="322" name="Google Shape;322;p39"/>
          <p:cNvSpPr/>
          <p:nvPr/>
        </p:nvSpPr>
        <p:spPr>
          <a:xfrm>
            <a:off x="7167475" y="1081025"/>
            <a:ext cx="1607100" cy="4305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COMET</a:t>
            </a:r>
            <a:endParaRPr/>
          </a:p>
          <a:p>
            <a:pPr indent="0" lvl="0" marL="0" rtl="0" algn="ctr">
              <a:spcBef>
                <a:spcPts val="0"/>
              </a:spcBef>
              <a:spcAft>
                <a:spcPts val="0"/>
              </a:spcAft>
              <a:buNone/>
            </a:pPr>
            <a:r>
              <a:rPr lang="en-US" sz="1100">
                <a:solidFill>
                  <a:srgbClr val="666666"/>
                </a:solidFill>
              </a:rPr>
              <a:t>[Bosselut et al., 2019]</a:t>
            </a:r>
            <a:endParaRPr sz="1100">
              <a:solidFill>
                <a:srgbClr val="666666"/>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0"/>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400"/>
              <a:t>Dimensions Of Common Sense Knowledge</a:t>
            </a:r>
            <a:endParaRPr sz="3400"/>
          </a:p>
        </p:txBody>
      </p:sp>
      <p:sp>
        <p:nvSpPr>
          <p:cNvPr id="329" name="Google Shape;329;p40"/>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30" name="Google Shape;330;p40"/>
          <p:cNvSpPr txBox="1"/>
          <p:nvPr/>
        </p:nvSpPr>
        <p:spPr>
          <a:xfrm>
            <a:off x="258075" y="815275"/>
            <a:ext cx="8100000" cy="410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800"/>
              <a:t>Representation</a:t>
            </a:r>
            <a:endParaRPr b="1" sz="1800"/>
          </a:p>
          <a:p>
            <a:pPr indent="-317500" lvl="1" marL="914400" rtl="0" algn="l">
              <a:lnSpc>
                <a:spcPct val="115000"/>
              </a:lnSpc>
              <a:spcBef>
                <a:spcPts val="0"/>
              </a:spcBef>
              <a:spcAft>
                <a:spcPts val="0"/>
              </a:spcAft>
              <a:buSzPts val="1400"/>
              <a:buChar char="○"/>
            </a:pPr>
            <a:r>
              <a:rPr lang="en-US"/>
              <a:t>symbolic</a:t>
            </a:r>
            <a:endParaRPr/>
          </a:p>
          <a:p>
            <a:pPr indent="-317500" lvl="1" marL="914400" rtl="0" algn="l">
              <a:lnSpc>
                <a:spcPct val="115000"/>
              </a:lnSpc>
              <a:spcBef>
                <a:spcPts val="0"/>
              </a:spcBef>
              <a:spcAft>
                <a:spcPts val="0"/>
              </a:spcAft>
              <a:buSzPts val="1400"/>
              <a:buChar char="○"/>
            </a:pPr>
            <a:r>
              <a:rPr lang="en-US"/>
              <a:t>natural language</a:t>
            </a:r>
            <a:endParaRPr/>
          </a:p>
          <a:p>
            <a:pPr indent="-317500" lvl="1" marL="914400" rtl="0" algn="l">
              <a:lnSpc>
                <a:spcPct val="115000"/>
              </a:lnSpc>
              <a:spcBef>
                <a:spcPts val="0"/>
              </a:spcBef>
              <a:spcAft>
                <a:spcPts val="0"/>
              </a:spcAft>
              <a:buSzPts val="1400"/>
              <a:buChar char="○"/>
            </a:pPr>
            <a:r>
              <a:rPr lang="en-US"/>
              <a:t>neural</a:t>
            </a:r>
            <a:endParaRPr/>
          </a:p>
          <a:p>
            <a:pPr indent="0" lvl="0" marL="0" rtl="0" algn="l">
              <a:lnSpc>
                <a:spcPct val="115000"/>
              </a:lnSpc>
              <a:spcBef>
                <a:spcPts val="0"/>
              </a:spcBef>
              <a:spcAft>
                <a:spcPts val="0"/>
              </a:spcAft>
              <a:buNone/>
            </a:pPr>
            <a:r>
              <a:rPr b="1" lang="en-US" sz="1800"/>
              <a:t>Creation method</a:t>
            </a:r>
            <a:endParaRPr b="1" sz="1800"/>
          </a:p>
          <a:p>
            <a:pPr indent="-317500" lvl="1" marL="914400" rtl="0" algn="l">
              <a:lnSpc>
                <a:spcPct val="115000"/>
              </a:lnSpc>
              <a:spcBef>
                <a:spcPts val="0"/>
              </a:spcBef>
              <a:spcAft>
                <a:spcPts val="0"/>
              </a:spcAft>
              <a:buSzPts val="1400"/>
              <a:buChar char="○"/>
            </a:pPr>
            <a:r>
              <a:rPr lang="en-US"/>
              <a:t>expert input</a:t>
            </a:r>
            <a:endParaRPr/>
          </a:p>
          <a:p>
            <a:pPr indent="-317500" lvl="1" marL="914400" rtl="0" algn="l">
              <a:lnSpc>
                <a:spcPct val="115000"/>
              </a:lnSpc>
              <a:spcBef>
                <a:spcPts val="0"/>
              </a:spcBef>
              <a:spcAft>
                <a:spcPts val="0"/>
              </a:spcAft>
              <a:buSzPts val="1400"/>
              <a:buChar char="○"/>
            </a:pPr>
            <a:r>
              <a:rPr lang="en-US"/>
              <a:t>crowdsourcing</a:t>
            </a:r>
            <a:endParaRPr/>
          </a:p>
          <a:p>
            <a:pPr indent="-317500" lvl="1" marL="914400" rtl="0" algn="l">
              <a:lnSpc>
                <a:spcPct val="115000"/>
              </a:lnSpc>
              <a:spcBef>
                <a:spcPts val="0"/>
              </a:spcBef>
              <a:spcAft>
                <a:spcPts val="0"/>
              </a:spcAft>
              <a:buSzPts val="1400"/>
              <a:buChar char="○"/>
            </a:pPr>
            <a:r>
              <a:rPr lang="en-US"/>
              <a:t>information extraction, machine learning</a:t>
            </a:r>
            <a:endParaRPr/>
          </a:p>
          <a:p>
            <a:pPr indent="0" lvl="0" marL="0" rtl="0" algn="l">
              <a:lnSpc>
                <a:spcPct val="115000"/>
              </a:lnSpc>
              <a:spcBef>
                <a:spcPts val="0"/>
              </a:spcBef>
              <a:spcAft>
                <a:spcPts val="0"/>
              </a:spcAft>
              <a:buNone/>
            </a:pPr>
            <a:r>
              <a:rPr b="1" lang="en-US" sz="1800"/>
              <a:t>Knowledge type</a:t>
            </a:r>
            <a:endParaRPr b="1" sz="1800"/>
          </a:p>
          <a:p>
            <a:pPr indent="-317500" lvl="1" marL="914400" rtl="0" algn="l">
              <a:lnSpc>
                <a:spcPct val="115000"/>
              </a:lnSpc>
              <a:spcBef>
                <a:spcPts val="0"/>
              </a:spcBef>
              <a:spcAft>
                <a:spcPts val="0"/>
              </a:spcAft>
              <a:buSzPts val="1400"/>
              <a:buChar char="○"/>
            </a:pPr>
            <a:r>
              <a:rPr lang="en-US"/>
              <a:t>entities and actions</a:t>
            </a:r>
            <a:endParaRPr/>
          </a:p>
          <a:p>
            <a:pPr indent="-317500" lvl="1" marL="914400" rtl="0" algn="l">
              <a:lnSpc>
                <a:spcPct val="115000"/>
              </a:lnSpc>
              <a:spcBef>
                <a:spcPts val="0"/>
              </a:spcBef>
              <a:spcAft>
                <a:spcPts val="0"/>
              </a:spcAft>
              <a:buSzPts val="1400"/>
              <a:buChar char="○"/>
            </a:pPr>
            <a:r>
              <a:rPr lang="en-US"/>
              <a:t>inferential/rules</a:t>
            </a:r>
            <a:endParaRPr/>
          </a:p>
          <a:p>
            <a:pPr indent="0" lvl="0" marL="0" rtl="0" algn="l">
              <a:lnSpc>
                <a:spcPct val="115000"/>
              </a:lnSpc>
              <a:spcBef>
                <a:spcPts val="0"/>
              </a:spcBef>
              <a:spcAft>
                <a:spcPts val="0"/>
              </a:spcAft>
              <a:buNone/>
            </a:pPr>
            <a:r>
              <a:rPr b="1" lang="en-US" sz="1800"/>
              <a:t>Topic</a:t>
            </a:r>
            <a:endParaRPr b="1" sz="1800"/>
          </a:p>
          <a:p>
            <a:pPr indent="-317500" lvl="1" marL="914400" rtl="0" algn="l">
              <a:lnSpc>
                <a:spcPct val="115000"/>
              </a:lnSpc>
              <a:spcBef>
                <a:spcPts val="0"/>
              </a:spcBef>
              <a:spcAft>
                <a:spcPts val="0"/>
              </a:spcAft>
              <a:buSzPts val="1400"/>
              <a:buChar char="○"/>
            </a:pPr>
            <a:r>
              <a:rPr lang="en-US"/>
              <a:t>general</a:t>
            </a:r>
            <a:endParaRPr/>
          </a:p>
          <a:p>
            <a:pPr indent="-317500" lvl="1" marL="914400" rtl="0" algn="l">
              <a:lnSpc>
                <a:spcPct val="115000"/>
              </a:lnSpc>
              <a:spcBef>
                <a:spcPts val="0"/>
              </a:spcBef>
              <a:spcAft>
                <a:spcPts val="0"/>
              </a:spcAft>
              <a:buSzPts val="1400"/>
              <a:buChar char="○"/>
            </a:pPr>
            <a:r>
              <a:rPr lang="en-US"/>
              <a:t>social</a:t>
            </a:r>
            <a:endParaRPr/>
          </a:p>
        </p:txBody>
      </p:sp>
      <p:sp>
        <p:nvSpPr>
          <p:cNvPr id="331" name="Google Shape;331;p40"/>
          <p:cNvSpPr/>
          <p:nvPr/>
        </p:nvSpPr>
        <p:spPr>
          <a:xfrm>
            <a:off x="4511244" y="4284122"/>
            <a:ext cx="1078500" cy="432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OpenCyc</a:t>
            </a:r>
            <a:endParaRPr sz="1100">
              <a:solidFill>
                <a:srgbClr val="666666"/>
              </a:solidFill>
            </a:endParaRPr>
          </a:p>
        </p:txBody>
      </p:sp>
      <p:sp>
        <p:nvSpPr>
          <p:cNvPr id="332" name="Google Shape;332;p40"/>
          <p:cNvSpPr/>
          <p:nvPr/>
        </p:nvSpPr>
        <p:spPr>
          <a:xfrm>
            <a:off x="5916850" y="2593500"/>
            <a:ext cx="1238700" cy="432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ConceptNet</a:t>
            </a:r>
            <a:endParaRPr sz="1100">
              <a:solidFill>
                <a:srgbClr val="666666"/>
              </a:solidFill>
            </a:endParaRPr>
          </a:p>
        </p:txBody>
      </p:sp>
      <p:sp>
        <p:nvSpPr>
          <p:cNvPr id="333" name="Google Shape;333;p40"/>
          <p:cNvSpPr/>
          <p:nvPr/>
        </p:nvSpPr>
        <p:spPr>
          <a:xfrm>
            <a:off x="5335464" y="3141285"/>
            <a:ext cx="1154400" cy="432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NELL</a:t>
            </a:r>
            <a:endParaRPr sz="1100">
              <a:solidFill>
                <a:srgbClr val="666666"/>
              </a:solidFill>
            </a:endParaRPr>
          </a:p>
        </p:txBody>
      </p:sp>
      <p:sp>
        <p:nvSpPr>
          <p:cNvPr id="334" name="Google Shape;334;p40"/>
          <p:cNvSpPr/>
          <p:nvPr/>
        </p:nvSpPr>
        <p:spPr>
          <a:xfrm>
            <a:off x="5916853" y="2045736"/>
            <a:ext cx="1154400" cy="432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WebChild</a:t>
            </a:r>
            <a:endParaRPr sz="1100">
              <a:solidFill>
                <a:srgbClr val="666666"/>
              </a:solidFill>
            </a:endParaRPr>
          </a:p>
        </p:txBody>
      </p:sp>
      <p:sp>
        <p:nvSpPr>
          <p:cNvPr id="335" name="Google Shape;335;p40"/>
          <p:cNvSpPr/>
          <p:nvPr/>
        </p:nvSpPr>
        <p:spPr>
          <a:xfrm>
            <a:off x="6355054" y="1497970"/>
            <a:ext cx="1078500" cy="432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Atomic</a:t>
            </a:r>
            <a:endParaRPr sz="1100">
              <a:solidFill>
                <a:srgbClr val="666666"/>
              </a:solidFill>
            </a:endParaRPr>
          </a:p>
        </p:txBody>
      </p:sp>
      <p:sp>
        <p:nvSpPr>
          <p:cNvPr id="336" name="Google Shape;336;p40"/>
          <p:cNvSpPr/>
          <p:nvPr/>
        </p:nvSpPr>
        <p:spPr>
          <a:xfrm>
            <a:off x="4511244" y="3712691"/>
            <a:ext cx="1044900" cy="432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Wikidata</a:t>
            </a:r>
            <a:endParaRPr sz="1100">
              <a:solidFill>
                <a:srgbClr val="666666"/>
              </a:solidFill>
            </a:endParaRPr>
          </a:p>
        </p:txBody>
      </p:sp>
      <p:sp>
        <p:nvSpPr>
          <p:cNvPr id="337" name="Google Shape;337;p40"/>
          <p:cNvSpPr/>
          <p:nvPr/>
        </p:nvSpPr>
        <p:spPr>
          <a:xfrm>
            <a:off x="6519359" y="950200"/>
            <a:ext cx="1154400" cy="432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COMET</a:t>
            </a:r>
            <a:endParaRPr sz="1100">
              <a:solidFill>
                <a:srgbClr val="666666"/>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1"/>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400"/>
              <a:t>Representation Method</a:t>
            </a:r>
            <a:endParaRPr sz="3400"/>
          </a:p>
        </p:txBody>
      </p:sp>
      <p:sp>
        <p:nvSpPr>
          <p:cNvPr id="344" name="Google Shape;344;p41"/>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45" name="Google Shape;345;p41"/>
          <p:cNvSpPr txBox="1"/>
          <p:nvPr/>
        </p:nvSpPr>
        <p:spPr>
          <a:xfrm>
            <a:off x="258075" y="815275"/>
            <a:ext cx="8100000" cy="410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800"/>
              <a:t>Representation</a:t>
            </a:r>
            <a:endParaRPr b="1" sz="1800"/>
          </a:p>
          <a:p>
            <a:pPr indent="-317500" lvl="1" marL="914400" rtl="0" algn="l">
              <a:lnSpc>
                <a:spcPct val="115000"/>
              </a:lnSpc>
              <a:spcBef>
                <a:spcPts val="0"/>
              </a:spcBef>
              <a:spcAft>
                <a:spcPts val="0"/>
              </a:spcAft>
              <a:buClr>
                <a:srgbClr val="FF00FF"/>
              </a:buClr>
              <a:buSzPts val="1400"/>
              <a:buChar char="○"/>
            </a:pPr>
            <a:r>
              <a:rPr lang="en-US">
                <a:solidFill>
                  <a:srgbClr val="FF00FF"/>
                </a:solidFill>
              </a:rPr>
              <a:t>symbolic</a:t>
            </a:r>
            <a:r>
              <a:rPr lang="en-US">
                <a:solidFill>
                  <a:srgbClr val="CCCCCC"/>
                </a:solidFill>
              </a:rPr>
              <a:t>:</a:t>
            </a:r>
            <a:r>
              <a:rPr lang="en-US"/>
              <a:t> </a:t>
            </a:r>
            <a:r>
              <a:rPr lang="en-US">
                <a:solidFill>
                  <a:srgbClr val="B7B7B7"/>
                </a:solidFill>
              </a:rPr>
              <a:t>frisbee, dog</a:t>
            </a:r>
            <a:endParaRPr>
              <a:solidFill>
                <a:srgbClr val="B7B7B7"/>
              </a:solidFill>
            </a:endParaRPr>
          </a:p>
          <a:p>
            <a:pPr indent="-317500" lvl="1" marL="914400" rtl="0" algn="l">
              <a:lnSpc>
                <a:spcPct val="115000"/>
              </a:lnSpc>
              <a:spcBef>
                <a:spcPts val="0"/>
              </a:spcBef>
              <a:spcAft>
                <a:spcPts val="0"/>
              </a:spcAft>
              <a:buClr>
                <a:srgbClr val="4A86E8"/>
              </a:buClr>
              <a:buSzPts val="1400"/>
              <a:buChar char="○"/>
            </a:pPr>
            <a:r>
              <a:rPr lang="en-US">
                <a:solidFill>
                  <a:srgbClr val="4A86E8"/>
                </a:solidFill>
              </a:rPr>
              <a:t>natural language</a:t>
            </a:r>
            <a:r>
              <a:rPr lang="en-US">
                <a:solidFill>
                  <a:srgbClr val="CCCCCC"/>
                </a:solidFill>
              </a:rPr>
              <a:t>:</a:t>
            </a:r>
            <a:r>
              <a:rPr lang="en-US">
                <a:solidFill>
                  <a:schemeClr val="dk1"/>
                </a:solidFill>
              </a:rPr>
              <a:t> </a:t>
            </a:r>
            <a:r>
              <a:rPr lang="en-US">
                <a:solidFill>
                  <a:srgbClr val="B7B7B7"/>
                </a:solidFill>
              </a:rPr>
              <a:t>"PersonX throws a frisbee"</a:t>
            </a:r>
            <a:endParaRPr>
              <a:solidFill>
                <a:srgbClr val="4A86E8"/>
              </a:solidFill>
            </a:endParaRPr>
          </a:p>
          <a:p>
            <a:pPr indent="-317500" lvl="1" marL="914400" rtl="0" algn="l">
              <a:lnSpc>
                <a:spcPct val="115000"/>
              </a:lnSpc>
              <a:spcBef>
                <a:spcPts val="0"/>
              </a:spcBef>
              <a:spcAft>
                <a:spcPts val="0"/>
              </a:spcAft>
              <a:buClr>
                <a:srgbClr val="FF9900"/>
              </a:buClr>
              <a:buSzPts val="1400"/>
              <a:buChar char="○"/>
            </a:pPr>
            <a:r>
              <a:rPr lang="en-US">
                <a:solidFill>
                  <a:srgbClr val="FF9900"/>
                </a:solidFill>
              </a:rPr>
              <a:t>neural</a:t>
            </a:r>
            <a:r>
              <a:rPr lang="en-US">
                <a:solidFill>
                  <a:srgbClr val="CCCCCC"/>
                </a:solidFill>
              </a:rPr>
              <a:t>:</a:t>
            </a:r>
            <a:r>
              <a:rPr lang="en-US">
                <a:solidFill>
                  <a:schemeClr val="dk1"/>
                </a:solidFill>
              </a:rPr>
              <a:t> </a:t>
            </a:r>
            <a:r>
              <a:rPr lang="en-US">
                <a:solidFill>
                  <a:srgbClr val="B7B7B7"/>
                </a:solidFill>
              </a:rPr>
              <a:t>&lt;black box&gt;</a:t>
            </a:r>
            <a:endParaRPr>
              <a:solidFill>
                <a:srgbClr val="FF9900"/>
              </a:solidFill>
            </a:endParaRPr>
          </a:p>
          <a:p>
            <a:pPr indent="0" lvl="0" marL="0" rtl="0" algn="l">
              <a:lnSpc>
                <a:spcPct val="115000"/>
              </a:lnSpc>
              <a:spcBef>
                <a:spcPts val="0"/>
              </a:spcBef>
              <a:spcAft>
                <a:spcPts val="0"/>
              </a:spcAft>
              <a:buNone/>
            </a:pPr>
            <a:r>
              <a:rPr b="1" lang="en-US" sz="1800"/>
              <a:t>Creation method</a:t>
            </a:r>
            <a:endParaRPr b="1" sz="1800"/>
          </a:p>
          <a:p>
            <a:pPr indent="-317500" lvl="1" marL="914400" rtl="0" algn="l">
              <a:lnSpc>
                <a:spcPct val="115000"/>
              </a:lnSpc>
              <a:spcBef>
                <a:spcPts val="0"/>
              </a:spcBef>
              <a:spcAft>
                <a:spcPts val="0"/>
              </a:spcAft>
              <a:buSzPts val="1400"/>
              <a:buChar char="○"/>
            </a:pPr>
            <a:r>
              <a:rPr lang="en-US"/>
              <a:t>expert input</a:t>
            </a:r>
            <a:endParaRPr/>
          </a:p>
          <a:p>
            <a:pPr indent="-317500" lvl="1" marL="914400" rtl="0" algn="l">
              <a:lnSpc>
                <a:spcPct val="115000"/>
              </a:lnSpc>
              <a:spcBef>
                <a:spcPts val="0"/>
              </a:spcBef>
              <a:spcAft>
                <a:spcPts val="0"/>
              </a:spcAft>
              <a:buSzPts val="1400"/>
              <a:buChar char="○"/>
            </a:pPr>
            <a:r>
              <a:rPr lang="en-US"/>
              <a:t>crowdsourcing</a:t>
            </a:r>
            <a:endParaRPr/>
          </a:p>
          <a:p>
            <a:pPr indent="-317500" lvl="1" marL="914400" rtl="0" algn="l">
              <a:lnSpc>
                <a:spcPct val="115000"/>
              </a:lnSpc>
              <a:spcBef>
                <a:spcPts val="0"/>
              </a:spcBef>
              <a:spcAft>
                <a:spcPts val="0"/>
              </a:spcAft>
              <a:buSzPts val="1400"/>
              <a:buChar char="○"/>
            </a:pPr>
            <a:r>
              <a:rPr lang="en-US"/>
              <a:t>information extraction</a:t>
            </a:r>
            <a:r>
              <a:rPr lang="en-US">
                <a:solidFill>
                  <a:schemeClr val="dk1"/>
                </a:solidFill>
              </a:rPr>
              <a:t>, machine learning</a:t>
            </a:r>
            <a:endParaRPr/>
          </a:p>
          <a:p>
            <a:pPr indent="0" lvl="0" marL="0" rtl="0" algn="l">
              <a:lnSpc>
                <a:spcPct val="115000"/>
              </a:lnSpc>
              <a:spcBef>
                <a:spcPts val="0"/>
              </a:spcBef>
              <a:spcAft>
                <a:spcPts val="0"/>
              </a:spcAft>
              <a:buNone/>
            </a:pPr>
            <a:r>
              <a:rPr b="1" lang="en-US" sz="1800"/>
              <a:t>Knowledge type</a:t>
            </a:r>
            <a:endParaRPr b="1" sz="1800"/>
          </a:p>
          <a:p>
            <a:pPr indent="-317500" lvl="1" marL="914400" rtl="0" algn="l">
              <a:lnSpc>
                <a:spcPct val="115000"/>
              </a:lnSpc>
              <a:spcBef>
                <a:spcPts val="0"/>
              </a:spcBef>
              <a:spcAft>
                <a:spcPts val="0"/>
              </a:spcAft>
              <a:buSzPts val="1400"/>
              <a:buChar char="○"/>
            </a:pPr>
            <a:r>
              <a:rPr lang="en-US"/>
              <a:t>entities and actions</a:t>
            </a:r>
            <a:endParaRPr/>
          </a:p>
          <a:p>
            <a:pPr indent="-317500" lvl="1" marL="914400" rtl="0" algn="l">
              <a:lnSpc>
                <a:spcPct val="115000"/>
              </a:lnSpc>
              <a:spcBef>
                <a:spcPts val="0"/>
              </a:spcBef>
              <a:spcAft>
                <a:spcPts val="0"/>
              </a:spcAft>
              <a:buSzPts val="1400"/>
              <a:buChar char="○"/>
            </a:pPr>
            <a:r>
              <a:rPr lang="en-US"/>
              <a:t>inferential/rules</a:t>
            </a:r>
            <a:endParaRPr/>
          </a:p>
          <a:p>
            <a:pPr indent="0" lvl="0" marL="0" rtl="0" algn="l">
              <a:lnSpc>
                <a:spcPct val="115000"/>
              </a:lnSpc>
              <a:spcBef>
                <a:spcPts val="0"/>
              </a:spcBef>
              <a:spcAft>
                <a:spcPts val="0"/>
              </a:spcAft>
              <a:buNone/>
            </a:pPr>
            <a:r>
              <a:rPr b="1" lang="en-US" sz="1800"/>
              <a:t>Topic</a:t>
            </a:r>
            <a:endParaRPr b="1" sz="1800"/>
          </a:p>
          <a:p>
            <a:pPr indent="-317500" lvl="1" marL="914400" rtl="0" algn="l">
              <a:lnSpc>
                <a:spcPct val="115000"/>
              </a:lnSpc>
              <a:spcBef>
                <a:spcPts val="0"/>
              </a:spcBef>
              <a:spcAft>
                <a:spcPts val="0"/>
              </a:spcAft>
              <a:buSzPts val="1400"/>
              <a:buChar char="○"/>
            </a:pPr>
            <a:r>
              <a:rPr lang="en-US"/>
              <a:t>general</a:t>
            </a:r>
            <a:endParaRPr/>
          </a:p>
          <a:p>
            <a:pPr indent="-317500" lvl="1" marL="914400" rtl="0" algn="l">
              <a:lnSpc>
                <a:spcPct val="115000"/>
              </a:lnSpc>
              <a:spcBef>
                <a:spcPts val="0"/>
              </a:spcBef>
              <a:spcAft>
                <a:spcPts val="0"/>
              </a:spcAft>
              <a:buSzPts val="1400"/>
              <a:buChar char="○"/>
            </a:pPr>
            <a:r>
              <a:rPr lang="en-US"/>
              <a:t>social</a:t>
            </a:r>
            <a:endParaRPr/>
          </a:p>
        </p:txBody>
      </p:sp>
      <p:sp>
        <p:nvSpPr>
          <p:cNvPr id="346" name="Google Shape;346;p41"/>
          <p:cNvSpPr/>
          <p:nvPr/>
        </p:nvSpPr>
        <p:spPr>
          <a:xfrm>
            <a:off x="4511244" y="4284122"/>
            <a:ext cx="1078500" cy="432600"/>
          </a:xfrm>
          <a:prstGeom prst="roundRect">
            <a:avLst>
              <a:gd fmla="val 16667" name="adj"/>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OpenCyc</a:t>
            </a:r>
            <a:endParaRPr sz="1100">
              <a:solidFill>
                <a:srgbClr val="666666"/>
              </a:solidFill>
            </a:endParaRPr>
          </a:p>
        </p:txBody>
      </p:sp>
      <p:sp>
        <p:nvSpPr>
          <p:cNvPr id="347" name="Google Shape;347;p41"/>
          <p:cNvSpPr/>
          <p:nvPr/>
        </p:nvSpPr>
        <p:spPr>
          <a:xfrm>
            <a:off x="5916850" y="2593500"/>
            <a:ext cx="1238700" cy="432600"/>
          </a:xfrm>
          <a:prstGeom prst="roundRect">
            <a:avLst>
              <a:gd fmla="val 16667" name="adj"/>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ConceptNet</a:t>
            </a:r>
            <a:endParaRPr sz="1100">
              <a:solidFill>
                <a:srgbClr val="666666"/>
              </a:solidFill>
            </a:endParaRPr>
          </a:p>
        </p:txBody>
      </p:sp>
      <p:sp>
        <p:nvSpPr>
          <p:cNvPr id="348" name="Google Shape;348;p41"/>
          <p:cNvSpPr/>
          <p:nvPr/>
        </p:nvSpPr>
        <p:spPr>
          <a:xfrm>
            <a:off x="5335464" y="3141285"/>
            <a:ext cx="1154400" cy="432600"/>
          </a:xfrm>
          <a:prstGeom prst="roundRect">
            <a:avLst>
              <a:gd fmla="val 16667" name="adj"/>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NELL</a:t>
            </a:r>
            <a:endParaRPr sz="1100">
              <a:solidFill>
                <a:srgbClr val="666666"/>
              </a:solidFill>
            </a:endParaRPr>
          </a:p>
        </p:txBody>
      </p:sp>
      <p:sp>
        <p:nvSpPr>
          <p:cNvPr id="349" name="Google Shape;349;p41"/>
          <p:cNvSpPr/>
          <p:nvPr/>
        </p:nvSpPr>
        <p:spPr>
          <a:xfrm>
            <a:off x="5916853" y="2045736"/>
            <a:ext cx="1154400" cy="432600"/>
          </a:xfrm>
          <a:prstGeom prst="roundRect">
            <a:avLst>
              <a:gd fmla="val 16667" name="adj"/>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WebChild</a:t>
            </a:r>
            <a:endParaRPr sz="1100">
              <a:solidFill>
                <a:srgbClr val="666666"/>
              </a:solidFill>
            </a:endParaRPr>
          </a:p>
        </p:txBody>
      </p:sp>
      <p:sp>
        <p:nvSpPr>
          <p:cNvPr id="350" name="Google Shape;350;p41"/>
          <p:cNvSpPr/>
          <p:nvPr/>
        </p:nvSpPr>
        <p:spPr>
          <a:xfrm>
            <a:off x="6355054" y="1497970"/>
            <a:ext cx="1078500" cy="432600"/>
          </a:xfrm>
          <a:prstGeom prst="roundRect">
            <a:avLst>
              <a:gd fmla="val 16667" name="adj"/>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Atomic</a:t>
            </a:r>
            <a:endParaRPr sz="1100">
              <a:solidFill>
                <a:srgbClr val="666666"/>
              </a:solidFill>
            </a:endParaRPr>
          </a:p>
        </p:txBody>
      </p:sp>
      <p:sp>
        <p:nvSpPr>
          <p:cNvPr id="351" name="Google Shape;351;p41"/>
          <p:cNvSpPr/>
          <p:nvPr/>
        </p:nvSpPr>
        <p:spPr>
          <a:xfrm>
            <a:off x="4511244" y="3712691"/>
            <a:ext cx="1044900" cy="432600"/>
          </a:xfrm>
          <a:prstGeom prst="roundRect">
            <a:avLst>
              <a:gd fmla="val 16667" name="adj"/>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Wikidata</a:t>
            </a:r>
            <a:endParaRPr sz="1100">
              <a:solidFill>
                <a:srgbClr val="666666"/>
              </a:solidFill>
            </a:endParaRPr>
          </a:p>
        </p:txBody>
      </p:sp>
      <p:sp>
        <p:nvSpPr>
          <p:cNvPr id="352" name="Google Shape;352;p41"/>
          <p:cNvSpPr/>
          <p:nvPr/>
        </p:nvSpPr>
        <p:spPr>
          <a:xfrm>
            <a:off x="6519359" y="950200"/>
            <a:ext cx="1154400" cy="4326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COMET</a:t>
            </a:r>
            <a:endParaRPr sz="1100">
              <a:solidFill>
                <a:srgbClr val="666666"/>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2"/>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400"/>
              <a:t>Creation Method</a:t>
            </a:r>
            <a:endParaRPr sz="3400"/>
          </a:p>
        </p:txBody>
      </p:sp>
      <p:sp>
        <p:nvSpPr>
          <p:cNvPr id="359" name="Google Shape;359;p42"/>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60" name="Google Shape;360;p42"/>
          <p:cNvSpPr txBox="1"/>
          <p:nvPr/>
        </p:nvSpPr>
        <p:spPr>
          <a:xfrm>
            <a:off x="258075" y="815275"/>
            <a:ext cx="8100000" cy="410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800"/>
              <a:t>Representation</a:t>
            </a:r>
            <a:endParaRPr b="1" sz="1800"/>
          </a:p>
          <a:p>
            <a:pPr indent="-317500" lvl="1" marL="914400" rtl="0" algn="l">
              <a:lnSpc>
                <a:spcPct val="115000"/>
              </a:lnSpc>
              <a:spcBef>
                <a:spcPts val="0"/>
              </a:spcBef>
              <a:spcAft>
                <a:spcPts val="0"/>
              </a:spcAft>
              <a:buSzPts val="1400"/>
              <a:buChar char="○"/>
            </a:pPr>
            <a:r>
              <a:rPr lang="en-US"/>
              <a:t>symbolic</a:t>
            </a:r>
            <a:endParaRPr/>
          </a:p>
          <a:p>
            <a:pPr indent="-317500" lvl="1" marL="914400" rtl="0" algn="l">
              <a:lnSpc>
                <a:spcPct val="115000"/>
              </a:lnSpc>
              <a:spcBef>
                <a:spcPts val="0"/>
              </a:spcBef>
              <a:spcAft>
                <a:spcPts val="0"/>
              </a:spcAft>
              <a:buSzPts val="1400"/>
              <a:buChar char="○"/>
            </a:pPr>
            <a:r>
              <a:rPr lang="en-US"/>
              <a:t>natural language</a:t>
            </a:r>
            <a:endParaRPr/>
          </a:p>
          <a:p>
            <a:pPr indent="-317500" lvl="1" marL="914400" rtl="0" algn="l">
              <a:lnSpc>
                <a:spcPct val="115000"/>
              </a:lnSpc>
              <a:spcBef>
                <a:spcPts val="0"/>
              </a:spcBef>
              <a:spcAft>
                <a:spcPts val="0"/>
              </a:spcAft>
              <a:buSzPts val="1400"/>
              <a:buChar char="○"/>
            </a:pPr>
            <a:r>
              <a:rPr lang="en-US"/>
              <a:t>neural</a:t>
            </a:r>
            <a:endParaRPr/>
          </a:p>
          <a:p>
            <a:pPr indent="0" lvl="0" marL="0" rtl="0" algn="l">
              <a:lnSpc>
                <a:spcPct val="115000"/>
              </a:lnSpc>
              <a:spcBef>
                <a:spcPts val="0"/>
              </a:spcBef>
              <a:spcAft>
                <a:spcPts val="0"/>
              </a:spcAft>
              <a:buNone/>
            </a:pPr>
            <a:r>
              <a:rPr b="1" lang="en-US" sz="1800"/>
              <a:t>Creation method</a:t>
            </a:r>
            <a:endParaRPr b="1" sz="1800"/>
          </a:p>
          <a:p>
            <a:pPr indent="-317500" lvl="1" marL="914400" rtl="0" algn="l">
              <a:lnSpc>
                <a:spcPct val="115000"/>
              </a:lnSpc>
              <a:spcBef>
                <a:spcPts val="0"/>
              </a:spcBef>
              <a:spcAft>
                <a:spcPts val="0"/>
              </a:spcAft>
              <a:buClr>
                <a:srgbClr val="FF00FF"/>
              </a:buClr>
              <a:buSzPts val="1400"/>
              <a:buChar char="○"/>
            </a:pPr>
            <a:r>
              <a:rPr lang="en-US">
                <a:solidFill>
                  <a:srgbClr val="FF00FF"/>
                </a:solidFill>
              </a:rPr>
              <a:t>expert input</a:t>
            </a:r>
            <a:endParaRPr>
              <a:solidFill>
                <a:srgbClr val="FF00FF"/>
              </a:solidFill>
            </a:endParaRPr>
          </a:p>
          <a:p>
            <a:pPr indent="-317500" lvl="1" marL="914400" rtl="0" algn="l">
              <a:lnSpc>
                <a:spcPct val="115000"/>
              </a:lnSpc>
              <a:spcBef>
                <a:spcPts val="0"/>
              </a:spcBef>
              <a:spcAft>
                <a:spcPts val="0"/>
              </a:spcAft>
              <a:buClr>
                <a:srgbClr val="4A86E8"/>
              </a:buClr>
              <a:buSzPts val="1400"/>
              <a:buChar char="○"/>
            </a:pPr>
            <a:r>
              <a:rPr lang="en-US">
                <a:solidFill>
                  <a:srgbClr val="4A86E8"/>
                </a:solidFill>
              </a:rPr>
              <a:t>crowdsourcing</a:t>
            </a:r>
            <a:endParaRPr>
              <a:solidFill>
                <a:srgbClr val="4A86E8"/>
              </a:solidFill>
            </a:endParaRPr>
          </a:p>
          <a:p>
            <a:pPr indent="-317500" lvl="1" marL="914400" rtl="0" algn="l">
              <a:lnSpc>
                <a:spcPct val="115000"/>
              </a:lnSpc>
              <a:spcBef>
                <a:spcPts val="0"/>
              </a:spcBef>
              <a:spcAft>
                <a:spcPts val="0"/>
              </a:spcAft>
              <a:buClr>
                <a:srgbClr val="FF9900"/>
              </a:buClr>
              <a:buSzPts val="1400"/>
              <a:buChar char="○"/>
            </a:pPr>
            <a:r>
              <a:rPr lang="en-US">
                <a:solidFill>
                  <a:srgbClr val="FF9900"/>
                </a:solidFill>
              </a:rPr>
              <a:t>information extraction, machine learning</a:t>
            </a:r>
            <a:endParaRPr>
              <a:solidFill>
                <a:srgbClr val="FF9900"/>
              </a:solidFill>
            </a:endParaRPr>
          </a:p>
          <a:p>
            <a:pPr indent="0" lvl="0" marL="0" rtl="0" algn="l">
              <a:lnSpc>
                <a:spcPct val="115000"/>
              </a:lnSpc>
              <a:spcBef>
                <a:spcPts val="0"/>
              </a:spcBef>
              <a:spcAft>
                <a:spcPts val="0"/>
              </a:spcAft>
              <a:buNone/>
            </a:pPr>
            <a:r>
              <a:rPr b="1" lang="en-US" sz="1800"/>
              <a:t>Knowledge type</a:t>
            </a:r>
            <a:endParaRPr b="1" sz="1800"/>
          </a:p>
          <a:p>
            <a:pPr indent="-317500" lvl="1" marL="914400" rtl="0" algn="l">
              <a:lnSpc>
                <a:spcPct val="115000"/>
              </a:lnSpc>
              <a:spcBef>
                <a:spcPts val="0"/>
              </a:spcBef>
              <a:spcAft>
                <a:spcPts val="0"/>
              </a:spcAft>
              <a:buSzPts val="1400"/>
              <a:buChar char="○"/>
            </a:pPr>
            <a:r>
              <a:rPr lang="en-US"/>
              <a:t>entities and actions</a:t>
            </a:r>
            <a:endParaRPr/>
          </a:p>
          <a:p>
            <a:pPr indent="-317500" lvl="1" marL="914400" rtl="0" algn="l">
              <a:lnSpc>
                <a:spcPct val="115000"/>
              </a:lnSpc>
              <a:spcBef>
                <a:spcPts val="0"/>
              </a:spcBef>
              <a:spcAft>
                <a:spcPts val="0"/>
              </a:spcAft>
              <a:buSzPts val="1400"/>
              <a:buChar char="○"/>
            </a:pPr>
            <a:r>
              <a:rPr lang="en-US"/>
              <a:t>inferential/rules</a:t>
            </a:r>
            <a:endParaRPr/>
          </a:p>
          <a:p>
            <a:pPr indent="0" lvl="0" marL="0" rtl="0" algn="l">
              <a:lnSpc>
                <a:spcPct val="115000"/>
              </a:lnSpc>
              <a:spcBef>
                <a:spcPts val="0"/>
              </a:spcBef>
              <a:spcAft>
                <a:spcPts val="0"/>
              </a:spcAft>
              <a:buNone/>
            </a:pPr>
            <a:r>
              <a:rPr b="1" lang="en-US" sz="1800"/>
              <a:t>Topic</a:t>
            </a:r>
            <a:endParaRPr b="1" sz="1800"/>
          </a:p>
          <a:p>
            <a:pPr indent="-317500" lvl="1" marL="914400" rtl="0" algn="l">
              <a:lnSpc>
                <a:spcPct val="115000"/>
              </a:lnSpc>
              <a:spcBef>
                <a:spcPts val="0"/>
              </a:spcBef>
              <a:spcAft>
                <a:spcPts val="0"/>
              </a:spcAft>
              <a:buSzPts val="1400"/>
              <a:buChar char="○"/>
            </a:pPr>
            <a:r>
              <a:rPr lang="en-US"/>
              <a:t>general</a:t>
            </a:r>
            <a:endParaRPr/>
          </a:p>
          <a:p>
            <a:pPr indent="-317500" lvl="1" marL="914400" rtl="0" algn="l">
              <a:lnSpc>
                <a:spcPct val="115000"/>
              </a:lnSpc>
              <a:spcBef>
                <a:spcPts val="0"/>
              </a:spcBef>
              <a:spcAft>
                <a:spcPts val="0"/>
              </a:spcAft>
              <a:buSzPts val="1400"/>
              <a:buChar char="○"/>
            </a:pPr>
            <a:r>
              <a:rPr lang="en-US"/>
              <a:t>social</a:t>
            </a:r>
            <a:endParaRPr/>
          </a:p>
        </p:txBody>
      </p:sp>
      <p:sp>
        <p:nvSpPr>
          <p:cNvPr id="361" name="Google Shape;361;p42"/>
          <p:cNvSpPr/>
          <p:nvPr/>
        </p:nvSpPr>
        <p:spPr>
          <a:xfrm>
            <a:off x="4511244" y="4284122"/>
            <a:ext cx="1078500" cy="432600"/>
          </a:xfrm>
          <a:prstGeom prst="roundRect">
            <a:avLst>
              <a:gd fmla="val 16667" name="adj"/>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OpenCyc</a:t>
            </a:r>
            <a:endParaRPr sz="1100">
              <a:solidFill>
                <a:srgbClr val="666666"/>
              </a:solidFill>
            </a:endParaRPr>
          </a:p>
        </p:txBody>
      </p:sp>
      <p:sp>
        <p:nvSpPr>
          <p:cNvPr id="362" name="Google Shape;362;p42"/>
          <p:cNvSpPr/>
          <p:nvPr/>
        </p:nvSpPr>
        <p:spPr>
          <a:xfrm>
            <a:off x="5916850" y="2593500"/>
            <a:ext cx="1238700" cy="432600"/>
          </a:xfrm>
          <a:prstGeom prst="roundRect">
            <a:avLst>
              <a:gd fmla="val 16667" name="adj"/>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ConceptNet</a:t>
            </a:r>
            <a:endParaRPr sz="1100">
              <a:solidFill>
                <a:srgbClr val="666666"/>
              </a:solidFill>
            </a:endParaRPr>
          </a:p>
        </p:txBody>
      </p:sp>
      <p:sp>
        <p:nvSpPr>
          <p:cNvPr id="363" name="Google Shape;363;p42"/>
          <p:cNvSpPr/>
          <p:nvPr/>
        </p:nvSpPr>
        <p:spPr>
          <a:xfrm>
            <a:off x="5335464" y="3141285"/>
            <a:ext cx="1154400" cy="4326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NELL</a:t>
            </a:r>
            <a:endParaRPr sz="1100">
              <a:solidFill>
                <a:srgbClr val="666666"/>
              </a:solidFill>
            </a:endParaRPr>
          </a:p>
        </p:txBody>
      </p:sp>
      <p:sp>
        <p:nvSpPr>
          <p:cNvPr id="364" name="Google Shape;364;p42"/>
          <p:cNvSpPr/>
          <p:nvPr/>
        </p:nvSpPr>
        <p:spPr>
          <a:xfrm>
            <a:off x="5916853" y="2045736"/>
            <a:ext cx="1154400" cy="4326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WebChild</a:t>
            </a:r>
            <a:endParaRPr sz="1100">
              <a:solidFill>
                <a:srgbClr val="666666"/>
              </a:solidFill>
            </a:endParaRPr>
          </a:p>
        </p:txBody>
      </p:sp>
      <p:sp>
        <p:nvSpPr>
          <p:cNvPr id="365" name="Google Shape;365;p42"/>
          <p:cNvSpPr/>
          <p:nvPr/>
        </p:nvSpPr>
        <p:spPr>
          <a:xfrm>
            <a:off x="6355054" y="1497970"/>
            <a:ext cx="1078500" cy="432600"/>
          </a:xfrm>
          <a:prstGeom prst="roundRect">
            <a:avLst>
              <a:gd fmla="val 16667" name="adj"/>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Atomic</a:t>
            </a:r>
            <a:endParaRPr sz="1100">
              <a:solidFill>
                <a:srgbClr val="666666"/>
              </a:solidFill>
            </a:endParaRPr>
          </a:p>
        </p:txBody>
      </p:sp>
      <p:sp>
        <p:nvSpPr>
          <p:cNvPr id="366" name="Google Shape;366;p42"/>
          <p:cNvSpPr/>
          <p:nvPr/>
        </p:nvSpPr>
        <p:spPr>
          <a:xfrm>
            <a:off x="4511244" y="3712691"/>
            <a:ext cx="1044900" cy="432600"/>
          </a:xfrm>
          <a:prstGeom prst="roundRect">
            <a:avLst>
              <a:gd fmla="val 16667" name="adj"/>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Wikidata</a:t>
            </a:r>
            <a:endParaRPr sz="1100">
              <a:solidFill>
                <a:srgbClr val="666666"/>
              </a:solidFill>
            </a:endParaRPr>
          </a:p>
        </p:txBody>
      </p:sp>
      <p:sp>
        <p:nvSpPr>
          <p:cNvPr id="367" name="Google Shape;367;p42"/>
          <p:cNvSpPr/>
          <p:nvPr/>
        </p:nvSpPr>
        <p:spPr>
          <a:xfrm>
            <a:off x="6519359" y="950200"/>
            <a:ext cx="1154400" cy="432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COMET</a:t>
            </a:r>
            <a:endParaRPr sz="1100">
              <a:solidFill>
                <a:srgbClr val="666666"/>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3"/>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400"/>
              <a:t>Knowledge Type</a:t>
            </a:r>
            <a:endParaRPr sz="3400"/>
          </a:p>
        </p:txBody>
      </p:sp>
      <p:sp>
        <p:nvSpPr>
          <p:cNvPr id="374" name="Google Shape;374;p43"/>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5" name="Google Shape;375;p43"/>
          <p:cNvSpPr txBox="1"/>
          <p:nvPr/>
        </p:nvSpPr>
        <p:spPr>
          <a:xfrm>
            <a:off x="258075" y="815275"/>
            <a:ext cx="8100000" cy="410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800"/>
              <a:t>Representation</a:t>
            </a:r>
            <a:endParaRPr b="1" sz="1800"/>
          </a:p>
          <a:p>
            <a:pPr indent="-317500" lvl="1" marL="914400" rtl="0" algn="l">
              <a:lnSpc>
                <a:spcPct val="115000"/>
              </a:lnSpc>
              <a:spcBef>
                <a:spcPts val="0"/>
              </a:spcBef>
              <a:spcAft>
                <a:spcPts val="0"/>
              </a:spcAft>
              <a:buSzPts val="1400"/>
              <a:buChar char="○"/>
            </a:pPr>
            <a:r>
              <a:rPr lang="en-US"/>
              <a:t>symbolic</a:t>
            </a:r>
            <a:endParaRPr/>
          </a:p>
          <a:p>
            <a:pPr indent="-317500" lvl="1" marL="914400" rtl="0" algn="l">
              <a:lnSpc>
                <a:spcPct val="115000"/>
              </a:lnSpc>
              <a:spcBef>
                <a:spcPts val="0"/>
              </a:spcBef>
              <a:spcAft>
                <a:spcPts val="0"/>
              </a:spcAft>
              <a:buSzPts val="1400"/>
              <a:buChar char="○"/>
            </a:pPr>
            <a:r>
              <a:rPr lang="en-US"/>
              <a:t>natural language</a:t>
            </a:r>
            <a:endParaRPr/>
          </a:p>
          <a:p>
            <a:pPr indent="-317500" lvl="1" marL="914400" rtl="0" algn="l">
              <a:lnSpc>
                <a:spcPct val="115000"/>
              </a:lnSpc>
              <a:spcBef>
                <a:spcPts val="0"/>
              </a:spcBef>
              <a:spcAft>
                <a:spcPts val="0"/>
              </a:spcAft>
              <a:buSzPts val="1400"/>
              <a:buChar char="○"/>
            </a:pPr>
            <a:r>
              <a:rPr lang="en-US"/>
              <a:t>neural</a:t>
            </a:r>
            <a:endParaRPr/>
          </a:p>
          <a:p>
            <a:pPr indent="0" lvl="0" marL="0" rtl="0" algn="l">
              <a:lnSpc>
                <a:spcPct val="115000"/>
              </a:lnSpc>
              <a:spcBef>
                <a:spcPts val="0"/>
              </a:spcBef>
              <a:spcAft>
                <a:spcPts val="0"/>
              </a:spcAft>
              <a:buNone/>
            </a:pPr>
            <a:r>
              <a:rPr b="1" lang="en-US" sz="1800"/>
              <a:t>Creation method</a:t>
            </a:r>
            <a:endParaRPr b="1" sz="1800"/>
          </a:p>
          <a:p>
            <a:pPr indent="-317500" lvl="1" marL="914400" rtl="0" algn="l">
              <a:lnSpc>
                <a:spcPct val="115000"/>
              </a:lnSpc>
              <a:spcBef>
                <a:spcPts val="0"/>
              </a:spcBef>
              <a:spcAft>
                <a:spcPts val="0"/>
              </a:spcAft>
              <a:buSzPts val="1400"/>
              <a:buChar char="○"/>
            </a:pPr>
            <a:r>
              <a:rPr lang="en-US"/>
              <a:t>expert input</a:t>
            </a:r>
            <a:endParaRPr/>
          </a:p>
          <a:p>
            <a:pPr indent="-317500" lvl="1" marL="914400" rtl="0" algn="l">
              <a:lnSpc>
                <a:spcPct val="115000"/>
              </a:lnSpc>
              <a:spcBef>
                <a:spcPts val="0"/>
              </a:spcBef>
              <a:spcAft>
                <a:spcPts val="0"/>
              </a:spcAft>
              <a:buSzPts val="1400"/>
              <a:buChar char="○"/>
            </a:pPr>
            <a:r>
              <a:rPr lang="en-US"/>
              <a:t>crowdsourcing</a:t>
            </a:r>
            <a:endParaRPr/>
          </a:p>
          <a:p>
            <a:pPr indent="-317500" lvl="1" marL="914400" rtl="0" algn="l">
              <a:lnSpc>
                <a:spcPct val="115000"/>
              </a:lnSpc>
              <a:spcBef>
                <a:spcPts val="0"/>
              </a:spcBef>
              <a:spcAft>
                <a:spcPts val="0"/>
              </a:spcAft>
              <a:buSzPts val="1400"/>
              <a:buChar char="○"/>
            </a:pPr>
            <a:r>
              <a:rPr lang="en-US"/>
              <a:t>information extraction</a:t>
            </a:r>
            <a:r>
              <a:rPr lang="en-US">
                <a:solidFill>
                  <a:schemeClr val="dk1"/>
                </a:solidFill>
              </a:rPr>
              <a:t>, machine learning</a:t>
            </a:r>
            <a:endParaRPr/>
          </a:p>
          <a:p>
            <a:pPr indent="0" lvl="0" marL="0" rtl="0" algn="l">
              <a:lnSpc>
                <a:spcPct val="115000"/>
              </a:lnSpc>
              <a:spcBef>
                <a:spcPts val="0"/>
              </a:spcBef>
              <a:spcAft>
                <a:spcPts val="0"/>
              </a:spcAft>
              <a:buNone/>
            </a:pPr>
            <a:r>
              <a:rPr b="1" lang="en-US" sz="1800"/>
              <a:t>Knowledge type</a:t>
            </a:r>
            <a:endParaRPr b="1" sz="1800"/>
          </a:p>
          <a:p>
            <a:pPr indent="-317500" lvl="1" marL="914400" rtl="0" algn="l">
              <a:lnSpc>
                <a:spcPct val="115000"/>
              </a:lnSpc>
              <a:spcBef>
                <a:spcPts val="0"/>
              </a:spcBef>
              <a:spcAft>
                <a:spcPts val="0"/>
              </a:spcAft>
              <a:buClr>
                <a:srgbClr val="FF00FF"/>
              </a:buClr>
              <a:buSzPts val="1400"/>
              <a:buChar char="○"/>
            </a:pPr>
            <a:r>
              <a:rPr lang="en-US">
                <a:solidFill>
                  <a:srgbClr val="FF00FF"/>
                </a:solidFill>
              </a:rPr>
              <a:t>entities and actions</a:t>
            </a:r>
            <a:r>
              <a:rPr lang="en-US">
                <a:solidFill>
                  <a:srgbClr val="CCCCCC"/>
                </a:solidFill>
              </a:rPr>
              <a:t>:</a:t>
            </a:r>
            <a:r>
              <a:rPr lang="en-US">
                <a:solidFill>
                  <a:schemeClr val="dk1"/>
                </a:solidFill>
              </a:rPr>
              <a:t> </a:t>
            </a:r>
            <a:r>
              <a:rPr lang="en-US">
                <a:solidFill>
                  <a:srgbClr val="B7B7B7"/>
                </a:solidFill>
              </a:rPr>
              <a:t>frisbee, dog, throw, catch</a:t>
            </a:r>
            <a:endParaRPr>
              <a:solidFill>
                <a:srgbClr val="FF00FF"/>
              </a:solidFill>
            </a:endParaRPr>
          </a:p>
          <a:p>
            <a:pPr indent="-317500" lvl="1" marL="914400" rtl="0" algn="l">
              <a:lnSpc>
                <a:spcPct val="115000"/>
              </a:lnSpc>
              <a:spcBef>
                <a:spcPts val="0"/>
              </a:spcBef>
              <a:spcAft>
                <a:spcPts val="0"/>
              </a:spcAft>
              <a:buClr>
                <a:srgbClr val="4A86E8"/>
              </a:buClr>
              <a:buSzPts val="1400"/>
              <a:buChar char="○"/>
            </a:pPr>
            <a:r>
              <a:rPr lang="en-US">
                <a:solidFill>
                  <a:srgbClr val="4A86E8"/>
                </a:solidFill>
              </a:rPr>
              <a:t>inferential/rules</a:t>
            </a:r>
            <a:r>
              <a:rPr lang="en-US">
                <a:solidFill>
                  <a:srgbClr val="CCCCCC"/>
                </a:solidFill>
              </a:rPr>
              <a:t>:</a:t>
            </a:r>
            <a:r>
              <a:rPr lang="en-US">
                <a:solidFill>
                  <a:schemeClr val="dk1"/>
                </a:solidFill>
              </a:rPr>
              <a:t> </a:t>
            </a:r>
            <a:endParaRPr>
              <a:solidFill>
                <a:schemeClr val="dk1"/>
              </a:solidFill>
            </a:endParaRPr>
          </a:p>
          <a:p>
            <a:pPr indent="0" lvl="0" marL="914400" rtl="0" algn="l">
              <a:lnSpc>
                <a:spcPct val="115000"/>
              </a:lnSpc>
              <a:spcBef>
                <a:spcPts val="0"/>
              </a:spcBef>
              <a:spcAft>
                <a:spcPts val="0"/>
              </a:spcAft>
              <a:buNone/>
            </a:pPr>
            <a:r>
              <a:rPr lang="en-US">
                <a:solidFill>
                  <a:srgbClr val="B7B7B7"/>
                </a:solidFill>
              </a:rPr>
              <a:t>PersonX throws frisbee, as a result</a:t>
            </a:r>
            <a:br>
              <a:rPr lang="en-US">
                <a:solidFill>
                  <a:srgbClr val="B7B7B7"/>
                </a:solidFill>
              </a:rPr>
            </a:br>
            <a:r>
              <a:rPr lang="en-US">
                <a:solidFill>
                  <a:srgbClr val="B7B7B7"/>
                </a:solidFill>
              </a:rPr>
              <a:t>others then, catches frisbee</a:t>
            </a:r>
            <a:endParaRPr>
              <a:solidFill>
                <a:srgbClr val="4A86E8"/>
              </a:solidFill>
            </a:endParaRPr>
          </a:p>
          <a:p>
            <a:pPr indent="0" lvl="0" marL="0" rtl="0" algn="l">
              <a:lnSpc>
                <a:spcPct val="115000"/>
              </a:lnSpc>
              <a:spcBef>
                <a:spcPts val="0"/>
              </a:spcBef>
              <a:spcAft>
                <a:spcPts val="0"/>
              </a:spcAft>
              <a:buNone/>
            </a:pPr>
            <a:r>
              <a:rPr b="1" lang="en-US" sz="1800"/>
              <a:t>Topic</a:t>
            </a:r>
            <a:endParaRPr b="1" sz="1800"/>
          </a:p>
          <a:p>
            <a:pPr indent="-317500" lvl="1" marL="914400" rtl="0" algn="l">
              <a:lnSpc>
                <a:spcPct val="115000"/>
              </a:lnSpc>
              <a:spcBef>
                <a:spcPts val="0"/>
              </a:spcBef>
              <a:spcAft>
                <a:spcPts val="0"/>
              </a:spcAft>
              <a:buSzPts val="1400"/>
              <a:buChar char="○"/>
            </a:pPr>
            <a:r>
              <a:rPr lang="en-US"/>
              <a:t>general</a:t>
            </a:r>
            <a:endParaRPr/>
          </a:p>
          <a:p>
            <a:pPr indent="-317500" lvl="1" marL="914400" rtl="0" algn="l">
              <a:lnSpc>
                <a:spcPct val="115000"/>
              </a:lnSpc>
              <a:spcBef>
                <a:spcPts val="0"/>
              </a:spcBef>
              <a:spcAft>
                <a:spcPts val="0"/>
              </a:spcAft>
              <a:buSzPts val="1400"/>
              <a:buChar char="○"/>
            </a:pPr>
            <a:r>
              <a:rPr lang="en-US"/>
              <a:t>social</a:t>
            </a:r>
            <a:endParaRPr/>
          </a:p>
        </p:txBody>
      </p:sp>
      <p:sp>
        <p:nvSpPr>
          <p:cNvPr id="376" name="Google Shape;376;p43"/>
          <p:cNvSpPr/>
          <p:nvPr/>
        </p:nvSpPr>
        <p:spPr>
          <a:xfrm>
            <a:off x="4511244" y="4284122"/>
            <a:ext cx="1078500" cy="432600"/>
          </a:xfrm>
          <a:prstGeom prst="roundRect">
            <a:avLst>
              <a:gd fmla="val 16667" name="adj"/>
            </a:avLst>
          </a:prstGeom>
          <a:solidFill>
            <a:srgbClr val="C9DAF8"/>
          </a:solid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OpenCyc</a:t>
            </a:r>
            <a:endParaRPr sz="1100">
              <a:solidFill>
                <a:srgbClr val="666666"/>
              </a:solidFill>
            </a:endParaRPr>
          </a:p>
        </p:txBody>
      </p:sp>
      <p:sp>
        <p:nvSpPr>
          <p:cNvPr id="377" name="Google Shape;377;p43"/>
          <p:cNvSpPr/>
          <p:nvPr/>
        </p:nvSpPr>
        <p:spPr>
          <a:xfrm>
            <a:off x="5916850" y="2593500"/>
            <a:ext cx="1238700" cy="432600"/>
          </a:xfrm>
          <a:prstGeom prst="roundRect">
            <a:avLst>
              <a:gd fmla="val 16667" name="adj"/>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ConceptNet</a:t>
            </a:r>
            <a:endParaRPr sz="1100">
              <a:solidFill>
                <a:srgbClr val="666666"/>
              </a:solidFill>
            </a:endParaRPr>
          </a:p>
        </p:txBody>
      </p:sp>
      <p:sp>
        <p:nvSpPr>
          <p:cNvPr id="378" name="Google Shape;378;p43"/>
          <p:cNvSpPr/>
          <p:nvPr/>
        </p:nvSpPr>
        <p:spPr>
          <a:xfrm>
            <a:off x="5335464" y="3141285"/>
            <a:ext cx="1154400" cy="432600"/>
          </a:xfrm>
          <a:prstGeom prst="roundRect">
            <a:avLst>
              <a:gd fmla="val 16667" name="adj"/>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NELL</a:t>
            </a:r>
            <a:endParaRPr sz="1100">
              <a:solidFill>
                <a:srgbClr val="666666"/>
              </a:solidFill>
            </a:endParaRPr>
          </a:p>
        </p:txBody>
      </p:sp>
      <p:sp>
        <p:nvSpPr>
          <p:cNvPr id="379" name="Google Shape;379;p43"/>
          <p:cNvSpPr/>
          <p:nvPr/>
        </p:nvSpPr>
        <p:spPr>
          <a:xfrm>
            <a:off x="5916853" y="2045736"/>
            <a:ext cx="1154400" cy="432600"/>
          </a:xfrm>
          <a:prstGeom prst="roundRect">
            <a:avLst>
              <a:gd fmla="val 16667" name="adj"/>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WebChild</a:t>
            </a:r>
            <a:endParaRPr sz="1100">
              <a:solidFill>
                <a:srgbClr val="666666"/>
              </a:solidFill>
            </a:endParaRPr>
          </a:p>
        </p:txBody>
      </p:sp>
      <p:sp>
        <p:nvSpPr>
          <p:cNvPr id="380" name="Google Shape;380;p43"/>
          <p:cNvSpPr/>
          <p:nvPr/>
        </p:nvSpPr>
        <p:spPr>
          <a:xfrm>
            <a:off x="6355054" y="1497970"/>
            <a:ext cx="1078500" cy="432600"/>
          </a:xfrm>
          <a:prstGeom prst="roundRect">
            <a:avLst>
              <a:gd fmla="val 16667" name="adj"/>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Atomic</a:t>
            </a:r>
            <a:endParaRPr sz="1100">
              <a:solidFill>
                <a:srgbClr val="666666"/>
              </a:solidFill>
            </a:endParaRPr>
          </a:p>
        </p:txBody>
      </p:sp>
      <p:sp>
        <p:nvSpPr>
          <p:cNvPr id="381" name="Google Shape;381;p43"/>
          <p:cNvSpPr/>
          <p:nvPr/>
        </p:nvSpPr>
        <p:spPr>
          <a:xfrm>
            <a:off x="4511244" y="3712691"/>
            <a:ext cx="1044900" cy="432600"/>
          </a:xfrm>
          <a:prstGeom prst="roundRect">
            <a:avLst>
              <a:gd fmla="val 16667" name="adj"/>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Wikidata</a:t>
            </a:r>
            <a:endParaRPr sz="1100">
              <a:solidFill>
                <a:srgbClr val="666666"/>
              </a:solidFill>
            </a:endParaRPr>
          </a:p>
        </p:txBody>
      </p:sp>
      <p:sp>
        <p:nvSpPr>
          <p:cNvPr id="382" name="Google Shape;382;p43"/>
          <p:cNvSpPr/>
          <p:nvPr/>
        </p:nvSpPr>
        <p:spPr>
          <a:xfrm>
            <a:off x="6519359" y="950200"/>
            <a:ext cx="1154400" cy="432600"/>
          </a:xfrm>
          <a:prstGeom prst="roundRect">
            <a:avLst>
              <a:gd fmla="val 16667" name="adj"/>
            </a:avLst>
          </a:prstGeom>
          <a:solidFill>
            <a:srgbClr val="C9DAF8"/>
          </a:solid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COMET</a:t>
            </a:r>
            <a:endParaRPr sz="1100">
              <a:solidFill>
                <a:srgbClr val="666666"/>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4"/>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400"/>
              <a:t>Topic</a:t>
            </a:r>
            <a:endParaRPr sz="3400"/>
          </a:p>
        </p:txBody>
      </p:sp>
      <p:sp>
        <p:nvSpPr>
          <p:cNvPr id="389" name="Google Shape;389;p44"/>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90" name="Google Shape;390;p44"/>
          <p:cNvSpPr txBox="1"/>
          <p:nvPr/>
        </p:nvSpPr>
        <p:spPr>
          <a:xfrm>
            <a:off x="258075" y="815275"/>
            <a:ext cx="8100000" cy="410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800"/>
              <a:t>Representation</a:t>
            </a:r>
            <a:endParaRPr b="1" sz="1800"/>
          </a:p>
          <a:p>
            <a:pPr indent="-317500" lvl="1" marL="914400" rtl="0" algn="l">
              <a:lnSpc>
                <a:spcPct val="115000"/>
              </a:lnSpc>
              <a:spcBef>
                <a:spcPts val="0"/>
              </a:spcBef>
              <a:spcAft>
                <a:spcPts val="0"/>
              </a:spcAft>
              <a:buSzPts val="1400"/>
              <a:buChar char="○"/>
            </a:pPr>
            <a:r>
              <a:rPr lang="en-US"/>
              <a:t>symbolic</a:t>
            </a:r>
            <a:endParaRPr/>
          </a:p>
          <a:p>
            <a:pPr indent="-317500" lvl="1" marL="914400" rtl="0" algn="l">
              <a:lnSpc>
                <a:spcPct val="115000"/>
              </a:lnSpc>
              <a:spcBef>
                <a:spcPts val="0"/>
              </a:spcBef>
              <a:spcAft>
                <a:spcPts val="0"/>
              </a:spcAft>
              <a:buSzPts val="1400"/>
              <a:buChar char="○"/>
            </a:pPr>
            <a:r>
              <a:rPr lang="en-US"/>
              <a:t>natural language</a:t>
            </a:r>
            <a:endParaRPr/>
          </a:p>
          <a:p>
            <a:pPr indent="-317500" lvl="1" marL="914400" rtl="0" algn="l">
              <a:lnSpc>
                <a:spcPct val="115000"/>
              </a:lnSpc>
              <a:spcBef>
                <a:spcPts val="0"/>
              </a:spcBef>
              <a:spcAft>
                <a:spcPts val="0"/>
              </a:spcAft>
              <a:buSzPts val="1400"/>
              <a:buChar char="○"/>
            </a:pPr>
            <a:r>
              <a:rPr lang="en-US"/>
              <a:t>neural</a:t>
            </a:r>
            <a:endParaRPr/>
          </a:p>
          <a:p>
            <a:pPr indent="0" lvl="0" marL="0" rtl="0" algn="l">
              <a:lnSpc>
                <a:spcPct val="115000"/>
              </a:lnSpc>
              <a:spcBef>
                <a:spcPts val="0"/>
              </a:spcBef>
              <a:spcAft>
                <a:spcPts val="0"/>
              </a:spcAft>
              <a:buNone/>
            </a:pPr>
            <a:r>
              <a:rPr b="1" lang="en-US" sz="1800"/>
              <a:t>Creation method</a:t>
            </a:r>
            <a:endParaRPr b="1" sz="1800"/>
          </a:p>
          <a:p>
            <a:pPr indent="-317500" lvl="1" marL="914400" rtl="0" algn="l">
              <a:lnSpc>
                <a:spcPct val="115000"/>
              </a:lnSpc>
              <a:spcBef>
                <a:spcPts val="0"/>
              </a:spcBef>
              <a:spcAft>
                <a:spcPts val="0"/>
              </a:spcAft>
              <a:buSzPts val="1400"/>
              <a:buChar char="○"/>
            </a:pPr>
            <a:r>
              <a:rPr lang="en-US"/>
              <a:t>expert input</a:t>
            </a:r>
            <a:endParaRPr/>
          </a:p>
          <a:p>
            <a:pPr indent="-317500" lvl="1" marL="914400" rtl="0" algn="l">
              <a:lnSpc>
                <a:spcPct val="115000"/>
              </a:lnSpc>
              <a:spcBef>
                <a:spcPts val="0"/>
              </a:spcBef>
              <a:spcAft>
                <a:spcPts val="0"/>
              </a:spcAft>
              <a:buSzPts val="1400"/>
              <a:buChar char="○"/>
            </a:pPr>
            <a:r>
              <a:rPr lang="en-US"/>
              <a:t>crowdsourcing</a:t>
            </a:r>
            <a:endParaRPr/>
          </a:p>
          <a:p>
            <a:pPr indent="-317500" lvl="1" marL="914400" rtl="0" algn="l">
              <a:lnSpc>
                <a:spcPct val="115000"/>
              </a:lnSpc>
              <a:spcBef>
                <a:spcPts val="0"/>
              </a:spcBef>
              <a:spcAft>
                <a:spcPts val="0"/>
              </a:spcAft>
              <a:buSzPts val="1400"/>
              <a:buChar char="○"/>
            </a:pPr>
            <a:r>
              <a:rPr lang="en-US"/>
              <a:t>information extraction</a:t>
            </a:r>
            <a:r>
              <a:rPr lang="en-US">
                <a:solidFill>
                  <a:schemeClr val="dk1"/>
                </a:solidFill>
              </a:rPr>
              <a:t>, machine learning</a:t>
            </a:r>
            <a:endParaRPr/>
          </a:p>
          <a:p>
            <a:pPr indent="0" lvl="0" marL="0" rtl="0" algn="l">
              <a:lnSpc>
                <a:spcPct val="115000"/>
              </a:lnSpc>
              <a:spcBef>
                <a:spcPts val="0"/>
              </a:spcBef>
              <a:spcAft>
                <a:spcPts val="0"/>
              </a:spcAft>
              <a:buNone/>
            </a:pPr>
            <a:r>
              <a:rPr b="1" lang="en-US" sz="1800"/>
              <a:t>Knowledge type</a:t>
            </a:r>
            <a:endParaRPr b="1" sz="1800"/>
          </a:p>
          <a:p>
            <a:pPr indent="-317500" lvl="1" marL="914400" rtl="0" algn="l">
              <a:lnSpc>
                <a:spcPct val="115000"/>
              </a:lnSpc>
              <a:spcBef>
                <a:spcPts val="0"/>
              </a:spcBef>
              <a:spcAft>
                <a:spcPts val="0"/>
              </a:spcAft>
              <a:buSzPts val="1400"/>
              <a:buChar char="○"/>
            </a:pPr>
            <a:r>
              <a:rPr lang="en-US"/>
              <a:t>entities and actions</a:t>
            </a:r>
            <a:endParaRPr/>
          </a:p>
          <a:p>
            <a:pPr indent="-317500" lvl="1" marL="914400" rtl="0" algn="l">
              <a:lnSpc>
                <a:spcPct val="115000"/>
              </a:lnSpc>
              <a:spcBef>
                <a:spcPts val="0"/>
              </a:spcBef>
              <a:spcAft>
                <a:spcPts val="0"/>
              </a:spcAft>
              <a:buSzPts val="1400"/>
              <a:buChar char="○"/>
            </a:pPr>
            <a:r>
              <a:rPr lang="en-US"/>
              <a:t>inferential/rules</a:t>
            </a:r>
            <a:endParaRPr/>
          </a:p>
          <a:p>
            <a:pPr indent="0" lvl="0" marL="0" rtl="0" algn="l">
              <a:lnSpc>
                <a:spcPct val="115000"/>
              </a:lnSpc>
              <a:spcBef>
                <a:spcPts val="0"/>
              </a:spcBef>
              <a:spcAft>
                <a:spcPts val="0"/>
              </a:spcAft>
              <a:buNone/>
            </a:pPr>
            <a:r>
              <a:rPr b="1" lang="en-US" sz="1800"/>
              <a:t>Topic</a:t>
            </a:r>
            <a:endParaRPr b="1" sz="1800"/>
          </a:p>
          <a:p>
            <a:pPr indent="-317500" lvl="1" marL="914400" rtl="0" algn="l">
              <a:lnSpc>
                <a:spcPct val="115000"/>
              </a:lnSpc>
              <a:spcBef>
                <a:spcPts val="0"/>
              </a:spcBef>
              <a:spcAft>
                <a:spcPts val="0"/>
              </a:spcAft>
              <a:buClr>
                <a:srgbClr val="FF00FF"/>
              </a:buClr>
              <a:buSzPts val="1400"/>
              <a:buChar char="○"/>
            </a:pPr>
            <a:r>
              <a:rPr lang="en-US">
                <a:solidFill>
                  <a:srgbClr val="FF00FF"/>
                </a:solidFill>
              </a:rPr>
              <a:t>general</a:t>
            </a:r>
            <a:endParaRPr>
              <a:solidFill>
                <a:srgbClr val="FF00FF"/>
              </a:solidFill>
            </a:endParaRPr>
          </a:p>
          <a:p>
            <a:pPr indent="-317500" lvl="1" marL="914400" rtl="0" algn="l">
              <a:lnSpc>
                <a:spcPct val="115000"/>
              </a:lnSpc>
              <a:spcBef>
                <a:spcPts val="0"/>
              </a:spcBef>
              <a:spcAft>
                <a:spcPts val="0"/>
              </a:spcAft>
              <a:buClr>
                <a:srgbClr val="4A86E8"/>
              </a:buClr>
              <a:buSzPts val="1400"/>
              <a:buChar char="○"/>
            </a:pPr>
            <a:r>
              <a:rPr lang="en-US">
                <a:solidFill>
                  <a:srgbClr val="4A86E8"/>
                </a:solidFill>
              </a:rPr>
              <a:t>social</a:t>
            </a:r>
            <a:endParaRPr>
              <a:solidFill>
                <a:srgbClr val="4A86E8"/>
              </a:solidFill>
            </a:endParaRPr>
          </a:p>
        </p:txBody>
      </p:sp>
      <p:sp>
        <p:nvSpPr>
          <p:cNvPr id="391" name="Google Shape;391;p44"/>
          <p:cNvSpPr/>
          <p:nvPr/>
        </p:nvSpPr>
        <p:spPr>
          <a:xfrm>
            <a:off x="4511244" y="4284122"/>
            <a:ext cx="1078500" cy="432600"/>
          </a:xfrm>
          <a:prstGeom prst="roundRect">
            <a:avLst>
              <a:gd fmla="val 16667" name="adj"/>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OpenCyc</a:t>
            </a:r>
            <a:endParaRPr sz="1100">
              <a:solidFill>
                <a:srgbClr val="666666"/>
              </a:solidFill>
            </a:endParaRPr>
          </a:p>
        </p:txBody>
      </p:sp>
      <p:sp>
        <p:nvSpPr>
          <p:cNvPr id="392" name="Google Shape;392;p44"/>
          <p:cNvSpPr/>
          <p:nvPr/>
        </p:nvSpPr>
        <p:spPr>
          <a:xfrm>
            <a:off x="5916850" y="2593500"/>
            <a:ext cx="1238700" cy="432600"/>
          </a:xfrm>
          <a:prstGeom prst="roundRect">
            <a:avLst>
              <a:gd fmla="val 16667" name="adj"/>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ConceptNet</a:t>
            </a:r>
            <a:endParaRPr sz="1100">
              <a:solidFill>
                <a:srgbClr val="666666"/>
              </a:solidFill>
            </a:endParaRPr>
          </a:p>
        </p:txBody>
      </p:sp>
      <p:sp>
        <p:nvSpPr>
          <p:cNvPr id="393" name="Google Shape;393;p44"/>
          <p:cNvSpPr/>
          <p:nvPr/>
        </p:nvSpPr>
        <p:spPr>
          <a:xfrm>
            <a:off x="5335464" y="3141285"/>
            <a:ext cx="1154400" cy="432600"/>
          </a:xfrm>
          <a:prstGeom prst="roundRect">
            <a:avLst>
              <a:gd fmla="val 16667" name="adj"/>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NELL</a:t>
            </a:r>
            <a:endParaRPr sz="1100">
              <a:solidFill>
                <a:srgbClr val="666666"/>
              </a:solidFill>
            </a:endParaRPr>
          </a:p>
        </p:txBody>
      </p:sp>
      <p:sp>
        <p:nvSpPr>
          <p:cNvPr id="394" name="Google Shape;394;p44"/>
          <p:cNvSpPr/>
          <p:nvPr/>
        </p:nvSpPr>
        <p:spPr>
          <a:xfrm>
            <a:off x="5916853" y="2045736"/>
            <a:ext cx="1154400" cy="432600"/>
          </a:xfrm>
          <a:prstGeom prst="roundRect">
            <a:avLst>
              <a:gd fmla="val 16667" name="adj"/>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WebChild</a:t>
            </a:r>
            <a:endParaRPr sz="1100">
              <a:solidFill>
                <a:srgbClr val="666666"/>
              </a:solidFill>
            </a:endParaRPr>
          </a:p>
        </p:txBody>
      </p:sp>
      <p:sp>
        <p:nvSpPr>
          <p:cNvPr id="395" name="Google Shape;395;p44"/>
          <p:cNvSpPr/>
          <p:nvPr/>
        </p:nvSpPr>
        <p:spPr>
          <a:xfrm>
            <a:off x="6355054" y="1497970"/>
            <a:ext cx="1078500" cy="432600"/>
          </a:xfrm>
          <a:prstGeom prst="roundRect">
            <a:avLst>
              <a:gd fmla="val 16667" name="adj"/>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Atomic</a:t>
            </a:r>
            <a:endParaRPr sz="1100">
              <a:solidFill>
                <a:srgbClr val="666666"/>
              </a:solidFill>
            </a:endParaRPr>
          </a:p>
        </p:txBody>
      </p:sp>
      <p:sp>
        <p:nvSpPr>
          <p:cNvPr id="396" name="Google Shape;396;p44"/>
          <p:cNvSpPr/>
          <p:nvPr/>
        </p:nvSpPr>
        <p:spPr>
          <a:xfrm>
            <a:off x="4511244" y="3712691"/>
            <a:ext cx="1044900" cy="432600"/>
          </a:xfrm>
          <a:prstGeom prst="roundRect">
            <a:avLst>
              <a:gd fmla="val 16667" name="adj"/>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Wikidata</a:t>
            </a:r>
            <a:endParaRPr sz="1100">
              <a:solidFill>
                <a:srgbClr val="666666"/>
              </a:solidFill>
            </a:endParaRPr>
          </a:p>
        </p:txBody>
      </p:sp>
      <p:sp>
        <p:nvSpPr>
          <p:cNvPr id="397" name="Google Shape;397;p44"/>
          <p:cNvSpPr/>
          <p:nvPr/>
        </p:nvSpPr>
        <p:spPr>
          <a:xfrm>
            <a:off x="6519359" y="950200"/>
            <a:ext cx="1154400" cy="432600"/>
          </a:xfrm>
          <a:prstGeom prst="roundRect">
            <a:avLst>
              <a:gd fmla="val 16667" name="adj"/>
            </a:avLst>
          </a:prstGeom>
          <a:solidFill>
            <a:srgbClr val="C9DAF8"/>
          </a:solid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COMET</a:t>
            </a:r>
            <a:endParaRPr sz="1100">
              <a:solidFill>
                <a:srgbClr val="666666"/>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45"/>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400"/>
              <a:t>Design Approach</a:t>
            </a:r>
            <a:endParaRPr sz="3400"/>
          </a:p>
        </p:txBody>
      </p:sp>
      <p:sp>
        <p:nvSpPr>
          <p:cNvPr id="404" name="Google Shape;404;p45"/>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05" name="Google Shape;405;p45"/>
          <p:cNvSpPr txBox="1"/>
          <p:nvPr/>
        </p:nvSpPr>
        <p:spPr>
          <a:xfrm>
            <a:off x="258075" y="815275"/>
            <a:ext cx="8100000" cy="410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800"/>
              <a:t>Representation</a:t>
            </a:r>
            <a:endParaRPr b="1" sz="1800"/>
          </a:p>
          <a:p>
            <a:pPr indent="-317500" lvl="1" marL="914400" rtl="0" algn="l">
              <a:lnSpc>
                <a:spcPct val="115000"/>
              </a:lnSpc>
              <a:spcBef>
                <a:spcPts val="0"/>
              </a:spcBef>
              <a:spcAft>
                <a:spcPts val="0"/>
              </a:spcAft>
              <a:buSzPts val="1400"/>
              <a:buChar char="○"/>
            </a:pPr>
            <a:r>
              <a:rPr lang="en-US"/>
              <a:t>symbolic</a:t>
            </a:r>
            <a:endParaRPr/>
          </a:p>
          <a:p>
            <a:pPr indent="-317500" lvl="1" marL="914400" rtl="0" algn="l">
              <a:lnSpc>
                <a:spcPct val="115000"/>
              </a:lnSpc>
              <a:spcBef>
                <a:spcPts val="0"/>
              </a:spcBef>
              <a:spcAft>
                <a:spcPts val="0"/>
              </a:spcAft>
              <a:buSzPts val="1400"/>
              <a:buChar char="○"/>
            </a:pPr>
            <a:r>
              <a:rPr lang="en-US"/>
              <a:t>natural language</a:t>
            </a:r>
            <a:endParaRPr/>
          </a:p>
          <a:p>
            <a:pPr indent="-317500" lvl="1" marL="914400" rtl="0" algn="l">
              <a:lnSpc>
                <a:spcPct val="115000"/>
              </a:lnSpc>
              <a:spcBef>
                <a:spcPts val="0"/>
              </a:spcBef>
              <a:spcAft>
                <a:spcPts val="0"/>
              </a:spcAft>
              <a:buSzPts val="1400"/>
              <a:buChar char="○"/>
            </a:pPr>
            <a:r>
              <a:rPr lang="en-US"/>
              <a:t>neural</a:t>
            </a:r>
            <a:endParaRPr/>
          </a:p>
          <a:p>
            <a:pPr indent="0" lvl="0" marL="0" rtl="0" algn="l">
              <a:lnSpc>
                <a:spcPct val="115000"/>
              </a:lnSpc>
              <a:spcBef>
                <a:spcPts val="0"/>
              </a:spcBef>
              <a:spcAft>
                <a:spcPts val="0"/>
              </a:spcAft>
              <a:buNone/>
            </a:pPr>
            <a:r>
              <a:rPr b="1" lang="en-US" sz="1800"/>
              <a:t>Creation method</a:t>
            </a:r>
            <a:endParaRPr b="1" sz="1800"/>
          </a:p>
          <a:p>
            <a:pPr indent="-317500" lvl="1" marL="914400" rtl="0" algn="l">
              <a:lnSpc>
                <a:spcPct val="115000"/>
              </a:lnSpc>
              <a:spcBef>
                <a:spcPts val="0"/>
              </a:spcBef>
              <a:spcAft>
                <a:spcPts val="0"/>
              </a:spcAft>
              <a:buSzPts val="1400"/>
              <a:buChar char="○"/>
            </a:pPr>
            <a:r>
              <a:rPr lang="en-US"/>
              <a:t>expert input</a:t>
            </a:r>
            <a:endParaRPr/>
          </a:p>
          <a:p>
            <a:pPr indent="-317500" lvl="1" marL="914400" rtl="0" algn="l">
              <a:lnSpc>
                <a:spcPct val="115000"/>
              </a:lnSpc>
              <a:spcBef>
                <a:spcPts val="0"/>
              </a:spcBef>
              <a:spcAft>
                <a:spcPts val="0"/>
              </a:spcAft>
              <a:buSzPts val="1400"/>
              <a:buChar char="○"/>
            </a:pPr>
            <a:r>
              <a:rPr lang="en-US"/>
              <a:t>crowdsourcing</a:t>
            </a:r>
            <a:endParaRPr/>
          </a:p>
          <a:p>
            <a:pPr indent="-317500" lvl="1" marL="914400" rtl="0" algn="l">
              <a:lnSpc>
                <a:spcPct val="115000"/>
              </a:lnSpc>
              <a:spcBef>
                <a:spcPts val="0"/>
              </a:spcBef>
              <a:spcAft>
                <a:spcPts val="0"/>
              </a:spcAft>
              <a:buSzPts val="1400"/>
              <a:buChar char="○"/>
            </a:pPr>
            <a:r>
              <a:rPr lang="en-US"/>
              <a:t>information extraction, machine learning</a:t>
            </a:r>
            <a:endParaRPr/>
          </a:p>
          <a:p>
            <a:pPr indent="0" lvl="0" marL="0" rtl="0" algn="l">
              <a:lnSpc>
                <a:spcPct val="115000"/>
              </a:lnSpc>
              <a:spcBef>
                <a:spcPts val="0"/>
              </a:spcBef>
              <a:spcAft>
                <a:spcPts val="0"/>
              </a:spcAft>
              <a:buNone/>
            </a:pPr>
            <a:r>
              <a:rPr b="1" lang="en-US" sz="1800"/>
              <a:t>Knowledge type</a:t>
            </a:r>
            <a:endParaRPr b="1" sz="1800"/>
          </a:p>
          <a:p>
            <a:pPr indent="-317500" lvl="1" marL="914400" rtl="0" algn="l">
              <a:lnSpc>
                <a:spcPct val="115000"/>
              </a:lnSpc>
              <a:spcBef>
                <a:spcPts val="0"/>
              </a:spcBef>
              <a:spcAft>
                <a:spcPts val="0"/>
              </a:spcAft>
              <a:buSzPts val="1400"/>
              <a:buChar char="○"/>
            </a:pPr>
            <a:r>
              <a:rPr lang="en-US"/>
              <a:t>entities and actions</a:t>
            </a:r>
            <a:endParaRPr/>
          </a:p>
          <a:p>
            <a:pPr indent="-317500" lvl="1" marL="914400" rtl="0" algn="l">
              <a:lnSpc>
                <a:spcPct val="115000"/>
              </a:lnSpc>
              <a:spcBef>
                <a:spcPts val="0"/>
              </a:spcBef>
              <a:spcAft>
                <a:spcPts val="0"/>
              </a:spcAft>
              <a:buSzPts val="1400"/>
              <a:buChar char="○"/>
            </a:pPr>
            <a:r>
              <a:rPr lang="en-US"/>
              <a:t>inferential/rules</a:t>
            </a:r>
            <a:endParaRPr/>
          </a:p>
          <a:p>
            <a:pPr indent="0" lvl="0" marL="0" rtl="0" algn="l">
              <a:lnSpc>
                <a:spcPct val="115000"/>
              </a:lnSpc>
              <a:spcBef>
                <a:spcPts val="0"/>
              </a:spcBef>
              <a:spcAft>
                <a:spcPts val="0"/>
              </a:spcAft>
              <a:buNone/>
            </a:pPr>
            <a:r>
              <a:rPr b="1" lang="en-US" sz="1800"/>
              <a:t>Topic</a:t>
            </a:r>
            <a:endParaRPr b="1" sz="1800"/>
          </a:p>
          <a:p>
            <a:pPr indent="-317500" lvl="1" marL="914400" rtl="0" algn="l">
              <a:lnSpc>
                <a:spcPct val="115000"/>
              </a:lnSpc>
              <a:spcBef>
                <a:spcPts val="0"/>
              </a:spcBef>
              <a:spcAft>
                <a:spcPts val="0"/>
              </a:spcAft>
              <a:buSzPts val="1400"/>
              <a:buChar char="○"/>
            </a:pPr>
            <a:r>
              <a:rPr lang="en-US"/>
              <a:t>general</a:t>
            </a:r>
            <a:endParaRPr/>
          </a:p>
          <a:p>
            <a:pPr indent="-317500" lvl="1" marL="914400" rtl="0" algn="l">
              <a:lnSpc>
                <a:spcPct val="115000"/>
              </a:lnSpc>
              <a:spcBef>
                <a:spcPts val="0"/>
              </a:spcBef>
              <a:spcAft>
                <a:spcPts val="0"/>
              </a:spcAft>
              <a:buSzPts val="1400"/>
              <a:buChar char="○"/>
            </a:pPr>
            <a:r>
              <a:rPr lang="en-US"/>
              <a:t>social</a:t>
            </a:r>
            <a:endParaRPr/>
          </a:p>
        </p:txBody>
      </p:sp>
      <p:sp>
        <p:nvSpPr>
          <p:cNvPr id="406" name="Google Shape;406;p45"/>
          <p:cNvSpPr/>
          <p:nvPr/>
        </p:nvSpPr>
        <p:spPr>
          <a:xfrm>
            <a:off x="4511244" y="4284122"/>
            <a:ext cx="1078500" cy="432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OpenCyc</a:t>
            </a:r>
            <a:endParaRPr sz="1100">
              <a:solidFill>
                <a:srgbClr val="666666"/>
              </a:solidFill>
            </a:endParaRPr>
          </a:p>
        </p:txBody>
      </p:sp>
      <p:sp>
        <p:nvSpPr>
          <p:cNvPr id="407" name="Google Shape;407;p45"/>
          <p:cNvSpPr/>
          <p:nvPr/>
        </p:nvSpPr>
        <p:spPr>
          <a:xfrm>
            <a:off x="5916850" y="2593500"/>
            <a:ext cx="1238700" cy="432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ConceptNet</a:t>
            </a:r>
            <a:endParaRPr sz="1100">
              <a:solidFill>
                <a:srgbClr val="666666"/>
              </a:solidFill>
            </a:endParaRPr>
          </a:p>
        </p:txBody>
      </p:sp>
      <p:sp>
        <p:nvSpPr>
          <p:cNvPr id="408" name="Google Shape;408;p45"/>
          <p:cNvSpPr/>
          <p:nvPr/>
        </p:nvSpPr>
        <p:spPr>
          <a:xfrm>
            <a:off x="5335464" y="3141285"/>
            <a:ext cx="1154400" cy="432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NELL</a:t>
            </a:r>
            <a:endParaRPr sz="1100">
              <a:solidFill>
                <a:srgbClr val="666666"/>
              </a:solidFill>
            </a:endParaRPr>
          </a:p>
        </p:txBody>
      </p:sp>
      <p:sp>
        <p:nvSpPr>
          <p:cNvPr id="409" name="Google Shape;409;p45"/>
          <p:cNvSpPr/>
          <p:nvPr/>
        </p:nvSpPr>
        <p:spPr>
          <a:xfrm>
            <a:off x="5916853" y="2045736"/>
            <a:ext cx="1154400" cy="432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WebChild</a:t>
            </a:r>
            <a:endParaRPr sz="1100">
              <a:solidFill>
                <a:srgbClr val="666666"/>
              </a:solidFill>
            </a:endParaRPr>
          </a:p>
        </p:txBody>
      </p:sp>
      <p:sp>
        <p:nvSpPr>
          <p:cNvPr id="410" name="Google Shape;410;p45"/>
          <p:cNvSpPr/>
          <p:nvPr/>
        </p:nvSpPr>
        <p:spPr>
          <a:xfrm>
            <a:off x="6355054" y="1497970"/>
            <a:ext cx="1078500" cy="432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Atomic</a:t>
            </a:r>
            <a:endParaRPr sz="1100">
              <a:solidFill>
                <a:srgbClr val="666666"/>
              </a:solidFill>
            </a:endParaRPr>
          </a:p>
        </p:txBody>
      </p:sp>
      <p:sp>
        <p:nvSpPr>
          <p:cNvPr id="411" name="Google Shape;411;p45"/>
          <p:cNvSpPr/>
          <p:nvPr/>
        </p:nvSpPr>
        <p:spPr>
          <a:xfrm>
            <a:off x="4511244" y="3712691"/>
            <a:ext cx="1044900" cy="432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Wikidata</a:t>
            </a:r>
            <a:endParaRPr sz="1100">
              <a:solidFill>
                <a:srgbClr val="666666"/>
              </a:solidFill>
            </a:endParaRPr>
          </a:p>
        </p:txBody>
      </p:sp>
      <p:sp>
        <p:nvSpPr>
          <p:cNvPr id="412" name="Google Shape;412;p45"/>
          <p:cNvSpPr/>
          <p:nvPr/>
        </p:nvSpPr>
        <p:spPr>
          <a:xfrm>
            <a:off x="6519359" y="950200"/>
            <a:ext cx="1154400" cy="432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t>COMET</a:t>
            </a:r>
            <a:endParaRPr sz="1100">
              <a:solidFill>
                <a:srgbClr val="666666"/>
              </a:solidFill>
            </a:endParaRPr>
          </a:p>
        </p:txBody>
      </p:sp>
      <p:sp>
        <p:nvSpPr>
          <p:cNvPr id="413" name="Google Shape;413;p45"/>
          <p:cNvSpPr txBox="1"/>
          <p:nvPr/>
        </p:nvSpPr>
        <p:spPr>
          <a:xfrm>
            <a:off x="7888950" y="4254425"/>
            <a:ext cx="1002900" cy="49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top</a:t>
            </a:r>
            <a:endParaRPr>
              <a:latin typeface="Helvetica Neue"/>
              <a:ea typeface="Helvetica Neue"/>
              <a:cs typeface="Helvetica Neue"/>
              <a:sym typeface="Helvetica Neue"/>
            </a:endParaRPr>
          </a:p>
          <a:p>
            <a:pPr indent="0" lvl="0" marL="0" rtl="0" algn="ctr">
              <a:spcBef>
                <a:spcPts val="0"/>
              </a:spcBef>
              <a:spcAft>
                <a:spcPts val="0"/>
              </a:spcAft>
              <a:buNone/>
            </a:pPr>
            <a:r>
              <a:rPr lang="en-US">
                <a:latin typeface="Helvetica Neue"/>
                <a:ea typeface="Helvetica Neue"/>
                <a:cs typeface="Helvetica Neue"/>
                <a:sym typeface="Helvetica Neue"/>
              </a:rPr>
              <a:t>down</a:t>
            </a:r>
            <a:endParaRPr>
              <a:latin typeface="Helvetica Neue"/>
              <a:ea typeface="Helvetica Neue"/>
              <a:cs typeface="Helvetica Neue"/>
              <a:sym typeface="Helvetica Neue"/>
            </a:endParaRPr>
          </a:p>
        </p:txBody>
      </p:sp>
      <p:sp>
        <p:nvSpPr>
          <p:cNvPr id="414" name="Google Shape;414;p45"/>
          <p:cNvSpPr txBox="1"/>
          <p:nvPr/>
        </p:nvSpPr>
        <p:spPr>
          <a:xfrm>
            <a:off x="7888950" y="2236775"/>
            <a:ext cx="1002900" cy="49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bottom up</a:t>
            </a:r>
            <a:endParaRPr>
              <a:latin typeface="Helvetica Neue"/>
              <a:ea typeface="Helvetica Neue"/>
              <a:cs typeface="Helvetica Neue"/>
              <a:sym typeface="Helvetica Neue"/>
            </a:endParaRPr>
          </a:p>
        </p:txBody>
      </p:sp>
      <p:sp>
        <p:nvSpPr>
          <p:cNvPr id="415" name="Google Shape;415;p45"/>
          <p:cNvSpPr/>
          <p:nvPr/>
        </p:nvSpPr>
        <p:spPr>
          <a:xfrm>
            <a:off x="7812575" y="950175"/>
            <a:ext cx="258000" cy="3143700"/>
          </a:xfrm>
          <a:prstGeom prst="rightBrace">
            <a:avLst>
              <a:gd fmla="val 50000" name="adj1"/>
              <a:gd fmla="val 50000" name="adj2"/>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5"/>
          <p:cNvSpPr/>
          <p:nvPr/>
        </p:nvSpPr>
        <p:spPr>
          <a:xfrm>
            <a:off x="7812575" y="4228775"/>
            <a:ext cx="258000" cy="432600"/>
          </a:xfrm>
          <a:prstGeom prst="rightBrace">
            <a:avLst>
              <a:gd fmla="val 50000" name="adj1"/>
              <a:gd fmla="val 50000" name="adj2"/>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46"/>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Agenda</a:t>
            </a:r>
            <a:endParaRPr/>
          </a:p>
        </p:txBody>
      </p:sp>
      <p:sp>
        <p:nvSpPr>
          <p:cNvPr id="423" name="Google Shape;423;p46"/>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424" name="Google Shape;424;p46"/>
          <p:cNvGraphicFramePr/>
          <p:nvPr/>
        </p:nvGraphicFramePr>
        <p:xfrm>
          <a:off x="60150" y="935575"/>
          <a:ext cx="3000000" cy="3000000"/>
        </p:xfrm>
        <a:graphic>
          <a:graphicData uri="http://schemas.openxmlformats.org/drawingml/2006/table">
            <a:tbl>
              <a:tblPr>
                <a:noFill/>
                <a:tableStyleId>{B3FBA001-3104-40A4-99D0-832116F64EE1}</a:tableStyleId>
              </a:tblPr>
              <a:tblGrid>
                <a:gridCol w="992150"/>
                <a:gridCol w="1131400"/>
                <a:gridCol w="6960300"/>
              </a:tblGrid>
              <a:tr h="299825">
                <a:tc>
                  <a:txBody>
                    <a:bodyPr/>
                    <a:lstStyle/>
                    <a:p>
                      <a:pPr indent="0" lvl="0" marL="0" rtl="0" algn="l">
                        <a:spcBef>
                          <a:spcPts val="0"/>
                        </a:spcBef>
                        <a:spcAft>
                          <a:spcPts val="0"/>
                        </a:spcAft>
                        <a:buNone/>
                      </a:pPr>
                      <a:r>
                        <a:rPr lang="en-US" sz="1300"/>
                        <a:t>08:00 PST</a:t>
                      </a:r>
                      <a:endParaRPr sz="1300"/>
                    </a:p>
                  </a:txBody>
                  <a:tcPr marT="0" marB="0" marR="91425" marL="91425" anchor="ctr"/>
                </a:tc>
                <a:tc>
                  <a:txBody>
                    <a:bodyPr/>
                    <a:lstStyle/>
                    <a:p>
                      <a:pPr indent="0" lvl="0" marL="0" rtl="0" algn="l">
                        <a:spcBef>
                          <a:spcPts val="0"/>
                        </a:spcBef>
                        <a:spcAft>
                          <a:spcPts val="0"/>
                        </a:spcAft>
                        <a:buNone/>
                      </a:pPr>
                      <a:r>
                        <a:rPr lang="en-US" sz="1300"/>
                        <a:t>1 hr 50 mins</a:t>
                      </a:r>
                      <a:endParaRPr sz="1300"/>
                    </a:p>
                  </a:txBody>
                  <a:tcPr marT="0" marB="0" marR="91425" marL="91425" anchor="ctr"/>
                </a:tc>
                <a:tc>
                  <a:txBody>
                    <a:bodyPr/>
                    <a:lstStyle/>
                    <a:p>
                      <a:pPr indent="0" lvl="0" marL="0" rtl="0" algn="l">
                        <a:spcBef>
                          <a:spcPts val="0"/>
                        </a:spcBef>
                        <a:spcAft>
                          <a:spcPts val="0"/>
                        </a:spcAft>
                        <a:buNone/>
                      </a:pPr>
                      <a:r>
                        <a:rPr b="1" lang="en-US" sz="1300"/>
                        <a:t>Part I - Review of CSKGs</a:t>
                      </a:r>
                      <a:endParaRPr b="1"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15 min</a:t>
                      </a:r>
                      <a:endParaRPr sz="1300"/>
                    </a:p>
                  </a:txBody>
                  <a:tcPr marT="0" marB="0" marR="91425" marL="91425" anchor="ctr"/>
                </a:tc>
                <a:tc>
                  <a:txBody>
                    <a:bodyPr/>
                    <a:lstStyle/>
                    <a:p>
                      <a:pPr indent="0" lvl="0" marL="0" rtl="0" algn="l">
                        <a:spcBef>
                          <a:spcPts val="0"/>
                        </a:spcBef>
                        <a:spcAft>
                          <a:spcPts val="0"/>
                        </a:spcAft>
                        <a:buNone/>
                      </a:pPr>
                      <a:r>
                        <a:rPr lang="en-US" sz="1300"/>
                        <a:t>Introduction to commonsense knowledge (slides) - Pedro</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solidFill>
                      <a:srgbClr val="FFFF00"/>
                    </a:solidFill>
                  </a:tcPr>
                </a:tc>
                <a:tc>
                  <a:txBody>
                    <a:bodyPr/>
                    <a:lstStyle/>
                    <a:p>
                      <a:pPr indent="0" lvl="0" marL="0" rtl="0" algn="l">
                        <a:spcBef>
                          <a:spcPts val="0"/>
                        </a:spcBef>
                        <a:spcAft>
                          <a:spcPts val="0"/>
                        </a:spcAft>
                        <a:buNone/>
                      </a:pPr>
                      <a:r>
                        <a:rPr lang="en-US" sz="1300"/>
                        <a:t>25 min</a:t>
                      </a:r>
                      <a:endParaRPr sz="1300"/>
                    </a:p>
                  </a:txBody>
                  <a:tcPr marT="0" marB="0" marR="91425" marL="91425" anchor="ctr">
                    <a:solidFill>
                      <a:srgbClr val="FFFF00"/>
                    </a:solidFill>
                  </a:tcPr>
                </a:tc>
                <a:tc>
                  <a:txBody>
                    <a:bodyPr/>
                    <a:lstStyle/>
                    <a:p>
                      <a:pPr indent="0" lvl="0" marL="0" rtl="0" algn="l">
                        <a:spcBef>
                          <a:spcPts val="0"/>
                        </a:spcBef>
                        <a:spcAft>
                          <a:spcPts val="0"/>
                        </a:spcAft>
                        <a:buNone/>
                      </a:pPr>
                      <a:r>
                        <a:rPr lang="en-US" sz="1300"/>
                        <a:t>Review of top-down commonsense knowledge graphs (slides) - Mayank</a:t>
                      </a:r>
                      <a:endParaRPr sz="1300"/>
                    </a:p>
                  </a:txBody>
                  <a:tcPr marT="0" marB="0" marR="91425" marL="91425" anchor="ctr">
                    <a:solidFill>
                      <a:srgbClr val="FFFF00"/>
                    </a:solidFill>
                  </a:tcP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70 min</a:t>
                      </a:r>
                      <a:endParaRPr sz="1300"/>
                    </a:p>
                  </a:txBody>
                  <a:tcPr marT="0" marB="0" marR="91425" marL="91425" anchor="ctr"/>
                </a:tc>
                <a:tc>
                  <a:txBody>
                    <a:bodyPr/>
                    <a:lstStyle/>
                    <a:p>
                      <a:pPr indent="0" lvl="0" marL="0" rtl="0" algn="l">
                        <a:spcBef>
                          <a:spcPts val="0"/>
                        </a:spcBef>
                        <a:spcAft>
                          <a:spcPts val="0"/>
                        </a:spcAft>
                        <a:buNone/>
                      </a:pPr>
                      <a:r>
                        <a:rPr lang="en-US" sz="1300"/>
                        <a:t>Review of bottom-up commonsense knowledge graphs (slides+demo) - Mayank, Filip, Pedro</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10 min</a:t>
                      </a:r>
                      <a:endParaRPr sz="1300"/>
                    </a:p>
                  </a:txBody>
                  <a:tcPr marT="0" marB="0" marR="91425" marL="91425" anchor="ctr"/>
                </a:tc>
                <a:tc>
                  <a:txBody>
                    <a:bodyPr/>
                    <a:lstStyle/>
                    <a:p>
                      <a:pPr indent="0" lvl="0" marL="0" rtl="0" algn="l">
                        <a:spcBef>
                          <a:spcPts val="0"/>
                        </a:spcBef>
                        <a:spcAft>
                          <a:spcPts val="0"/>
                        </a:spcAft>
                        <a:buNone/>
                      </a:pPr>
                      <a:r>
                        <a:rPr b="1" lang="en-US" sz="1300"/>
                        <a:t>Break</a:t>
                      </a:r>
                      <a:endParaRPr b="1" sz="1300"/>
                    </a:p>
                  </a:txBody>
                  <a:tcPr marT="0" marB="0" marR="91425" marL="91425" anchor="ctr"/>
                </a:tc>
              </a:tr>
              <a:tr h="299825">
                <a:tc>
                  <a:txBody>
                    <a:bodyPr/>
                    <a:lstStyle/>
                    <a:p>
                      <a:pPr indent="0" lvl="0" marL="0" rtl="0" algn="l">
                        <a:spcBef>
                          <a:spcPts val="0"/>
                        </a:spcBef>
                        <a:spcAft>
                          <a:spcPts val="0"/>
                        </a:spcAft>
                        <a:buNone/>
                      </a:pPr>
                      <a:r>
                        <a:rPr lang="en-US" sz="1300"/>
                        <a:t>10:00 PST</a:t>
                      </a:r>
                      <a:endParaRPr sz="1300"/>
                    </a:p>
                  </a:txBody>
                  <a:tcPr marT="0" marB="0" marR="91425" marL="91425" anchor="ctr"/>
                </a:tc>
                <a:tc>
                  <a:txBody>
                    <a:bodyPr/>
                    <a:lstStyle/>
                    <a:p>
                      <a:pPr indent="0" lvl="0" marL="0" rtl="0" algn="l">
                        <a:spcBef>
                          <a:spcPts val="0"/>
                        </a:spcBef>
                        <a:spcAft>
                          <a:spcPts val="0"/>
                        </a:spcAft>
                        <a:buNone/>
                      </a:pPr>
                      <a:r>
                        <a:rPr lang="en-US" sz="1300"/>
                        <a:t>45 min</a:t>
                      </a:r>
                      <a:endParaRPr sz="1300"/>
                    </a:p>
                  </a:txBody>
                  <a:tcPr marT="0" marB="0" marR="91425" marL="91425" anchor="ctr"/>
                </a:tc>
                <a:tc>
                  <a:txBody>
                    <a:bodyPr/>
                    <a:lstStyle/>
                    <a:p>
                      <a:pPr indent="0" lvl="0" marL="0" rtl="0" algn="l">
                        <a:spcBef>
                          <a:spcPts val="0"/>
                        </a:spcBef>
                        <a:spcAft>
                          <a:spcPts val="0"/>
                        </a:spcAft>
                        <a:buClr>
                          <a:schemeClr val="dk1"/>
                        </a:buClr>
                        <a:buSzPts val="1100"/>
                        <a:buFont typeface="Arial"/>
                        <a:buNone/>
                      </a:pPr>
                      <a:r>
                        <a:rPr b="1" lang="en-US" sz="1300"/>
                        <a:t>Part II - Integration and analysis</a:t>
                      </a:r>
                      <a:endParaRPr b="1"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35 min</a:t>
                      </a:r>
                      <a:endParaRPr sz="1300"/>
                    </a:p>
                  </a:txBody>
                  <a:tcPr marT="0" marB="0" marR="91425" marL="91425" anchor="ctr"/>
                </a:tc>
                <a:tc>
                  <a:txBody>
                    <a:bodyPr/>
                    <a:lstStyle/>
                    <a:p>
                      <a:pPr indent="0" lvl="0" marL="0" rtl="0" algn="l">
                        <a:spcBef>
                          <a:spcPts val="0"/>
                        </a:spcBef>
                        <a:spcAft>
                          <a:spcPts val="0"/>
                        </a:spcAft>
                        <a:buNone/>
                      </a:pPr>
                      <a:r>
                        <a:rPr lang="en-US" sz="1300"/>
                        <a:t>Consolidating commonsense graphs (slides) - Filip</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10 min</a:t>
                      </a:r>
                      <a:endParaRPr sz="1300"/>
                    </a:p>
                  </a:txBody>
                  <a:tcPr marT="0" marB="0" marR="91425" marL="91425" anchor="ctr"/>
                </a:tc>
                <a:tc>
                  <a:txBody>
                    <a:bodyPr/>
                    <a:lstStyle/>
                    <a:p>
                      <a:pPr indent="0" lvl="0" marL="0" rtl="0" algn="l">
                        <a:spcBef>
                          <a:spcPts val="0"/>
                        </a:spcBef>
                        <a:spcAft>
                          <a:spcPts val="0"/>
                        </a:spcAft>
                        <a:buClr>
                          <a:schemeClr val="dk1"/>
                        </a:buClr>
                        <a:buSzPts val="1100"/>
                        <a:buFont typeface="Arial"/>
                        <a:buNone/>
                      </a:pPr>
                      <a:r>
                        <a:rPr lang="en-US" sz="1300">
                          <a:solidFill>
                            <a:schemeClr val="dk1"/>
                          </a:solidFill>
                        </a:rPr>
                        <a:t>Consolidating commonsense graphs (demo) - Pedro</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10 min</a:t>
                      </a:r>
                      <a:endParaRPr sz="1300"/>
                    </a:p>
                  </a:txBody>
                  <a:tcPr marT="0" marB="0" marR="91425" marL="91425" anchor="ctr"/>
                </a:tc>
                <a:tc>
                  <a:txBody>
                    <a:bodyPr/>
                    <a:lstStyle/>
                    <a:p>
                      <a:pPr indent="0" lvl="0" marL="0" rtl="0" algn="l">
                        <a:spcBef>
                          <a:spcPts val="0"/>
                        </a:spcBef>
                        <a:spcAft>
                          <a:spcPts val="0"/>
                        </a:spcAft>
                        <a:buNone/>
                      </a:pPr>
                      <a:r>
                        <a:rPr b="1" lang="en-US" sz="1300"/>
                        <a:t>Break</a:t>
                      </a:r>
                      <a:endParaRPr b="1" sz="1300"/>
                    </a:p>
                  </a:txBody>
                  <a:tcPr marT="0" marB="0" marR="91425" marL="91425" anchor="ctr"/>
                </a:tc>
              </a:tr>
              <a:tr h="299825">
                <a:tc>
                  <a:txBody>
                    <a:bodyPr/>
                    <a:lstStyle/>
                    <a:p>
                      <a:pPr indent="0" lvl="0" marL="0" rtl="0" algn="l">
                        <a:spcBef>
                          <a:spcPts val="0"/>
                        </a:spcBef>
                        <a:spcAft>
                          <a:spcPts val="0"/>
                        </a:spcAft>
                        <a:buNone/>
                      </a:pPr>
                      <a:r>
                        <a:rPr lang="en-US" sz="1300"/>
                        <a:t>10:55 PST</a:t>
                      </a:r>
                      <a:endParaRPr sz="1300"/>
                    </a:p>
                  </a:txBody>
                  <a:tcPr marT="0" marB="0" marR="91425" marL="91425" anchor="ctr"/>
                </a:tc>
                <a:tc>
                  <a:txBody>
                    <a:bodyPr/>
                    <a:lstStyle/>
                    <a:p>
                      <a:pPr indent="0" lvl="0" marL="0" rtl="0" algn="l">
                        <a:spcBef>
                          <a:spcPts val="0"/>
                        </a:spcBef>
                        <a:spcAft>
                          <a:spcPts val="0"/>
                        </a:spcAft>
                        <a:buNone/>
                      </a:pPr>
                      <a:r>
                        <a:rPr lang="en-US" sz="1300"/>
                        <a:t>1 hr 05 mins</a:t>
                      </a:r>
                      <a:endParaRPr sz="1300"/>
                    </a:p>
                  </a:txBody>
                  <a:tcPr marT="0" marB="0" marR="91425" marL="91425" anchor="ctr"/>
                </a:tc>
                <a:tc>
                  <a:txBody>
                    <a:bodyPr/>
                    <a:lstStyle/>
                    <a:p>
                      <a:pPr indent="0" lvl="0" marL="0" rtl="0" algn="l">
                        <a:spcBef>
                          <a:spcPts val="0"/>
                        </a:spcBef>
                        <a:spcAft>
                          <a:spcPts val="0"/>
                        </a:spcAft>
                        <a:buClr>
                          <a:schemeClr val="dk1"/>
                        </a:buClr>
                        <a:buSzPts val="1100"/>
                        <a:buFont typeface="Arial"/>
                        <a:buNone/>
                      </a:pPr>
                      <a:r>
                        <a:rPr b="1" lang="en-US" sz="1300"/>
                        <a:t>Part III - Downstream use of CSKGs</a:t>
                      </a:r>
                      <a:endParaRPr b="1"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50</a:t>
                      </a:r>
                      <a:r>
                        <a:rPr lang="en-US" sz="1300"/>
                        <a:t> min</a:t>
                      </a:r>
                      <a:endParaRPr sz="1300"/>
                    </a:p>
                  </a:txBody>
                  <a:tcPr marT="0" marB="0" marR="91425" marL="91425" anchor="ctr"/>
                </a:tc>
                <a:tc>
                  <a:txBody>
                    <a:bodyPr/>
                    <a:lstStyle/>
                    <a:p>
                      <a:pPr indent="0" lvl="0" marL="0" rtl="0" algn="l">
                        <a:spcBef>
                          <a:spcPts val="0"/>
                        </a:spcBef>
                        <a:spcAft>
                          <a:spcPts val="0"/>
                        </a:spcAft>
                        <a:buNone/>
                      </a:pPr>
                      <a:r>
                        <a:rPr lang="en-US" sz="1300"/>
                        <a:t>Answering questions with CSKGs (slides+demo) - Filip</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15 min</a:t>
                      </a:r>
                      <a:endParaRPr sz="1300"/>
                    </a:p>
                  </a:txBody>
                  <a:tcPr marT="0" marB="0" marR="91425" marL="91425" anchor="ctr"/>
                </a:tc>
                <a:tc>
                  <a:txBody>
                    <a:bodyPr/>
                    <a:lstStyle/>
                    <a:p>
                      <a:pPr indent="0" lvl="0" marL="0" rtl="0" algn="l">
                        <a:spcBef>
                          <a:spcPts val="0"/>
                        </a:spcBef>
                        <a:spcAft>
                          <a:spcPts val="0"/>
                        </a:spcAft>
                        <a:buNone/>
                      </a:pPr>
                      <a:r>
                        <a:rPr lang="en-US" sz="1300"/>
                        <a:t>Wrap-up (slides) - Mayank</a:t>
                      </a:r>
                      <a:endParaRPr sz="1300"/>
                    </a:p>
                  </a:txBody>
                  <a:tcPr marT="0" marB="0" marR="91425" marL="91425" anchor="ct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9"/>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Agenda</a:t>
            </a:r>
            <a:endParaRPr/>
          </a:p>
        </p:txBody>
      </p:sp>
      <p:sp>
        <p:nvSpPr>
          <p:cNvPr id="163" name="Google Shape;163;p29"/>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164" name="Google Shape;164;p29"/>
          <p:cNvGraphicFramePr/>
          <p:nvPr/>
        </p:nvGraphicFramePr>
        <p:xfrm>
          <a:off x="60150" y="935575"/>
          <a:ext cx="3000000" cy="3000000"/>
        </p:xfrm>
        <a:graphic>
          <a:graphicData uri="http://schemas.openxmlformats.org/drawingml/2006/table">
            <a:tbl>
              <a:tblPr>
                <a:noFill/>
                <a:tableStyleId>{B3FBA001-3104-40A4-99D0-832116F64EE1}</a:tableStyleId>
              </a:tblPr>
              <a:tblGrid>
                <a:gridCol w="992150"/>
                <a:gridCol w="1131400"/>
                <a:gridCol w="6960300"/>
              </a:tblGrid>
              <a:tr h="299825">
                <a:tc>
                  <a:txBody>
                    <a:bodyPr/>
                    <a:lstStyle/>
                    <a:p>
                      <a:pPr indent="0" lvl="0" marL="0" rtl="0" algn="l">
                        <a:spcBef>
                          <a:spcPts val="0"/>
                        </a:spcBef>
                        <a:spcAft>
                          <a:spcPts val="0"/>
                        </a:spcAft>
                        <a:buNone/>
                      </a:pPr>
                      <a:r>
                        <a:rPr lang="en-US" sz="1300"/>
                        <a:t>08:00 PST</a:t>
                      </a:r>
                      <a:endParaRPr sz="1300"/>
                    </a:p>
                  </a:txBody>
                  <a:tcPr marT="0" marB="0" marR="91425" marL="91425" anchor="ctr"/>
                </a:tc>
                <a:tc>
                  <a:txBody>
                    <a:bodyPr/>
                    <a:lstStyle/>
                    <a:p>
                      <a:pPr indent="0" lvl="0" marL="0" rtl="0" algn="l">
                        <a:spcBef>
                          <a:spcPts val="0"/>
                        </a:spcBef>
                        <a:spcAft>
                          <a:spcPts val="0"/>
                        </a:spcAft>
                        <a:buNone/>
                      </a:pPr>
                      <a:r>
                        <a:rPr lang="en-US" sz="1300"/>
                        <a:t>1 hr 50 mins</a:t>
                      </a:r>
                      <a:endParaRPr sz="1300"/>
                    </a:p>
                  </a:txBody>
                  <a:tcPr marT="0" marB="0" marR="91425" marL="91425" anchor="ctr"/>
                </a:tc>
                <a:tc>
                  <a:txBody>
                    <a:bodyPr/>
                    <a:lstStyle/>
                    <a:p>
                      <a:pPr indent="0" lvl="0" marL="0" rtl="0" algn="l">
                        <a:spcBef>
                          <a:spcPts val="0"/>
                        </a:spcBef>
                        <a:spcAft>
                          <a:spcPts val="0"/>
                        </a:spcAft>
                        <a:buNone/>
                      </a:pPr>
                      <a:r>
                        <a:rPr b="1" lang="en-US" sz="1300"/>
                        <a:t>Part I - Review of CSKGs</a:t>
                      </a:r>
                      <a:endParaRPr b="1"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15 min</a:t>
                      </a:r>
                      <a:endParaRPr sz="1300"/>
                    </a:p>
                  </a:txBody>
                  <a:tcPr marT="0" marB="0" marR="91425" marL="91425" anchor="ctr"/>
                </a:tc>
                <a:tc>
                  <a:txBody>
                    <a:bodyPr/>
                    <a:lstStyle/>
                    <a:p>
                      <a:pPr indent="0" lvl="0" marL="0" rtl="0" algn="l">
                        <a:spcBef>
                          <a:spcPts val="0"/>
                        </a:spcBef>
                        <a:spcAft>
                          <a:spcPts val="0"/>
                        </a:spcAft>
                        <a:buNone/>
                      </a:pPr>
                      <a:r>
                        <a:rPr lang="en-US" sz="1300"/>
                        <a:t>Introduction to commonsense knowledge (slides) - Pedro</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25 min</a:t>
                      </a:r>
                      <a:endParaRPr sz="1300"/>
                    </a:p>
                  </a:txBody>
                  <a:tcPr marT="0" marB="0" marR="91425" marL="91425" anchor="ctr"/>
                </a:tc>
                <a:tc>
                  <a:txBody>
                    <a:bodyPr/>
                    <a:lstStyle/>
                    <a:p>
                      <a:pPr indent="0" lvl="0" marL="0" rtl="0" algn="l">
                        <a:spcBef>
                          <a:spcPts val="0"/>
                        </a:spcBef>
                        <a:spcAft>
                          <a:spcPts val="0"/>
                        </a:spcAft>
                        <a:buNone/>
                      </a:pPr>
                      <a:r>
                        <a:rPr lang="en-US" sz="1300"/>
                        <a:t>Review of top-down commonsense knowledge graphs (slides) - Mayank</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7</a:t>
                      </a:r>
                      <a:r>
                        <a:rPr lang="en-US" sz="1300"/>
                        <a:t>0 min</a:t>
                      </a:r>
                      <a:endParaRPr sz="1300"/>
                    </a:p>
                  </a:txBody>
                  <a:tcPr marT="0" marB="0" marR="91425" marL="91425" anchor="ctr"/>
                </a:tc>
                <a:tc>
                  <a:txBody>
                    <a:bodyPr/>
                    <a:lstStyle/>
                    <a:p>
                      <a:pPr indent="0" lvl="0" marL="0" rtl="0" algn="l">
                        <a:spcBef>
                          <a:spcPts val="0"/>
                        </a:spcBef>
                        <a:spcAft>
                          <a:spcPts val="0"/>
                        </a:spcAft>
                        <a:buNone/>
                      </a:pPr>
                      <a:r>
                        <a:rPr lang="en-US" sz="1300"/>
                        <a:t>Review of bottom-up commonsense knowledge graphs (slides+demo) - Mayank, Filip, Pedro</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10 min</a:t>
                      </a:r>
                      <a:endParaRPr sz="1300"/>
                    </a:p>
                  </a:txBody>
                  <a:tcPr marT="0" marB="0" marR="91425" marL="91425" anchor="ctr"/>
                </a:tc>
                <a:tc>
                  <a:txBody>
                    <a:bodyPr/>
                    <a:lstStyle/>
                    <a:p>
                      <a:pPr indent="0" lvl="0" marL="0" rtl="0" algn="l">
                        <a:spcBef>
                          <a:spcPts val="0"/>
                        </a:spcBef>
                        <a:spcAft>
                          <a:spcPts val="0"/>
                        </a:spcAft>
                        <a:buNone/>
                      </a:pPr>
                      <a:r>
                        <a:rPr b="1" lang="en-US" sz="1300"/>
                        <a:t>Break</a:t>
                      </a:r>
                      <a:endParaRPr b="1" sz="1300"/>
                    </a:p>
                  </a:txBody>
                  <a:tcPr marT="0" marB="0" marR="91425" marL="91425" anchor="ctr"/>
                </a:tc>
              </a:tr>
              <a:tr h="299825">
                <a:tc>
                  <a:txBody>
                    <a:bodyPr/>
                    <a:lstStyle/>
                    <a:p>
                      <a:pPr indent="0" lvl="0" marL="0" rtl="0" algn="l">
                        <a:spcBef>
                          <a:spcPts val="0"/>
                        </a:spcBef>
                        <a:spcAft>
                          <a:spcPts val="0"/>
                        </a:spcAft>
                        <a:buNone/>
                      </a:pPr>
                      <a:r>
                        <a:rPr lang="en-US" sz="1300"/>
                        <a:t>10:00</a:t>
                      </a:r>
                      <a:r>
                        <a:rPr lang="en-US" sz="1300"/>
                        <a:t> PST</a:t>
                      </a:r>
                      <a:endParaRPr sz="1300"/>
                    </a:p>
                  </a:txBody>
                  <a:tcPr marT="0" marB="0" marR="91425" marL="91425" anchor="ctr"/>
                </a:tc>
                <a:tc>
                  <a:txBody>
                    <a:bodyPr/>
                    <a:lstStyle/>
                    <a:p>
                      <a:pPr indent="0" lvl="0" marL="0" rtl="0" algn="l">
                        <a:spcBef>
                          <a:spcPts val="0"/>
                        </a:spcBef>
                        <a:spcAft>
                          <a:spcPts val="0"/>
                        </a:spcAft>
                        <a:buNone/>
                      </a:pPr>
                      <a:r>
                        <a:rPr lang="en-US" sz="1300"/>
                        <a:t>45</a:t>
                      </a:r>
                      <a:r>
                        <a:rPr lang="en-US" sz="1300"/>
                        <a:t> min</a:t>
                      </a:r>
                      <a:endParaRPr sz="1300"/>
                    </a:p>
                  </a:txBody>
                  <a:tcPr marT="0" marB="0" marR="91425" marL="91425" anchor="ctr"/>
                </a:tc>
                <a:tc>
                  <a:txBody>
                    <a:bodyPr/>
                    <a:lstStyle/>
                    <a:p>
                      <a:pPr indent="0" lvl="0" marL="0" rtl="0" algn="l">
                        <a:spcBef>
                          <a:spcPts val="0"/>
                        </a:spcBef>
                        <a:spcAft>
                          <a:spcPts val="0"/>
                        </a:spcAft>
                        <a:buClr>
                          <a:schemeClr val="dk1"/>
                        </a:buClr>
                        <a:buSzPts val="1100"/>
                        <a:buFont typeface="Arial"/>
                        <a:buNone/>
                      </a:pPr>
                      <a:r>
                        <a:rPr b="1" lang="en-US" sz="1300"/>
                        <a:t>Part II - </a:t>
                      </a:r>
                      <a:r>
                        <a:rPr b="1" lang="en-US" sz="1300"/>
                        <a:t>Integration and analysis</a:t>
                      </a:r>
                      <a:endParaRPr b="1"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3</a:t>
                      </a:r>
                      <a:r>
                        <a:rPr lang="en-US" sz="1300"/>
                        <a:t>5 min</a:t>
                      </a:r>
                      <a:endParaRPr sz="1300"/>
                    </a:p>
                  </a:txBody>
                  <a:tcPr marT="0" marB="0" marR="91425" marL="91425" anchor="ctr"/>
                </a:tc>
                <a:tc>
                  <a:txBody>
                    <a:bodyPr/>
                    <a:lstStyle/>
                    <a:p>
                      <a:pPr indent="0" lvl="0" marL="0" rtl="0" algn="l">
                        <a:spcBef>
                          <a:spcPts val="0"/>
                        </a:spcBef>
                        <a:spcAft>
                          <a:spcPts val="0"/>
                        </a:spcAft>
                        <a:buNone/>
                      </a:pPr>
                      <a:r>
                        <a:rPr lang="en-US" sz="1300"/>
                        <a:t>Consolidating commonsense graphs (slides) - Filip</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10 min</a:t>
                      </a:r>
                      <a:endParaRPr sz="1300"/>
                    </a:p>
                  </a:txBody>
                  <a:tcPr marT="0" marB="0" marR="91425" marL="91425" anchor="ctr"/>
                </a:tc>
                <a:tc>
                  <a:txBody>
                    <a:bodyPr/>
                    <a:lstStyle/>
                    <a:p>
                      <a:pPr indent="0" lvl="0" marL="0" rtl="0" algn="l">
                        <a:spcBef>
                          <a:spcPts val="0"/>
                        </a:spcBef>
                        <a:spcAft>
                          <a:spcPts val="0"/>
                        </a:spcAft>
                        <a:buClr>
                          <a:schemeClr val="dk1"/>
                        </a:buClr>
                        <a:buSzPts val="1100"/>
                        <a:buFont typeface="Arial"/>
                        <a:buNone/>
                      </a:pPr>
                      <a:r>
                        <a:rPr lang="en-US" sz="1300">
                          <a:solidFill>
                            <a:schemeClr val="dk1"/>
                          </a:solidFill>
                        </a:rPr>
                        <a:t>Consolidating commonsense graphs (demo) - Pedro</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10 min</a:t>
                      </a:r>
                      <a:endParaRPr sz="1300"/>
                    </a:p>
                  </a:txBody>
                  <a:tcPr marT="0" marB="0" marR="91425" marL="91425" anchor="ctr"/>
                </a:tc>
                <a:tc>
                  <a:txBody>
                    <a:bodyPr/>
                    <a:lstStyle/>
                    <a:p>
                      <a:pPr indent="0" lvl="0" marL="0" rtl="0" algn="l">
                        <a:spcBef>
                          <a:spcPts val="0"/>
                        </a:spcBef>
                        <a:spcAft>
                          <a:spcPts val="0"/>
                        </a:spcAft>
                        <a:buNone/>
                      </a:pPr>
                      <a:r>
                        <a:rPr b="1" lang="en-US" sz="1300"/>
                        <a:t>Break</a:t>
                      </a:r>
                      <a:endParaRPr b="1" sz="1300"/>
                    </a:p>
                  </a:txBody>
                  <a:tcPr marT="0" marB="0" marR="91425" marL="91425" anchor="ctr"/>
                </a:tc>
              </a:tr>
              <a:tr h="299825">
                <a:tc>
                  <a:txBody>
                    <a:bodyPr/>
                    <a:lstStyle/>
                    <a:p>
                      <a:pPr indent="0" lvl="0" marL="0" rtl="0" algn="l">
                        <a:spcBef>
                          <a:spcPts val="0"/>
                        </a:spcBef>
                        <a:spcAft>
                          <a:spcPts val="0"/>
                        </a:spcAft>
                        <a:buNone/>
                      </a:pPr>
                      <a:r>
                        <a:rPr lang="en-US" sz="1300"/>
                        <a:t>10:55 PST</a:t>
                      </a:r>
                      <a:endParaRPr sz="1300"/>
                    </a:p>
                  </a:txBody>
                  <a:tcPr marT="0" marB="0" marR="91425" marL="91425" anchor="ctr"/>
                </a:tc>
                <a:tc>
                  <a:txBody>
                    <a:bodyPr/>
                    <a:lstStyle/>
                    <a:p>
                      <a:pPr indent="0" lvl="0" marL="0" rtl="0" algn="l">
                        <a:spcBef>
                          <a:spcPts val="0"/>
                        </a:spcBef>
                        <a:spcAft>
                          <a:spcPts val="0"/>
                        </a:spcAft>
                        <a:buNone/>
                      </a:pPr>
                      <a:r>
                        <a:rPr lang="en-US" sz="1300"/>
                        <a:t>1 hr 05 mins</a:t>
                      </a:r>
                      <a:endParaRPr sz="1300"/>
                    </a:p>
                  </a:txBody>
                  <a:tcPr marT="0" marB="0" marR="91425" marL="91425" anchor="ctr"/>
                </a:tc>
                <a:tc>
                  <a:txBody>
                    <a:bodyPr/>
                    <a:lstStyle/>
                    <a:p>
                      <a:pPr indent="0" lvl="0" marL="0" rtl="0" algn="l">
                        <a:spcBef>
                          <a:spcPts val="0"/>
                        </a:spcBef>
                        <a:spcAft>
                          <a:spcPts val="0"/>
                        </a:spcAft>
                        <a:buClr>
                          <a:schemeClr val="dk1"/>
                        </a:buClr>
                        <a:buSzPts val="1100"/>
                        <a:buFont typeface="Arial"/>
                        <a:buNone/>
                      </a:pPr>
                      <a:r>
                        <a:rPr b="1" lang="en-US" sz="1300"/>
                        <a:t>Part III - Downstream use of CSKGs</a:t>
                      </a:r>
                      <a:endParaRPr b="1"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50</a:t>
                      </a:r>
                      <a:r>
                        <a:rPr lang="en-US" sz="1300"/>
                        <a:t> min</a:t>
                      </a:r>
                      <a:endParaRPr sz="1300"/>
                    </a:p>
                  </a:txBody>
                  <a:tcPr marT="0" marB="0" marR="91425" marL="91425" anchor="ctr"/>
                </a:tc>
                <a:tc>
                  <a:txBody>
                    <a:bodyPr/>
                    <a:lstStyle/>
                    <a:p>
                      <a:pPr indent="0" lvl="0" marL="0" rtl="0" algn="l">
                        <a:spcBef>
                          <a:spcPts val="0"/>
                        </a:spcBef>
                        <a:spcAft>
                          <a:spcPts val="0"/>
                        </a:spcAft>
                        <a:buNone/>
                      </a:pPr>
                      <a:r>
                        <a:rPr lang="en-US" sz="1300"/>
                        <a:t>Answering questions with CSKGs</a:t>
                      </a:r>
                      <a:r>
                        <a:rPr lang="en-US" sz="1300"/>
                        <a:t> (slides+demo) - Filip</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15 min</a:t>
                      </a:r>
                      <a:endParaRPr sz="1300"/>
                    </a:p>
                  </a:txBody>
                  <a:tcPr marT="0" marB="0" marR="91425" marL="91425" anchor="ctr"/>
                </a:tc>
                <a:tc>
                  <a:txBody>
                    <a:bodyPr/>
                    <a:lstStyle/>
                    <a:p>
                      <a:pPr indent="0" lvl="0" marL="0" rtl="0" algn="l">
                        <a:spcBef>
                          <a:spcPts val="0"/>
                        </a:spcBef>
                        <a:spcAft>
                          <a:spcPts val="0"/>
                        </a:spcAft>
                        <a:buNone/>
                      </a:pPr>
                      <a:r>
                        <a:rPr lang="en-US" sz="1300"/>
                        <a:t>W</a:t>
                      </a:r>
                      <a:r>
                        <a:rPr lang="en-US" sz="1300"/>
                        <a:t>rap-up (slides) - Mayank</a:t>
                      </a:r>
                      <a:endParaRPr sz="1300"/>
                    </a:p>
                  </a:txBody>
                  <a:tcPr marT="0" marB="0" marR="91425" marL="91425" anchor="ct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47"/>
          <p:cNvSpPr txBox="1"/>
          <p:nvPr>
            <p:ph type="title"/>
          </p:nvPr>
        </p:nvSpPr>
        <p:spPr>
          <a:xfrm>
            <a:off x="685800" y="194198"/>
            <a:ext cx="7772400" cy="10215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a:t>Review of top-down commonsense knowledge graphs</a:t>
            </a:r>
            <a:endParaRPr/>
          </a:p>
          <a:p>
            <a:pPr indent="0" lvl="0" marL="0" rtl="0" algn="l">
              <a:spcBef>
                <a:spcPts val="0"/>
              </a:spcBef>
              <a:spcAft>
                <a:spcPts val="0"/>
              </a:spcAft>
              <a:buNone/>
            </a:pPr>
            <a:r>
              <a:t/>
            </a:r>
            <a:endParaRPr/>
          </a:p>
        </p:txBody>
      </p:sp>
      <p:sp>
        <p:nvSpPr>
          <p:cNvPr id="431" name="Google Shape;431;p47"/>
          <p:cNvSpPr txBox="1"/>
          <p:nvPr>
            <p:ph idx="1" type="body"/>
          </p:nvPr>
        </p:nvSpPr>
        <p:spPr>
          <a:xfrm>
            <a:off x="685800" y="3641527"/>
            <a:ext cx="7772400" cy="377100"/>
          </a:xfrm>
          <a:prstGeom prst="rect">
            <a:avLst/>
          </a:prstGeom>
        </p:spPr>
        <p:txBody>
          <a:bodyPr anchorCtr="0" anchor="b" bIns="45700" lIns="91425" spcFirstLastPara="1" rIns="91425" wrap="square" tIns="45700">
            <a:noAutofit/>
          </a:bodyPr>
          <a:lstStyle/>
          <a:p>
            <a:pPr indent="0" lvl="0" marL="0" rtl="0" algn="ctr">
              <a:spcBef>
                <a:spcPts val="300"/>
              </a:spcBef>
              <a:spcAft>
                <a:spcPts val="0"/>
              </a:spcAft>
              <a:buNone/>
            </a:pPr>
            <a:r>
              <a:rPr lang="en-US"/>
              <a:t>Mayank Kejriwal</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48"/>
          <p:cNvSpPr txBox="1"/>
          <p:nvPr>
            <p:ph type="title"/>
          </p:nvPr>
        </p:nvSpPr>
        <p:spPr>
          <a:xfrm>
            <a:off x="0" y="7210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Why is top-down knowledge necessary?</a:t>
            </a:r>
            <a:endParaRPr/>
          </a:p>
        </p:txBody>
      </p:sp>
      <p:sp>
        <p:nvSpPr>
          <p:cNvPr id="438" name="Google Shape;438;p48"/>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39" name="Google Shape;439;p48"/>
          <p:cNvSpPr txBox="1"/>
          <p:nvPr>
            <p:ph idx="1" type="body"/>
          </p:nvPr>
        </p:nvSpPr>
        <p:spPr>
          <a:xfrm>
            <a:off x="445800" y="967950"/>
            <a:ext cx="8698200" cy="3951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rPr lang="en-US" sz="2600"/>
              <a:t>“In Artificial intelligence, commonsense knowledge is the set of </a:t>
            </a:r>
            <a:r>
              <a:rPr lang="en-US" sz="2600">
                <a:solidFill>
                  <a:srgbClr val="9900FF"/>
                </a:solidFill>
              </a:rPr>
              <a:t>background information</a:t>
            </a:r>
            <a:r>
              <a:rPr lang="en-US" sz="2600"/>
              <a:t> that an individual is intended to know or assume and the ability to use it when appropriate.”</a:t>
            </a:r>
            <a:endParaRPr sz="2600"/>
          </a:p>
          <a:p>
            <a:pPr indent="0" lvl="0" marL="0" rtl="0" algn="l">
              <a:spcBef>
                <a:spcPts val="2000"/>
              </a:spcBef>
              <a:spcAft>
                <a:spcPts val="0"/>
              </a:spcAft>
              <a:buNone/>
            </a:pPr>
            <a:r>
              <a:rPr lang="en-US" sz="2600">
                <a:solidFill>
                  <a:srgbClr val="9900FF"/>
                </a:solidFill>
              </a:rPr>
              <a:t>Argument: </a:t>
            </a:r>
            <a:r>
              <a:rPr lang="en-US" sz="2600">
                <a:solidFill>
                  <a:srgbClr val="000000"/>
                </a:solidFill>
              </a:rPr>
              <a:t>This knowledge cannot be acquired simply through text (or in an otherwise ‘inductive’ fashion)</a:t>
            </a:r>
            <a:endParaRPr sz="2600">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49"/>
          <p:cNvSpPr txBox="1"/>
          <p:nvPr>
            <p:ph type="title"/>
          </p:nvPr>
        </p:nvSpPr>
        <p:spPr>
          <a:xfrm>
            <a:off x="0" y="16165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Some important concepts necessary in a top-down CSKG</a:t>
            </a:r>
            <a:endParaRPr/>
          </a:p>
        </p:txBody>
      </p:sp>
      <p:sp>
        <p:nvSpPr>
          <p:cNvPr id="446" name="Google Shape;446;p49"/>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47" name="Google Shape;447;p49"/>
          <p:cNvSpPr txBox="1"/>
          <p:nvPr>
            <p:ph idx="1" type="body"/>
          </p:nvPr>
        </p:nvSpPr>
        <p:spPr>
          <a:xfrm>
            <a:off x="422600" y="1044300"/>
            <a:ext cx="8698200" cy="4065300"/>
          </a:xfrm>
          <a:prstGeom prst="rect">
            <a:avLst/>
          </a:prstGeom>
        </p:spPr>
        <p:txBody>
          <a:bodyPr anchorCtr="0" anchor="t" bIns="45700" lIns="91425" spcFirstLastPara="1" rIns="91425" wrap="square" tIns="45700">
            <a:noAutofit/>
          </a:bodyPr>
          <a:lstStyle/>
          <a:p>
            <a:pPr indent="-387350" lvl="0" marL="457200" rtl="0" algn="l">
              <a:spcBef>
                <a:spcPts val="2000"/>
              </a:spcBef>
              <a:spcAft>
                <a:spcPts val="0"/>
              </a:spcAft>
              <a:buSzPts val="2500"/>
              <a:buChar char="●"/>
            </a:pPr>
            <a:r>
              <a:rPr lang="en-US" sz="2500"/>
              <a:t>Scales, time, spaces and dimension, material, causal connections, (in other domains) force, shape, systems and functionality, hitting, abrasion, wear (and related concepts) </a:t>
            </a:r>
            <a:endParaRPr sz="2500"/>
          </a:p>
          <a:p>
            <a:pPr indent="-387350" lvl="0" marL="457200" rtl="0" algn="l">
              <a:spcBef>
                <a:spcPts val="0"/>
              </a:spcBef>
              <a:spcAft>
                <a:spcPts val="0"/>
              </a:spcAft>
              <a:buSzPts val="2500"/>
              <a:buChar char="●"/>
            </a:pPr>
            <a:r>
              <a:rPr lang="en-US" sz="2500"/>
              <a:t>Competency vs. coverage theories</a:t>
            </a:r>
            <a:endParaRPr sz="2500"/>
          </a:p>
          <a:p>
            <a:pPr indent="-387350" lvl="0" marL="457200" rtl="0" algn="l">
              <a:spcBef>
                <a:spcPts val="0"/>
              </a:spcBef>
              <a:spcAft>
                <a:spcPts val="0"/>
              </a:spcAft>
              <a:buSzPts val="2500"/>
              <a:buChar char="●"/>
            </a:pPr>
            <a:r>
              <a:rPr lang="en-US" sz="2500"/>
              <a:t>Naive physics vs. psychology theories</a:t>
            </a:r>
            <a:endParaRPr sz="25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50"/>
          <p:cNvSpPr txBox="1"/>
          <p:nvPr>
            <p:ph type="title"/>
          </p:nvPr>
        </p:nvSpPr>
        <p:spPr>
          <a:xfrm>
            <a:off x="0" y="13855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All reasoning (ultimately) depends on  axioms...</a:t>
            </a:r>
            <a:endParaRPr/>
          </a:p>
        </p:txBody>
      </p:sp>
      <p:sp>
        <p:nvSpPr>
          <p:cNvPr id="454" name="Google Shape;454;p50"/>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55" name="Google Shape;455;p50"/>
          <p:cNvSpPr txBox="1"/>
          <p:nvPr>
            <p:ph idx="1" type="body"/>
          </p:nvPr>
        </p:nvSpPr>
        <p:spPr>
          <a:xfrm>
            <a:off x="445800" y="992350"/>
            <a:ext cx="86982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rPr lang="en-US" sz="2600"/>
              <a:t>What are the ‘axioms’ of commonsense ‘psychology’?</a:t>
            </a:r>
            <a:endParaRPr sz="2600"/>
          </a:p>
          <a:p>
            <a:pPr indent="0" lvl="0" marL="0" rtl="0" algn="l">
              <a:spcBef>
                <a:spcPts val="2000"/>
              </a:spcBef>
              <a:spcAft>
                <a:spcPts val="0"/>
              </a:spcAft>
              <a:buNone/>
            </a:pPr>
            <a:r>
              <a:rPr lang="en-US" sz="2600"/>
              <a:t>This is a controversial question</a:t>
            </a:r>
            <a:endParaRPr sz="2600"/>
          </a:p>
          <a:p>
            <a:pPr indent="0" lvl="0" marL="0" rtl="0" algn="l">
              <a:spcBef>
                <a:spcPts val="2000"/>
              </a:spcBef>
              <a:spcAft>
                <a:spcPts val="0"/>
              </a:spcAft>
              <a:buNone/>
            </a:pPr>
            <a:r>
              <a:rPr lang="en-US" sz="2600"/>
              <a:t>A more fruitful approach might be to understand the ‘representational areas’ of commonsense psychology (Gordon and Hobbs, 2004) </a:t>
            </a:r>
            <a:endParaRPr sz="2600"/>
          </a:p>
          <a:p>
            <a:pPr indent="0" lvl="0" marL="0" rtl="0" algn="l">
              <a:spcBef>
                <a:spcPts val="2000"/>
              </a:spcBef>
              <a:spcAft>
                <a:spcPts val="0"/>
              </a:spcAft>
              <a:buNone/>
            </a:pPr>
            <a:r>
              <a:t/>
            </a:r>
            <a:endParaRPr sz="26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51"/>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30 representational areas</a:t>
            </a:r>
            <a:endParaRPr/>
          </a:p>
        </p:txBody>
      </p:sp>
      <p:sp>
        <p:nvSpPr>
          <p:cNvPr id="462" name="Google Shape;462;p51"/>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63" name="Google Shape;463;p51"/>
          <p:cNvSpPr txBox="1"/>
          <p:nvPr>
            <p:ph idx="1" type="body"/>
          </p:nvPr>
        </p:nvSpPr>
        <p:spPr>
          <a:xfrm>
            <a:off x="445675" y="853800"/>
            <a:ext cx="86982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rPr lang="en-US"/>
              <a:t>Gordon (2001a) noted that there is an interesting relationship between concepts that participate in commonsense psychology theories and </a:t>
            </a:r>
            <a:r>
              <a:rPr lang="en-US">
                <a:solidFill>
                  <a:srgbClr val="9900FF"/>
                </a:solidFill>
              </a:rPr>
              <a:t>planning strategies</a:t>
            </a:r>
            <a:endParaRPr>
              <a:solidFill>
                <a:srgbClr val="9900FF"/>
              </a:solidFill>
            </a:endParaRPr>
          </a:p>
          <a:p>
            <a:pPr indent="0" lvl="0" marL="0" rtl="0" algn="l">
              <a:spcBef>
                <a:spcPts val="2000"/>
              </a:spcBef>
              <a:spcAft>
                <a:spcPts val="0"/>
              </a:spcAft>
              <a:buClr>
                <a:schemeClr val="dk1"/>
              </a:buClr>
              <a:buSzPts val="1100"/>
              <a:buFont typeface="Arial"/>
              <a:buNone/>
            </a:pPr>
            <a:r>
              <a:rPr lang="en-US"/>
              <a:t>Described 30 representational areas by studying planning strategy</a:t>
            </a:r>
            <a:endParaRPr/>
          </a:p>
          <a:p>
            <a:pPr indent="0" lvl="0" marL="0" rtl="0" algn="l">
              <a:spcBef>
                <a:spcPts val="200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52"/>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b="0" lang="en-US">
                <a:solidFill>
                  <a:srgbClr val="888888"/>
                </a:solidFill>
                <a:latin typeface="Gill Sans"/>
                <a:ea typeface="Gill Sans"/>
                <a:cs typeface="Gill Sans"/>
                <a:sym typeface="Gill Sans"/>
              </a:rPr>
              <a:t>‹#›</a:t>
            </a:fld>
            <a:endParaRPr b="0">
              <a:solidFill>
                <a:srgbClr val="888888"/>
              </a:solidFill>
              <a:latin typeface="Gill Sans"/>
              <a:ea typeface="Gill Sans"/>
              <a:cs typeface="Gill Sans"/>
              <a:sym typeface="Gill Sans"/>
            </a:endParaRPr>
          </a:p>
        </p:txBody>
      </p:sp>
      <p:sp>
        <p:nvSpPr>
          <p:cNvPr id="470" name="Google Shape;470;p52"/>
          <p:cNvSpPr txBox="1"/>
          <p:nvPr>
            <p:ph idx="1" type="body"/>
          </p:nvPr>
        </p:nvSpPr>
        <p:spPr>
          <a:xfrm>
            <a:off x="457200" y="1025418"/>
            <a:ext cx="4038600" cy="3569100"/>
          </a:xfrm>
          <a:prstGeom prst="rect">
            <a:avLst/>
          </a:prstGeom>
        </p:spPr>
        <p:txBody>
          <a:bodyPr anchorCtr="0" anchor="t" bIns="45700" lIns="91425" spcFirstLastPara="1" rIns="91425" wrap="square" tIns="45700">
            <a:noAutofit/>
          </a:bodyPr>
          <a:lstStyle/>
          <a:p>
            <a:pPr indent="0" lvl="0" marL="0" rtl="0" algn="l">
              <a:spcBef>
                <a:spcPts val="420"/>
              </a:spcBef>
              <a:spcAft>
                <a:spcPts val="0"/>
              </a:spcAft>
              <a:buNone/>
            </a:pPr>
            <a:r>
              <a:t/>
            </a:r>
            <a:endParaRPr/>
          </a:p>
        </p:txBody>
      </p:sp>
      <p:pic>
        <p:nvPicPr>
          <p:cNvPr id="471" name="Google Shape;471;p52"/>
          <p:cNvPicPr preferRelativeResize="0"/>
          <p:nvPr/>
        </p:nvPicPr>
        <p:blipFill>
          <a:blip r:embed="rId3">
            <a:alphaModFix/>
          </a:blip>
          <a:stretch>
            <a:fillRect/>
          </a:stretch>
        </p:blipFill>
        <p:spPr>
          <a:xfrm>
            <a:off x="1901862" y="729938"/>
            <a:ext cx="5340277" cy="4170776"/>
          </a:xfrm>
          <a:prstGeom prst="rect">
            <a:avLst/>
          </a:prstGeom>
          <a:noFill/>
          <a:ln>
            <a:noFill/>
          </a:ln>
        </p:spPr>
      </p:pic>
      <p:sp>
        <p:nvSpPr>
          <p:cNvPr id="472" name="Google Shape;472;p52"/>
          <p:cNvSpPr txBox="1"/>
          <p:nvPr>
            <p:ph type="title"/>
          </p:nvPr>
        </p:nvSpPr>
        <p:spPr>
          <a:xfrm>
            <a:off x="0" y="172525"/>
            <a:ext cx="9144000" cy="852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a:t>
            </a:r>
            <a:r>
              <a:rPr lang="en-US"/>
              <a:t>axonomy of 30 representational areas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53"/>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Examples of representational areas</a:t>
            </a:r>
            <a:endParaRPr/>
          </a:p>
        </p:txBody>
      </p:sp>
      <p:sp>
        <p:nvSpPr>
          <p:cNvPr id="479" name="Google Shape;479;p53"/>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80" name="Google Shape;480;p53"/>
          <p:cNvSpPr txBox="1"/>
          <p:nvPr>
            <p:ph idx="1" type="body"/>
          </p:nvPr>
        </p:nvSpPr>
        <p:spPr>
          <a:xfrm>
            <a:off x="445800" y="853800"/>
            <a:ext cx="86982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rPr lang="en-US" sz="2100">
                <a:solidFill>
                  <a:srgbClr val="FF0000"/>
                </a:solidFill>
              </a:rPr>
              <a:t>Explanations: </a:t>
            </a:r>
            <a:r>
              <a:rPr lang="en-US" sz="2100"/>
              <a:t>the process of generating satisfying explanations for effects that have unknown causes</a:t>
            </a:r>
            <a:endParaRPr sz="2100"/>
          </a:p>
          <a:p>
            <a:pPr indent="0" lvl="0" marL="0" rtl="0" algn="l">
              <a:spcBef>
                <a:spcPts val="2000"/>
              </a:spcBef>
              <a:spcAft>
                <a:spcPts val="0"/>
              </a:spcAft>
              <a:buNone/>
            </a:pPr>
            <a:r>
              <a:rPr lang="en-US" sz="2100">
                <a:solidFill>
                  <a:srgbClr val="FF0000"/>
                </a:solidFill>
              </a:rPr>
              <a:t>Similarity Comparison:</a:t>
            </a:r>
            <a:r>
              <a:rPr lang="en-US" sz="2100"/>
              <a:t> the mental process of making comparisons and drawing analogies in order to find similarities and differences</a:t>
            </a:r>
            <a:endParaRPr sz="2100"/>
          </a:p>
          <a:p>
            <a:pPr indent="0" lvl="0" marL="0" rtl="0" algn="l">
              <a:spcBef>
                <a:spcPts val="2000"/>
              </a:spcBef>
              <a:spcAft>
                <a:spcPts val="0"/>
              </a:spcAft>
              <a:buNone/>
            </a:pPr>
            <a:r>
              <a:rPr lang="en-US" sz="2100">
                <a:solidFill>
                  <a:srgbClr val="FF0000"/>
                </a:solidFill>
              </a:rPr>
              <a:t>Managing knowledge: </a:t>
            </a:r>
            <a:r>
              <a:rPr lang="en-US" sz="2100"/>
              <a:t>concepts of knowledge, belief, assumptions, justifications and the mental processes that manipulate these concepts in reasoning</a:t>
            </a:r>
            <a:endParaRPr sz="21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54"/>
          <p:cNvSpPr txBox="1"/>
          <p:nvPr>
            <p:ph type="title"/>
          </p:nvPr>
        </p:nvSpPr>
        <p:spPr>
          <a:xfrm>
            <a:off x="0" y="8080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Example of ‘theory’: Accessibility by association</a:t>
            </a:r>
            <a:endParaRPr/>
          </a:p>
        </p:txBody>
      </p:sp>
      <p:sp>
        <p:nvSpPr>
          <p:cNvPr id="487" name="Google Shape;487;p54"/>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88" name="Google Shape;488;p54"/>
          <p:cNvSpPr txBox="1"/>
          <p:nvPr>
            <p:ph idx="1" type="body"/>
          </p:nvPr>
        </p:nvSpPr>
        <p:spPr>
          <a:xfrm>
            <a:off x="82000" y="853800"/>
            <a:ext cx="5021100" cy="4065300"/>
          </a:xfrm>
          <a:prstGeom prst="rect">
            <a:avLst/>
          </a:prstGeom>
        </p:spPr>
        <p:txBody>
          <a:bodyPr anchorCtr="0" anchor="t" bIns="45700" lIns="91425" spcFirstLastPara="1" rIns="91425" wrap="square" tIns="45700">
            <a:noAutofit/>
          </a:bodyPr>
          <a:lstStyle/>
          <a:p>
            <a:pPr indent="-342900" lvl="0" marL="457200" rtl="0" algn="l">
              <a:spcBef>
                <a:spcPts val="2000"/>
              </a:spcBef>
              <a:spcAft>
                <a:spcPts val="0"/>
              </a:spcAft>
              <a:buSzPts val="1800"/>
              <a:buChar char="●"/>
            </a:pPr>
            <a:r>
              <a:rPr lang="en-US"/>
              <a:t>Memory retrieval by association is well-known in psychology</a:t>
            </a:r>
            <a:endParaRPr/>
          </a:p>
          <a:p>
            <a:pPr indent="-342900" lvl="0" marL="457200" rtl="0" algn="l">
              <a:spcBef>
                <a:spcPts val="0"/>
              </a:spcBef>
              <a:spcAft>
                <a:spcPts val="0"/>
              </a:spcAft>
              <a:buSzPts val="1800"/>
              <a:buChar char="●"/>
            </a:pPr>
            <a:r>
              <a:rPr lang="en-US"/>
              <a:t>‘Encode’ it as a theory by defining appropriate predicates and concepts</a:t>
            </a:r>
            <a:endParaRPr/>
          </a:p>
        </p:txBody>
      </p:sp>
      <p:pic>
        <p:nvPicPr>
          <p:cNvPr id="489" name="Google Shape;489;p54"/>
          <p:cNvPicPr preferRelativeResize="0"/>
          <p:nvPr/>
        </p:nvPicPr>
        <p:blipFill>
          <a:blip r:embed="rId3">
            <a:alphaModFix/>
          </a:blip>
          <a:stretch>
            <a:fillRect/>
          </a:stretch>
        </p:blipFill>
        <p:spPr>
          <a:xfrm>
            <a:off x="5020100" y="1526300"/>
            <a:ext cx="3925901" cy="28298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55"/>
          <p:cNvSpPr txBox="1"/>
          <p:nvPr>
            <p:ph type="title"/>
          </p:nvPr>
        </p:nvSpPr>
        <p:spPr>
          <a:xfrm>
            <a:off x="0" y="15585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‘Encoding knowledge’ of commonsense psychology</a:t>
            </a:r>
            <a:endParaRPr/>
          </a:p>
        </p:txBody>
      </p:sp>
      <p:sp>
        <p:nvSpPr>
          <p:cNvPr id="496" name="Google Shape;496;p55"/>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97" name="Google Shape;497;p55"/>
          <p:cNvSpPr txBox="1"/>
          <p:nvPr>
            <p:ph idx="1" type="body"/>
          </p:nvPr>
        </p:nvSpPr>
        <p:spPr>
          <a:xfrm>
            <a:off x="445800" y="939250"/>
            <a:ext cx="86982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rPr lang="en-US" sz="1800"/>
              <a:t>Not an easy problem, </a:t>
            </a:r>
            <a:r>
              <a:rPr lang="en-US" sz="1800"/>
              <a:t>reminiscent</a:t>
            </a:r>
            <a:r>
              <a:rPr lang="en-US" sz="1800"/>
              <a:t> of ‘expert system’ era</a:t>
            </a:r>
            <a:endParaRPr sz="1800"/>
          </a:p>
        </p:txBody>
      </p:sp>
      <p:pic>
        <p:nvPicPr>
          <p:cNvPr id="498" name="Google Shape;498;p55"/>
          <p:cNvPicPr preferRelativeResize="0"/>
          <p:nvPr/>
        </p:nvPicPr>
        <p:blipFill>
          <a:blip r:embed="rId3">
            <a:alphaModFix/>
          </a:blip>
          <a:stretch>
            <a:fillRect/>
          </a:stretch>
        </p:blipFill>
        <p:spPr>
          <a:xfrm>
            <a:off x="735075" y="2023963"/>
            <a:ext cx="7047501" cy="1699600"/>
          </a:xfrm>
          <a:prstGeom prst="rect">
            <a:avLst/>
          </a:prstGeom>
          <a:noFill/>
          <a:ln>
            <a:noFill/>
          </a:ln>
        </p:spPr>
      </p:pic>
      <p:sp>
        <p:nvSpPr>
          <p:cNvPr id="499" name="Google Shape;499;p55"/>
          <p:cNvSpPr txBox="1"/>
          <p:nvPr>
            <p:ph idx="1" type="body"/>
          </p:nvPr>
        </p:nvSpPr>
        <p:spPr>
          <a:xfrm>
            <a:off x="49050" y="3856225"/>
            <a:ext cx="9045900" cy="8538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rPr lang="en-US" sz="1800"/>
              <a:t>Open question how we can encode such knowledge in a way that makes it robust to noisy or incomplete data </a:t>
            </a:r>
            <a:endParaRPr sz="1800"/>
          </a:p>
        </p:txBody>
      </p:sp>
      <p:sp>
        <p:nvSpPr>
          <p:cNvPr id="500" name="Google Shape;500;p55"/>
          <p:cNvSpPr/>
          <p:nvPr/>
        </p:nvSpPr>
        <p:spPr>
          <a:xfrm>
            <a:off x="4029425" y="1933750"/>
            <a:ext cx="294300" cy="15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56"/>
          <p:cNvSpPr txBox="1"/>
          <p:nvPr>
            <p:ph type="title"/>
          </p:nvPr>
        </p:nvSpPr>
        <p:spPr>
          <a:xfrm>
            <a:off x="0" y="86575"/>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Some more examples (belief in goals)</a:t>
            </a:r>
            <a:endParaRPr/>
          </a:p>
        </p:txBody>
      </p:sp>
      <p:sp>
        <p:nvSpPr>
          <p:cNvPr id="507" name="Google Shape;507;p56"/>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08" name="Google Shape;508;p56"/>
          <p:cNvPicPr preferRelativeResize="0"/>
          <p:nvPr/>
        </p:nvPicPr>
        <p:blipFill>
          <a:blip r:embed="rId3">
            <a:alphaModFix/>
          </a:blip>
          <a:stretch>
            <a:fillRect/>
          </a:stretch>
        </p:blipFill>
        <p:spPr>
          <a:xfrm>
            <a:off x="152400" y="1675075"/>
            <a:ext cx="8839201" cy="2314706"/>
          </a:xfrm>
          <a:prstGeom prst="rect">
            <a:avLst/>
          </a:prstGeom>
          <a:noFill/>
          <a:ln>
            <a:noFill/>
          </a:ln>
        </p:spPr>
      </p:pic>
      <p:cxnSp>
        <p:nvCxnSpPr>
          <p:cNvPr id="509" name="Google Shape;509;p56"/>
          <p:cNvCxnSpPr/>
          <p:nvPr/>
        </p:nvCxnSpPr>
        <p:spPr>
          <a:xfrm flipH="1" rot="10800000">
            <a:off x="310075" y="3891275"/>
            <a:ext cx="6835500" cy="24900"/>
          </a:xfrm>
          <a:prstGeom prst="straightConnector1">
            <a:avLst/>
          </a:prstGeom>
          <a:noFill/>
          <a:ln cap="flat" cmpd="sng" w="9525">
            <a:solidFill>
              <a:srgbClr val="FF0000"/>
            </a:solidFill>
            <a:prstDash val="solid"/>
            <a:round/>
            <a:headEnd len="med" w="med" type="none"/>
            <a:tailEnd len="med" w="med" type="none"/>
          </a:ln>
        </p:spPr>
      </p:cxnSp>
      <p:sp>
        <p:nvSpPr>
          <p:cNvPr id="510" name="Google Shape;510;p56"/>
          <p:cNvSpPr txBox="1"/>
          <p:nvPr>
            <p:ph idx="1" type="body"/>
          </p:nvPr>
        </p:nvSpPr>
        <p:spPr>
          <a:xfrm>
            <a:off x="445800" y="940375"/>
            <a:ext cx="86982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0"/>
          <p:cNvSpPr txBox="1"/>
          <p:nvPr>
            <p:ph type="title"/>
          </p:nvPr>
        </p:nvSpPr>
        <p:spPr>
          <a:xfrm>
            <a:off x="685800" y="194198"/>
            <a:ext cx="7772400" cy="10215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a:t>Introduction to commonsense knowledge</a:t>
            </a:r>
            <a:endParaRPr/>
          </a:p>
        </p:txBody>
      </p:sp>
      <p:sp>
        <p:nvSpPr>
          <p:cNvPr id="171" name="Google Shape;171;p30"/>
          <p:cNvSpPr txBox="1"/>
          <p:nvPr>
            <p:ph idx="1" type="body"/>
          </p:nvPr>
        </p:nvSpPr>
        <p:spPr>
          <a:xfrm>
            <a:off x="685800" y="3641527"/>
            <a:ext cx="7772400" cy="377100"/>
          </a:xfrm>
          <a:prstGeom prst="rect">
            <a:avLst/>
          </a:prstGeom>
        </p:spPr>
        <p:txBody>
          <a:bodyPr anchorCtr="0" anchor="b" bIns="45700" lIns="91425" spcFirstLastPara="1" rIns="91425" wrap="square" tIns="45700">
            <a:noAutofit/>
          </a:bodyPr>
          <a:lstStyle/>
          <a:p>
            <a:pPr indent="0" lvl="0" marL="0" rtl="0" algn="ctr">
              <a:spcBef>
                <a:spcPts val="300"/>
              </a:spcBef>
              <a:spcAft>
                <a:spcPts val="0"/>
              </a:spcAft>
              <a:buNone/>
            </a:pPr>
            <a:r>
              <a:rPr lang="en-US"/>
              <a:t>Pedro Szekely</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57"/>
          <p:cNvSpPr txBox="1"/>
          <p:nvPr>
            <p:ph type="title"/>
          </p:nvPr>
        </p:nvSpPr>
        <p:spPr>
          <a:xfrm>
            <a:off x="0" y="8660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Some more examples (trying, succeeding and failing)</a:t>
            </a:r>
            <a:endParaRPr/>
          </a:p>
        </p:txBody>
      </p:sp>
      <p:sp>
        <p:nvSpPr>
          <p:cNvPr id="517" name="Google Shape;517;p57"/>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18" name="Google Shape;518;p57"/>
          <p:cNvPicPr preferRelativeResize="0"/>
          <p:nvPr/>
        </p:nvPicPr>
        <p:blipFill>
          <a:blip r:embed="rId3">
            <a:alphaModFix/>
          </a:blip>
          <a:stretch>
            <a:fillRect/>
          </a:stretch>
        </p:blipFill>
        <p:spPr>
          <a:xfrm>
            <a:off x="152400" y="1144875"/>
            <a:ext cx="8839199" cy="3048922"/>
          </a:xfrm>
          <a:prstGeom prst="rect">
            <a:avLst/>
          </a:prstGeom>
          <a:noFill/>
          <a:ln>
            <a:noFill/>
          </a:ln>
        </p:spPr>
      </p:pic>
      <p:cxnSp>
        <p:nvCxnSpPr>
          <p:cNvPr id="519" name="Google Shape;519;p57"/>
          <p:cNvCxnSpPr/>
          <p:nvPr/>
        </p:nvCxnSpPr>
        <p:spPr>
          <a:xfrm>
            <a:off x="3636875" y="2317900"/>
            <a:ext cx="4000500" cy="5700"/>
          </a:xfrm>
          <a:prstGeom prst="straightConnector1">
            <a:avLst/>
          </a:prstGeom>
          <a:noFill/>
          <a:ln cap="flat" cmpd="sng" w="9525">
            <a:solidFill>
              <a:srgbClr val="FF0000"/>
            </a:solidFill>
            <a:prstDash val="solid"/>
            <a:round/>
            <a:headEnd len="med" w="med" type="none"/>
            <a:tailEnd len="med" w="med"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58"/>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Other representational work</a:t>
            </a:r>
            <a:endParaRPr/>
          </a:p>
        </p:txBody>
      </p:sp>
      <p:sp>
        <p:nvSpPr>
          <p:cNvPr id="526" name="Google Shape;526;p58"/>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27" name="Google Shape;527;p58"/>
          <p:cNvSpPr txBox="1"/>
          <p:nvPr>
            <p:ph idx="1" type="body"/>
          </p:nvPr>
        </p:nvSpPr>
        <p:spPr>
          <a:xfrm>
            <a:off x="445675" y="853800"/>
            <a:ext cx="86982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t/>
            </a:r>
            <a:endParaRPr/>
          </a:p>
        </p:txBody>
      </p:sp>
      <p:pic>
        <p:nvPicPr>
          <p:cNvPr id="528" name="Google Shape;528;p58"/>
          <p:cNvPicPr preferRelativeResize="0"/>
          <p:nvPr/>
        </p:nvPicPr>
        <p:blipFill>
          <a:blip r:embed="rId3">
            <a:alphaModFix/>
          </a:blip>
          <a:stretch>
            <a:fillRect/>
          </a:stretch>
        </p:blipFill>
        <p:spPr>
          <a:xfrm>
            <a:off x="848800" y="943500"/>
            <a:ext cx="7232598" cy="2083300"/>
          </a:xfrm>
          <a:prstGeom prst="rect">
            <a:avLst/>
          </a:prstGeom>
          <a:noFill/>
          <a:ln>
            <a:noFill/>
          </a:ln>
        </p:spPr>
      </p:pic>
      <p:pic>
        <p:nvPicPr>
          <p:cNvPr id="529" name="Google Shape;529;p58"/>
          <p:cNvPicPr preferRelativeResize="0"/>
          <p:nvPr/>
        </p:nvPicPr>
        <p:blipFill>
          <a:blip r:embed="rId4">
            <a:alphaModFix/>
          </a:blip>
          <a:stretch>
            <a:fillRect/>
          </a:stretch>
        </p:blipFill>
        <p:spPr>
          <a:xfrm>
            <a:off x="0" y="3608175"/>
            <a:ext cx="2961101" cy="909600"/>
          </a:xfrm>
          <a:prstGeom prst="rect">
            <a:avLst/>
          </a:prstGeom>
          <a:noFill/>
          <a:ln>
            <a:noFill/>
          </a:ln>
        </p:spPr>
      </p:pic>
      <p:pic>
        <p:nvPicPr>
          <p:cNvPr id="530" name="Google Shape;530;p58"/>
          <p:cNvPicPr preferRelativeResize="0"/>
          <p:nvPr/>
        </p:nvPicPr>
        <p:blipFill>
          <a:blip r:embed="rId5">
            <a:alphaModFix/>
          </a:blip>
          <a:stretch>
            <a:fillRect/>
          </a:stretch>
        </p:blipFill>
        <p:spPr>
          <a:xfrm>
            <a:off x="6115887" y="3608176"/>
            <a:ext cx="2925188" cy="909600"/>
          </a:xfrm>
          <a:prstGeom prst="rect">
            <a:avLst/>
          </a:prstGeom>
          <a:noFill/>
          <a:ln>
            <a:noFill/>
          </a:ln>
        </p:spPr>
      </p:pic>
      <p:pic>
        <p:nvPicPr>
          <p:cNvPr id="531" name="Google Shape;531;p58"/>
          <p:cNvPicPr preferRelativeResize="0"/>
          <p:nvPr/>
        </p:nvPicPr>
        <p:blipFill>
          <a:blip r:embed="rId6">
            <a:alphaModFix/>
          </a:blip>
          <a:stretch>
            <a:fillRect/>
          </a:stretch>
        </p:blipFill>
        <p:spPr>
          <a:xfrm>
            <a:off x="3280088" y="3596033"/>
            <a:ext cx="2663655" cy="853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59"/>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38" name="Google Shape;538;p59"/>
          <p:cNvSpPr txBox="1"/>
          <p:nvPr>
            <p:ph idx="1" type="body"/>
          </p:nvPr>
        </p:nvSpPr>
        <p:spPr>
          <a:xfrm>
            <a:off x="445675" y="853800"/>
            <a:ext cx="86982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t/>
            </a:r>
            <a:endParaRPr/>
          </a:p>
        </p:txBody>
      </p:sp>
      <p:pic>
        <p:nvPicPr>
          <p:cNvPr id="539" name="Google Shape;539;p59"/>
          <p:cNvPicPr preferRelativeResize="0"/>
          <p:nvPr/>
        </p:nvPicPr>
        <p:blipFill>
          <a:blip r:embed="rId3">
            <a:alphaModFix/>
          </a:blip>
          <a:stretch>
            <a:fillRect/>
          </a:stretch>
        </p:blipFill>
        <p:spPr>
          <a:xfrm>
            <a:off x="186875" y="115750"/>
            <a:ext cx="3701676" cy="4803474"/>
          </a:xfrm>
          <a:prstGeom prst="rect">
            <a:avLst/>
          </a:prstGeom>
          <a:noFill/>
          <a:ln>
            <a:noFill/>
          </a:ln>
        </p:spPr>
      </p:pic>
      <p:pic>
        <p:nvPicPr>
          <p:cNvPr id="540" name="Google Shape;540;p59"/>
          <p:cNvPicPr preferRelativeResize="0"/>
          <p:nvPr/>
        </p:nvPicPr>
        <p:blipFill>
          <a:blip r:embed="rId4">
            <a:alphaModFix/>
          </a:blip>
          <a:stretch>
            <a:fillRect/>
          </a:stretch>
        </p:blipFill>
        <p:spPr>
          <a:xfrm>
            <a:off x="3994800" y="697550"/>
            <a:ext cx="4997875" cy="37483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id="546" name="Google Shape;546;p60"/>
          <p:cNvPicPr preferRelativeResize="0"/>
          <p:nvPr/>
        </p:nvPicPr>
        <p:blipFill>
          <a:blip r:embed="rId3">
            <a:alphaModFix/>
          </a:blip>
          <a:stretch>
            <a:fillRect/>
          </a:stretch>
        </p:blipFill>
        <p:spPr>
          <a:xfrm>
            <a:off x="1160575" y="666200"/>
            <a:ext cx="6822850" cy="4216525"/>
          </a:xfrm>
          <a:prstGeom prst="rect">
            <a:avLst/>
          </a:prstGeom>
          <a:noFill/>
          <a:ln>
            <a:noFill/>
          </a:ln>
        </p:spPr>
      </p:pic>
      <p:sp>
        <p:nvSpPr>
          <p:cNvPr id="547" name="Google Shape;547;p60"/>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Example of a ‘top-down’ CSKG: Cyc</a:t>
            </a:r>
            <a:endParaRPr/>
          </a:p>
        </p:txBody>
      </p:sp>
      <p:sp>
        <p:nvSpPr>
          <p:cNvPr id="548" name="Google Shape;548;p60"/>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49" name="Google Shape;549;p60"/>
          <p:cNvSpPr txBox="1"/>
          <p:nvPr>
            <p:ph idx="1" type="body"/>
          </p:nvPr>
        </p:nvSpPr>
        <p:spPr>
          <a:xfrm>
            <a:off x="445675" y="853800"/>
            <a:ext cx="86982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61"/>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Evolution of Cyc</a:t>
            </a:r>
            <a:endParaRPr/>
          </a:p>
        </p:txBody>
      </p:sp>
      <p:sp>
        <p:nvSpPr>
          <p:cNvPr id="556" name="Google Shape;556;p61"/>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57" name="Google Shape;557;p61"/>
          <p:cNvPicPr preferRelativeResize="0"/>
          <p:nvPr/>
        </p:nvPicPr>
        <p:blipFill>
          <a:blip r:embed="rId3">
            <a:alphaModFix/>
          </a:blip>
          <a:stretch>
            <a:fillRect/>
          </a:stretch>
        </p:blipFill>
        <p:spPr>
          <a:xfrm>
            <a:off x="1548838" y="759125"/>
            <a:ext cx="6398024" cy="4160101"/>
          </a:xfrm>
          <a:prstGeom prst="rect">
            <a:avLst/>
          </a:prstGeom>
          <a:noFill/>
          <a:ln>
            <a:noFill/>
          </a:ln>
        </p:spPr>
      </p:pic>
      <p:sp>
        <p:nvSpPr>
          <p:cNvPr id="558" name="Google Shape;558;p61"/>
          <p:cNvSpPr txBox="1"/>
          <p:nvPr>
            <p:ph idx="1" type="body"/>
          </p:nvPr>
        </p:nvSpPr>
        <p:spPr>
          <a:xfrm>
            <a:off x="445675" y="853800"/>
            <a:ext cx="86982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62"/>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Limitations of top-down CSKGs</a:t>
            </a:r>
            <a:endParaRPr/>
          </a:p>
        </p:txBody>
      </p:sp>
      <p:sp>
        <p:nvSpPr>
          <p:cNvPr id="565" name="Google Shape;565;p62"/>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66" name="Google Shape;566;p62"/>
          <p:cNvSpPr txBox="1"/>
          <p:nvPr>
            <p:ph idx="1" type="body"/>
          </p:nvPr>
        </p:nvSpPr>
        <p:spPr>
          <a:xfrm>
            <a:off x="-125" y="853800"/>
            <a:ext cx="9144000" cy="4065300"/>
          </a:xfrm>
          <a:prstGeom prst="rect">
            <a:avLst/>
          </a:prstGeom>
        </p:spPr>
        <p:txBody>
          <a:bodyPr anchorCtr="0" anchor="t" bIns="45700" lIns="91425" spcFirstLastPara="1" rIns="91425" wrap="square" tIns="45700">
            <a:noAutofit/>
          </a:bodyPr>
          <a:lstStyle/>
          <a:p>
            <a:pPr indent="-381000" lvl="0" marL="457200" rtl="0" algn="l">
              <a:spcBef>
                <a:spcPts val="2000"/>
              </a:spcBef>
              <a:spcAft>
                <a:spcPts val="0"/>
              </a:spcAft>
              <a:buSzPts val="2400"/>
              <a:buChar char="●"/>
            </a:pPr>
            <a:r>
              <a:rPr lang="en-US" sz="2400"/>
              <a:t>Many of the same issues that other top-down systems (including, famously, expert systems) have, such as brittleness, expense of acquisition…</a:t>
            </a:r>
            <a:endParaRPr sz="2400"/>
          </a:p>
          <a:p>
            <a:pPr indent="-381000" lvl="0" marL="457200" rtl="0" algn="l">
              <a:spcBef>
                <a:spcPts val="0"/>
              </a:spcBef>
              <a:spcAft>
                <a:spcPts val="0"/>
              </a:spcAft>
              <a:buSzPts val="2400"/>
              <a:buChar char="●"/>
            </a:pPr>
            <a:r>
              <a:rPr lang="en-US" sz="2400"/>
              <a:t>When does work in AI stop, and work in philosophy and psychology begin?</a:t>
            </a:r>
            <a:endParaRPr sz="2400"/>
          </a:p>
          <a:p>
            <a:pPr indent="-381000" lvl="0" marL="457200" rtl="0" algn="l">
              <a:spcBef>
                <a:spcPts val="0"/>
              </a:spcBef>
              <a:spcAft>
                <a:spcPts val="0"/>
              </a:spcAft>
              <a:buSzPts val="2400"/>
              <a:buChar char="●"/>
            </a:pPr>
            <a:r>
              <a:rPr lang="en-US" sz="2400"/>
              <a:t>Even if it were possible, we can never get away from language models completely</a:t>
            </a:r>
            <a:endParaRPr sz="24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63"/>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Agenda</a:t>
            </a:r>
            <a:endParaRPr/>
          </a:p>
        </p:txBody>
      </p:sp>
      <p:sp>
        <p:nvSpPr>
          <p:cNvPr id="573" name="Google Shape;573;p63"/>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574" name="Google Shape;574;p63"/>
          <p:cNvGraphicFramePr/>
          <p:nvPr/>
        </p:nvGraphicFramePr>
        <p:xfrm>
          <a:off x="60150" y="935575"/>
          <a:ext cx="3000000" cy="3000000"/>
        </p:xfrm>
        <a:graphic>
          <a:graphicData uri="http://schemas.openxmlformats.org/drawingml/2006/table">
            <a:tbl>
              <a:tblPr>
                <a:noFill/>
                <a:tableStyleId>{B3FBA001-3104-40A4-99D0-832116F64EE1}</a:tableStyleId>
              </a:tblPr>
              <a:tblGrid>
                <a:gridCol w="992150"/>
                <a:gridCol w="1131400"/>
                <a:gridCol w="6960300"/>
              </a:tblGrid>
              <a:tr h="299825">
                <a:tc>
                  <a:txBody>
                    <a:bodyPr/>
                    <a:lstStyle/>
                    <a:p>
                      <a:pPr indent="0" lvl="0" marL="0" rtl="0" algn="l">
                        <a:spcBef>
                          <a:spcPts val="0"/>
                        </a:spcBef>
                        <a:spcAft>
                          <a:spcPts val="0"/>
                        </a:spcAft>
                        <a:buNone/>
                      </a:pPr>
                      <a:r>
                        <a:rPr lang="en-US" sz="1300"/>
                        <a:t>08:00 PST</a:t>
                      </a:r>
                      <a:endParaRPr sz="1300"/>
                    </a:p>
                  </a:txBody>
                  <a:tcPr marT="0" marB="0" marR="91425" marL="91425" anchor="ctr"/>
                </a:tc>
                <a:tc>
                  <a:txBody>
                    <a:bodyPr/>
                    <a:lstStyle/>
                    <a:p>
                      <a:pPr indent="0" lvl="0" marL="0" rtl="0" algn="l">
                        <a:spcBef>
                          <a:spcPts val="0"/>
                        </a:spcBef>
                        <a:spcAft>
                          <a:spcPts val="0"/>
                        </a:spcAft>
                        <a:buNone/>
                      </a:pPr>
                      <a:r>
                        <a:rPr lang="en-US" sz="1300"/>
                        <a:t>1 hr 50 mins</a:t>
                      </a:r>
                      <a:endParaRPr sz="1300"/>
                    </a:p>
                  </a:txBody>
                  <a:tcPr marT="0" marB="0" marR="91425" marL="91425" anchor="ctr"/>
                </a:tc>
                <a:tc>
                  <a:txBody>
                    <a:bodyPr/>
                    <a:lstStyle/>
                    <a:p>
                      <a:pPr indent="0" lvl="0" marL="0" rtl="0" algn="l">
                        <a:spcBef>
                          <a:spcPts val="0"/>
                        </a:spcBef>
                        <a:spcAft>
                          <a:spcPts val="0"/>
                        </a:spcAft>
                        <a:buNone/>
                      </a:pPr>
                      <a:r>
                        <a:rPr b="1" lang="en-US" sz="1300"/>
                        <a:t>Part I - Review of CSKGs</a:t>
                      </a:r>
                      <a:endParaRPr b="1"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15 min</a:t>
                      </a:r>
                      <a:endParaRPr sz="1300"/>
                    </a:p>
                  </a:txBody>
                  <a:tcPr marT="0" marB="0" marR="91425" marL="91425" anchor="ctr"/>
                </a:tc>
                <a:tc>
                  <a:txBody>
                    <a:bodyPr/>
                    <a:lstStyle/>
                    <a:p>
                      <a:pPr indent="0" lvl="0" marL="0" rtl="0" algn="l">
                        <a:spcBef>
                          <a:spcPts val="0"/>
                        </a:spcBef>
                        <a:spcAft>
                          <a:spcPts val="0"/>
                        </a:spcAft>
                        <a:buNone/>
                      </a:pPr>
                      <a:r>
                        <a:rPr lang="en-US" sz="1300"/>
                        <a:t>Introduction to commonsense knowledge (slides) - Pedro</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25 min</a:t>
                      </a:r>
                      <a:endParaRPr sz="1300"/>
                    </a:p>
                  </a:txBody>
                  <a:tcPr marT="0" marB="0" marR="91425" marL="91425" anchor="ctr"/>
                </a:tc>
                <a:tc>
                  <a:txBody>
                    <a:bodyPr/>
                    <a:lstStyle/>
                    <a:p>
                      <a:pPr indent="0" lvl="0" marL="0" rtl="0" algn="l">
                        <a:spcBef>
                          <a:spcPts val="0"/>
                        </a:spcBef>
                        <a:spcAft>
                          <a:spcPts val="0"/>
                        </a:spcAft>
                        <a:buNone/>
                      </a:pPr>
                      <a:r>
                        <a:rPr lang="en-US" sz="1300"/>
                        <a:t>Review of top-down commonsense knowledge graphs (slides) - Mayank</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solidFill>
                      <a:srgbClr val="FFFF00"/>
                    </a:solidFill>
                  </a:tcPr>
                </a:tc>
                <a:tc>
                  <a:txBody>
                    <a:bodyPr/>
                    <a:lstStyle/>
                    <a:p>
                      <a:pPr indent="0" lvl="0" marL="0" rtl="0" algn="l">
                        <a:spcBef>
                          <a:spcPts val="0"/>
                        </a:spcBef>
                        <a:spcAft>
                          <a:spcPts val="0"/>
                        </a:spcAft>
                        <a:buNone/>
                      </a:pPr>
                      <a:r>
                        <a:rPr lang="en-US" sz="1300"/>
                        <a:t>70 min</a:t>
                      </a:r>
                      <a:endParaRPr sz="1300"/>
                    </a:p>
                  </a:txBody>
                  <a:tcPr marT="0" marB="0" marR="91425" marL="91425" anchor="ctr">
                    <a:solidFill>
                      <a:srgbClr val="FFFF00"/>
                    </a:solidFill>
                  </a:tcPr>
                </a:tc>
                <a:tc>
                  <a:txBody>
                    <a:bodyPr/>
                    <a:lstStyle/>
                    <a:p>
                      <a:pPr indent="0" lvl="0" marL="0" rtl="0" algn="l">
                        <a:spcBef>
                          <a:spcPts val="0"/>
                        </a:spcBef>
                        <a:spcAft>
                          <a:spcPts val="0"/>
                        </a:spcAft>
                        <a:buNone/>
                      </a:pPr>
                      <a:r>
                        <a:rPr lang="en-US" sz="1300"/>
                        <a:t>Review of bottom-up commonsense knowledge graphs (slides+demo) - Mayank, Filip, Pedro</a:t>
                      </a:r>
                      <a:endParaRPr sz="1300"/>
                    </a:p>
                  </a:txBody>
                  <a:tcPr marT="0" marB="0" marR="91425" marL="91425" anchor="ctr">
                    <a:solidFill>
                      <a:srgbClr val="FFFF00"/>
                    </a:solidFill>
                  </a:tcP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10 min</a:t>
                      </a:r>
                      <a:endParaRPr sz="1300"/>
                    </a:p>
                  </a:txBody>
                  <a:tcPr marT="0" marB="0" marR="91425" marL="91425" anchor="ctr"/>
                </a:tc>
                <a:tc>
                  <a:txBody>
                    <a:bodyPr/>
                    <a:lstStyle/>
                    <a:p>
                      <a:pPr indent="0" lvl="0" marL="0" rtl="0" algn="l">
                        <a:spcBef>
                          <a:spcPts val="0"/>
                        </a:spcBef>
                        <a:spcAft>
                          <a:spcPts val="0"/>
                        </a:spcAft>
                        <a:buNone/>
                      </a:pPr>
                      <a:r>
                        <a:rPr b="1" lang="en-US" sz="1300"/>
                        <a:t>Break</a:t>
                      </a:r>
                      <a:endParaRPr b="1" sz="1300"/>
                    </a:p>
                  </a:txBody>
                  <a:tcPr marT="0" marB="0" marR="91425" marL="91425" anchor="ctr"/>
                </a:tc>
              </a:tr>
              <a:tr h="299825">
                <a:tc>
                  <a:txBody>
                    <a:bodyPr/>
                    <a:lstStyle/>
                    <a:p>
                      <a:pPr indent="0" lvl="0" marL="0" rtl="0" algn="l">
                        <a:spcBef>
                          <a:spcPts val="0"/>
                        </a:spcBef>
                        <a:spcAft>
                          <a:spcPts val="0"/>
                        </a:spcAft>
                        <a:buNone/>
                      </a:pPr>
                      <a:r>
                        <a:rPr lang="en-US" sz="1300"/>
                        <a:t>10:00 PST</a:t>
                      </a:r>
                      <a:endParaRPr sz="1300"/>
                    </a:p>
                  </a:txBody>
                  <a:tcPr marT="0" marB="0" marR="91425" marL="91425" anchor="ctr"/>
                </a:tc>
                <a:tc>
                  <a:txBody>
                    <a:bodyPr/>
                    <a:lstStyle/>
                    <a:p>
                      <a:pPr indent="0" lvl="0" marL="0" rtl="0" algn="l">
                        <a:spcBef>
                          <a:spcPts val="0"/>
                        </a:spcBef>
                        <a:spcAft>
                          <a:spcPts val="0"/>
                        </a:spcAft>
                        <a:buNone/>
                      </a:pPr>
                      <a:r>
                        <a:rPr lang="en-US" sz="1300"/>
                        <a:t>45 min</a:t>
                      </a:r>
                      <a:endParaRPr sz="1300"/>
                    </a:p>
                  </a:txBody>
                  <a:tcPr marT="0" marB="0" marR="91425" marL="91425" anchor="ctr"/>
                </a:tc>
                <a:tc>
                  <a:txBody>
                    <a:bodyPr/>
                    <a:lstStyle/>
                    <a:p>
                      <a:pPr indent="0" lvl="0" marL="0" rtl="0" algn="l">
                        <a:spcBef>
                          <a:spcPts val="0"/>
                        </a:spcBef>
                        <a:spcAft>
                          <a:spcPts val="0"/>
                        </a:spcAft>
                        <a:buClr>
                          <a:schemeClr val="dk1"/>
                        </a:buClr>
                        <a:buSzPts val="1100"/>
                        <a:buFont typeface="Arial"/>
                        <a:buNone/>
                      </a:pPr>
                      <a:r>
                        <a:rPr b="1" lang="en-US" sz="1300"/>
                        <a:t>Part II - Integration and analysis</a:t>
                      </a:r>
                      <a:endParaRPr b="1"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35 min</a:t>
                      </a:r>
                      <a:endParaRPr sz="1300"/>
                    </a:p>
                  </a:txBody>
                  <a:tcPr marT="0" marB="0" marR="91425" marL="91425" anchor="ctr"/>
                </a:tc>
                <a:tc>
                  <a:txBody>
                    <a:bodyPr/>
                    <a:lstStyle/>
                    <a:p>
                      <a:pPr indent="0" lvl="0" marL="0" rtl="0" algn="l">
                        <a:spcBef>
                          <a:spcPts val="0"/>
                        </a:spcBef>
                        <a:spcAft>
                          <a:spcPts val="0"/>
                        </a:spcAft>
                        <a:buNone/>
                      </a:pPr>
                      <a:r>
                        <a:rPr lang="en-US" sz="1300"/>
                        <a:t>Consolidating commonsense graphs (slides) - Filip</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10 min</a:t>
                      </a:r>
                      <a:endParaRPr sz="1300"/>
                    </a:p>
                  </a:txBody>
                  <a:tcPr marT="0" marB="0" marR="91425" marL="91425" anchor="ctr"/>
                </a:tc>
                <a:tc>
                  <a:txBody>
                    <a:bodyPr/>
                    <a:lstStyle/>
                    <a:p>
                      <a:pPr indent="0" lvl="0" marL="0" rtl="0" algn="l">
                        <a:spcBef>
                          <a:spcPts val="0"/>
                        </a:spcBef>
                        <a:spcAft>
                          <a:spcPts val="0"/>
                        </a:spcAft>
                        <a:buClr>
                          <a:schemeClr val="dk1"/>
                        </a:buClr>
                        <a:buSzPts val="1100"/>
                        <a:buFont typeface="Arial"/>
                        <a:buNone/>
                      </a:pPr>
                      <a:r>
                        <a:rPr lang="en-US" sz="1300">
                          <a:solidFill>
                            <a:schemeClr val="dk1"/>
                          </a:solidFill>
                        </a:rPr>
                        <a:t>Consolidating commonsense graphs (demo) - Pedro</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10 min</a:t>
                      </a:r>
                      <a:endParaRPr sz="1300"/>
                    </a:p>
                  </a:txBody>
                  <a:tcPr marT="0" marB="0" marR="91425" marL="91425" anchor="ctr"/>
                </a:tc>
                <a:tc>
                  <a:txBody>
                    <a:bodyPr/>
                    <a:lstStyle/>
                    <a:p>
                      <a:pPr indent="0" lvl="0" marL="0" rtl="0" algn="l">
                        <a:spcBef>
                          <a:spcPts val="0"/>
                        </a:spcBef>
                        <a:spcAft>
                          <a:spcPts val="0"/>
                        </a:spcAft>
                        <a:buNone/>
                      </a:pPr>
                      <a:r>
                        <a:rPr b="1" lang="en-US" sz="1300"/>
                        <a:t>Break</a:t>
                      </a:r>
                      <a:endParaRPr b="1" sz="1300"/>
                    </a:p>
                  </a:txBody>
                  <a:tcPr marT="0" marB="0" marR="91425" marL="91425" anchor="ctr"/>
                </a:tc>
              </a:tr>
              <a:tr h="299825">
                <a:tc>
                  <a:txBody>
                    <a:bodyPr/>
                    <a:lstStyle/>
                    <a:p>
                      <a:pPr indent="0" lvl="0" marL="0" rtl="0" algn="l">
                        <a:spcBef>
                          <a:spcPts val="0"/>
                        </a:spcBef>
                        <a:spcAft>
                          <a:spcPts val="0"/>
                        </a:spcAft>
                        <a:buNone/>
                      </a:pPr>
                      <a:r>
                        <a:rPr lang="en-US" sz="1300"/>
                        <a:t>10:55 PST</a:t>
                      </a:r>
                      <a:endParaRPr sz="1300"/>
                    </a:p>
                  </a:txBody>
                  <a:tcPr marT="0" marB="0" marR="91425" marL="91425" anchor="ctr"/>
                </a:tc>
                <a:tc>
                  <a:txBody>
                    <a:bodyPr/>
                    <a:lstStyle/>
                    <a:p>
                      <a:pPr indent="0" lvl="0" marL="0" rtl="0" algn="l">
                        <a:spcBef>
                          <a:spcPts val="0"/>
                        </a:spcBef>
                        <a:spcAft>
                          <a:spcPts val="0"/>
                        </a:spcAft>
                        <a:buNone/>
                      </a:pPr>
                      <a:r>
                        <a:rPr lang="en-US" sz="1300"/>
                        <a:t>1 hr 05 mins</a:t>
                      </a:r>
                      <a:endParaRPr sz="1300"/>
                    </a:p>
                  </a:txBody>
                  <a:tcPr marT="0" marB="0" marR="91425" marL="91425" anchor="ctr"/>
                </a:tc>
                <a:tc>
                  <a:txBody>
                    <a:bodyPr/>
                    <a:lstStyle/>
                    <a:p>
                      <a:pPr indent="0" lvl="0" marL="0" rtl="0" algn="l">
                        <a:spcBef>
                          <a:spcPts val="0"/>
                        </a:spcBef>
                        <a:spcAft>
                          <a:spcPts val="0"/>
                        </a:spcAft>
                        <a:buClr>
                          <a:schemeClr val="dk1"/>
                        </a:buClr>
                        <a:buSzPts val="1100"/>
                        <a:buFont typeface="Arial"/>
                        <a:buNone/>
                      </a:pPr>
                      <a:r>
                        <a:rPr b="1" lang="en-US" sz="1300"/>
                        <a:t>Part III - Downstream use of CSKGs</a:t>
                      </a:r>
                      <a:endParaRPr b="1"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50</a:t>
                      </a:r>
                      <a:r>
                        <a:rPr lang="en-US" sz="1300"/>
                        <a:t> min</a:t>
                      </a:r>
                      <a:endParaRPr sz="1300"/>
                    </a:p>
                  </a:txBody>
                  <a:tcPr marT="0" marB="0" marR="91425" marL="91425" anchor="ctr"/>
                </a:tc>
                <a:tc>
                  <a:txBody>
                    <a:bodyPr/>
                    <a:lstStyle/>
                    <a:p>
                      <a:pPr indent="0" lvl="0" marL="0" rtl="0" algn="l">
                        <a:spcBef>
                          <a:spcPts val="0"/>
                        </a:spcBef>
                        <a:spcAft>
                          <a:spcPts val="0"/>
                        </a:spcAft>
                        <a:buNone/>
                      </a:pPr>
                      <a:r>
                        <a:rPr lang="en-US" sz="1300"/>
                        <a:t>Answering questions with CSKGs (slides+demo) - Filip</a:t>
                      </a:r>
                      <a:endParaRPr sz="1300"/>
                    </a:p>
                  </a:txBody>
                  <a:tcPr marT="0" marB="0" marR="91425" marL="91425" anchor="ctr"/>
                </a:tc>
              </a:tr>
              <a:tr h="299825">
                <a:tc>
                  <a:txBody>
                    <a:bodyPr/>
                    <a:lstStyle/>
                    <a:p>
                      <a:pPr indent="0" lvl="0" marL="0" rtl="0" algn="l">
                        <a:spcBef>
                          <a:spcPts val="0"/>
                        </a:spcBef>
                        <a:spcAft>
                          <a:spcPts val="0"/>
                        </a:spcAft>
                        <a:buNone/>
                      </a:pPr>
                      <a:r>
                        <a:t/>
                      </a:r>
                      <a:endParaRPr sz="1300"/>
                    </a:p>
                  </a:txBody>
                  <a:tcPr marT="0" marB="0" marR="91425" marL="91425" anchor="ctr"/>
                </a:tc>
                <a:tc>
                  <a:txBody>
                    <a:bodyPr/>
                    <a:lstStyle/>
                    <a:p>
                      <a:pPr indent="0" lvl="0" marL="0" rtl="0" algn="l">
                        <a:spcBef>
                          <a:spcPts val="0"/>
                        </a:spcBef>
                        <a:spcAft>
                          <a:spcPts val="0"/>
                        </a:spcAft>
                        <a:buNone/>
                      </a:pPr>
                      <a:r>
                        <a:rPr lang="en-US" sz="1300"/>
                        <a:t>15 min</a:t>
                      </a:r>
                      <a:endParaRPr sz="1300"/>
                    </a:p>
                  </a:txBody>
                  <a:tcPr marT="0" marB="0" marR="91425" marL="91425" anchor="ctr"/>
                </a:tc>
                <a:tc>
                  <a:txBody>
                    <a:bodyPr/>
                    <a:lstStyle/>
                    <a:p>
                      <a:pPr indent="0" lvl="0" marL="0" rtl="0" algn="l">
                        <a:spcBef>
                          <a:spcPts val="0"/>
                        </a:spcBef>
                        <a:spcAft>
                          <a:spcPts val="0"/>
                        </a:spcAft>
                        <a:buNone/>
                      </a:pPr>
                      <a:r>
                        <a:rPr lang="en-US" sz="1300"/>
                        <a:t>Wrap-up (slides) - Mayank</a:t>
                      </a:r>
                      <a:endParaRPr sz="1300"/>
                    </a:p>
                  </a:txBody>
                  <a:tcPr marT="0" marB="0" marR="91425" marL="91425" anchor="ct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64"/>
          <p:cNvSpPr txBox="1"/>
          <p:nvPr>
            <p:ph type="title"/>
          </p:nvPr>
        </p:nvSpPr>
        <p:spPr>
          <a:xfrm>
            <a:off x="685800" y="194198"/>
            <a:ext cx="7772400" cy="10215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5200"/>
              <a:t>Review of bottom-up commonsense knowledge graphs: ConceptNet</a:t>
            </a:r>
            <a:endParaRPr sz="5200"/>
          </a:p>
        </p:txBody>
      </p:sp>
      <p:sp>
        <p:nvSpPr>
          <p:cNvPr id="581" name="Google Shape;581;p64"/>
          <p:cNvSpPr txBox="1"/>
          <p:nvPr>
            <p:ph idx="1" type="body"/>
          </p:nvPr>
        </p:nvSpPr>
        <p:spPr>
          <a:xfrm>
            <a:off x="685800" y="3641527"/>
            <a:ext cx="7772400" cy="377100"/>
          </a:xfrm>
          <a:prstGeom prst="rect">
            <a:avLst/>
          </a:prstGeom>
        </p:spPr>
        <p:txBody>
          <a:bodyPr anchorCtr="0" anchor="b" bIns="45700" lIns="91425" spcFirstLastPara="1" rIns="91425" wrap="square" tIns="45700">
            <a:noAutofit/>
          </a:bodyPr>
          <a:lstStyle/>
          <a:p>
            <a:pPr indent="0" lvl="0" marL="0" rtl="0" algn="ctr">
              <a:spcBef>
                <a:spcPts val="300"/>
              </a:spcBef>
              <a:spcAft>
                <a:spcPts val="0"/>
              </a:spcAft>
              <a:buNone/>
            </a:pPr>
            <a:r>
              <a:rPr lang="en-US"/>
              <a:t>Mayank Kejriwal</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65"/>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ConceptNet: An introduction</a:t>
            </a:r>
            <a:endParaRPr/>
          </a:p>
        </p:txBody>
      </p:sp>
      <p:sp>
        <p:nvSpPr>
          <p:cNvPr id="588" name="Google Shape;588;p65"/>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89" name="Google Shape;589;p65"/>
          <p:cNvSpPr txBox="1"/>
          <p:nvPr>
            <p:ph idx="1" type="body"/>
          </p:nvPr>
        </p:nvSpPr>
        <p:spPr>
          <a:xfrm>
            <a:off x="445675" y="853800"/>
            <a:ext cx="8698200" cy="30837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rPr lang="en-US"/>
              <a:t>“a freely-available </a:t>
            </a:r>
            <a:r>
              <a:rPr lang="en-US">
                <a:solidFill>
                  <a:srgbClr val="9900FF"/>
                </a:solidFill>
              </a:rPr>
              <a:t>semantic network</a:t>
            </a:r>
            <a:r>
              <a:rPr lang="en-US"/>
              <a:t>, designed to help computers understand the meanings of words that people use”</a:t>
            </a:r>
            <a:endParaRPr/>
          </a:p>
          <a:p>
            <a:pPr indent="0" lvl="0" marL="0" rtl="0" algn="l">
              <a:spcBef>
                <a:spcPts val="2000"/>
              </a:spcBef>
              <a:spcAft>
                <a:spcPts val="0"/>
              </a:spcAft>
              <a:buNone/>
            </a:pPr>
            <a:r>
              <a:rPr lang="en-US"/>
              <a:t>“an open, multi-lingual </a:t>
            </a:r>
            <a:r>
              <a:rPr lang="en-US">
                <a:solidFill>
                  <a:srgbClr val="9900FF"/>
                </a:solidFill>
              </a:rPr>
              <a:t>knowledge graph</a:t>
            </a:r>
            <a:r>
              <a:rPr lang="en-US"/>
              <a:t>”</a:t>
            </a:r>
            <a:endParaRPr/>
          </a:p>
        </p:txBody>
      </p:sp>
      <p:sp>
        <p:nvSpPr>
          <p:cNvPr id="590" name="Google Shape;590;p65"/>
          <p:cNvSpPr txBox="1"/>
          <p:nvPr/>
        </p:nvSpPr>
        <p:spPr>
          <a:xfrm>
            <a:off x="3163975" y="4092875"/>
            <a:ext cx="3261600" cy="43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700">
                <a:solidFill>
                  <a:srgbClr val="9900FF"/>
                </a:solidFill>
              </a:rPr>
              <a:t>https://www.conceptnet.io/</a:t>
            </a:r>
            <a:endParaRPr sz="1700">
              <a:solidFill>
                <a:srgbClr val="9900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66"/>
          <p:cNvSpPr txBox="1"/>
          <p:nvPr>
            <p:ph type="title"/>
          </p:nvPr>
        </p:nvSpPr>
        <p:spPr>
          <a:xfrm>
            <a:off x="0" y="0"/>
            <a:ext cx="3786900" cy="4959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The many faces of ConceptNet</a:t>
            </a:r>
            <a:endParaRPr/>
          </a:p>
        </p:txBody>
      </p:sp>
      <p:sp>
        <p:nvSpPr>
          <p:cNvPr id="597" name="Google Shape;597;p66"/>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98" name="Google Shape;598;p66"/>
          <p:cNvPicPr preferRelativeResize="0"/>
          <p:nvPr/>
        </p:nvPicPr>
        <p:blipFill>
          <a:blip r:embed="rId3">
            <a:alphaModFix/>
          </a:blip>
          <a:stretch>
            <a:fillRect/>
          </a:stretch>
        </p:blipFill>
        <p:spPr>
          <a:xfrm>
            <a:off x="4222175" y="227425"/>
            <a:ext cx="4068043" cy="461444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1"/>
          <p:cNvSpPr txBox="1"/>
          <p:nvPr>
            <p:ph type="title"/>
          </p:nvPr>
        </p:nvSpPr>
        <p:spPr>
          <a:xfrm>
            <a:off x="0" y="0"/>
            <a:ext cx="9144000" cy="845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What Is </a:t>
            </a:r>
            <a:r>
              <a:rPr lang="en-US"/>
              <a:t>Common Sense</a:t>
            </a:r>
            <a:r>
              <a:rPr lang="en-US"/>
              <a:t>?</a:t>
            </a:r>
            <a:endParaRPr/>
          </a:p>
        </p:txBody>
      </p:sp>
      <p:sp>
        <p:nvSpPr>
          <p:cNvPr id="178" name="Google Shape;178;p31"/>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79" name="Google Shape;179;p31"/>
          <p:cNvSpPr txBox="1"/>
          <p:nvPr/>
        </p:nvSpPr>
        <p:spPr>
          <a:xfrm>
            <a:off x="742525" y="1395675"/>
            <a:ext cx="7975200" cy="3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4A86E8"/>
                </a:solidFill>
              </a:rPr>
              <a:t>Common sense</a:t>
            </a:r>
            <a:r>
              <a:rPr lang="en-US" sz="2400">
                <a:solidFill>
                  <a:srgbClr val="202122"/>
                </a:solidFill>
                <a:highlight>
                  <a:srgbClr val="FFFFFF"/>
                </a:highlight>
              </a:rPr>
              <a:t> is sound </a:t>
            </a:r>
            <a:r>
              <a:rPr lang="en-US" sz="2400">
                <a:solidFill>
                  <a:schemeClr val="accent1"/>
                </a:solidFill>
                <a:highlight>
                  <a:srgbClr val="FFFFFF"/>
                </a:highlight>
              </a:rPr>
              <a:t>practical</a:t>
            </a:r>
            <a:r>
              <a:rPr lang="en-US" sz="2400">
                <a:solidFill>
                  <a:srgbClr val="202122"/>
                </a:solidFill>
                <a:highlight>
                  <a:srgbClr val="FFFFFF"/>
                </a:highlight>
              </a:rPr>
              <a:t> judgement concerning </a:t>
            </a:r>
            <a:r>
              <a:rPr lang="en-US" sz="2400">
                <a:solidFill>
                  <a:schemeClr val="accent1"/>
                </a:solidFill>
                <a:highlight>
                  <a:srgbClr val="FFFFFF"/>
                </a:highlight>
              </a:rPr>
              <a:t>everyday</a:t>
            </a:r>
            <a:r>
              <a:rPr lang="en-US" sz="2400">
                <a:solidFill>
                  <a:srgbClr val="202122"/>
                </a:solidFill>
                <a:highlight>
                  <a:srgbClr val="FFFFFF"/>
                </a:highlight>
              </a:rPr>
              <a:t> matters, </a:t>
            </a:r>
            <a:endParaRPr sz="2400">
              <a:solidFill>
                <a:srgbClr val="202122"/>
              </a:solidFill>
              <a:highlight>
                <a:srgbClr val="FFFFFF"/>
              </a:highlight>
            </a:endParaRPr>
          </a:p>
          <a:p>
            <a:pPr indent="0" lvl="0" marL="0" rtl="0" algn="l">
              <a:spcBef>
                <a:spcPts val="0"/>
              </a:spcBef>
              <a:spcAft>
                <a:spcPts val="0"/>
              </a:spcAft>
              <a:buNone/>
            </a:pPr>
            <a:r>
              <a:t/>
            </a:r>
            <a:endParaRPr sz="2400">
              <a:solidFill>
                <a:srgbClr val="202122"/>
              </a:solidFill>
              <a:highlight>
                <a:srgbClr val="FFFFFF"/>
              </a:highlight>
            </a:endParaRPr>
          </a:p>
          <a:p>
            <a:pPr indent="0" lvl="0" marL="0" rtl="0" algn="l">
              <a:spcBef>
                <a:spcPts val="0"/>
              </a:spcBef>
              <a:spcAft>
                <a:spcPts val="0"/>
              </a:spcAft>
              <a:buNone/>
            </a:pPr>
            <a:r>
              <a:rPr lang="en-US" sz="2400">
                <a:solidFill>
                  <a:srgbClr val="202122"/>
                </a:solidFill>
                <a:highlight>
                  <a:srgbClr val="FFFFFF"/>
                </a:highlight>
              </a:rPr>
              <a:t>or a basic ability to </a:t>
            </a:r>
            <a:r>
              <a:rPr lang="en-US" sz="2400">
                <a:solidFill>
                  <a:srgbClr val="4A86E8"/>
                </a:solidFill>
                <a:uFill>
                  <a:noFill/>
                </a:uFill>
                <a:hlinkClick r:id="rId3">
                  <a:extLst>
                    <a:ext uri="{A12FA001-AC4F-418D-AE19-62706E023703}">
                      <ahyp:hlinkClr val="tx"/>
                    </a:ext>
                  </a:extLst>
                </a:hlinkClick>
              </a:rPr>
              <a:t>perceive</a:t>
            </a:r>
            <a:r>
              <a:rPr lang="en-US" sz="2400">
                <a:solidFill>
                  <a:srgbClr val="202122"/>
                </a:solidFill>
                <a:highlight>
                  <a:srgbClr val="FFFFFF"/>
                </a:highlight>
              </a:rPr>
              <a:t>, </a:t>
            </a:r>
            <a:r>
              <a:rPr lang="en-US" sz="2400">
                <a:solidFill>
                  <a:srgbClr val="4A86E8"/>
                </a:solidFill>
                <a:uFill>
                  <a:noFill/>
                </a:uFill>
                <a:hlinkClick r:id="rId4">
                  <a:extLst>
                    <a:ext uri="{A12FA001-AC4F-418D-AE19-62706E023703}">
                      <ahyp:hlinkClr val="tx"/>
                    </a:ext>
                  </a:extLst>
                </a:hlinkClick>
              </a:rPr>
              <a:t>understand</a:t>
            </a:r>
            <a:r>
              <a:rPr lang="en-US" sz="2400">
                <a:solidFill>
                  <a:srgbClr val="202122"/>
                </a:solidFill>
                <a:highlight>
                  <a:srgbClr val="FFFFFF"/>
                </a:highlight>
              </a:rPr>
              <a:t>, and </a:t>
            </a:r>
            <a:r>
              <a:rPr lang="en-US" sz="2400">
                <a:solidFill>
                  <a:srgbClr val="4A86E8"/>
                </a:solidFill>
                <a:uFill>
                  <a:noFill/>
                </a:uFill>
                <a:hlinkClick r:id="rId5">
                  <a:extLst>
                    <a:ext uri="{A12FA001-AC4F-418D-AE19-62706E023703}">
                      <ahyp:hlinkClr val="tx"/>
                    </a:ext>
                  </a:extLst>
                </a:hlinkClick>
              </a:rPr>
              <a:t>judge</a:t>
            </a:r>
            <a:r>
              <a:rPr lang="en-US" sz="2400">
                <a:solidFill>
                  <a:srgbClr val="202122"/>
                </a:solidFill>
                <a:highlight>
                  <a:srgbClr val="FFFFFF"/>
                </a:highlight>
              </a:rPr>
              <a:t> that is shared by ("common to") </a:t>
            </a:r>
            <a:r>
              <a:rPr lang="en-US" sz="2400">
                <a:solidFill>
                  <a:schemeClr val="accent1"/>
                </a:solidFill>
                <a:highlight>
                  <a:srgbClr val="FFFFFF"/>
                </a:highlight>
              </a:rPr>
              <a:t>nearly all people</a:t>
            </a:r>
            <a:r>
              <a:rPr lang="en-US" sz="2400">
                <a:solidFill>
                  <a:srgbClr val="202122"/>
                </a:solidFill>
                <a:highlight>
                  <a:srgbClr val="FFFFFF"/>
                </a:highlight>
              </a:rPr>
              <a:t>.</a:t>
            </a:r>
            <a:endParaRPr sz="2400">
              <a:solidFill>
                <a:srgbClr val="202122"/>
              </a:solidFill>
              <a:highlight>
                <a:srgbClr val="FFFFFF"/>
              </a:highlight>
            </a:endParaRPr>
          </a:p>
          <a:p>
            <a:pPr indent="0" lvl="0" marL="0" rtl="0" algn="l">
              <a:spcBef>
                <a:spcPts val="0"/>
              </a:spcBef>
              <a:spcAft>
                <a:spcPts val="0"/>
              </a:spcAft>
              <a:buNone/>
            </a:pPr>
            <a:r>
              <a:t/>
            </a:r>
            <a:endParaRPr sz="2400">
              <a:solidFill>
                <a:srgbClr val="202122"/>
              </a:solidFill>
              <a:highlight>
                <a:srgbClr val="FFFFFF"/>
              </a:highlight>
            </a:endParaRPr>
          </a:p>
          <a:p>
            <a:pPr indent="0" lvl="0" marL="0" rtl="0" algn="r">
              <a:spcBef>
                <a:spcPts val="0"/>
              </a:spcBef>
              <a:spcAft>
                <a:spcPts val="0"/>
              </a:spcAft>
              <a:buNone/>
            </a:pPr>
            <a:r>
              <a:rPr lang="en-US" sz="2400">
                <a:solidFill>
                  <a:srgbClr val="B7B7B7"/>
                </a:solidFill>
                <a:highlight>
                  <a:srgbClr val="FFFFFF"/>
                </a:highlight>
              </a:rPr>
              <a:t>Wikipedia</a:t>
            </a:r>
            <a:endParaRPr sz="2400">
              <a:solidFill>
                <a:srgbClr val="B7B7B7"/>
              </a:solidFill>
              <a:highlight>
                <a:srgbClr val="FFFFFF"/>
              </a:high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67"/>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Sources of knowledge</a:t>
            </a:r>
            <a:endParaRPr/>
          </a:p>
        </p:txBody>
      </p:sp>
      <p:sp>
        <p:nvSpPr>
          <p:cNvPr id="605" name="Google Shape;605;p67"/>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606" name="Google Shape;606;p67"/>
          <p:cNvSpPr txBox="1"/>
          <p:nvPr>
            <p:ph idx="1" type="body"/>
          </p:nvPr>
        </p:nvSpPr>
        <p:spPr>
          <a:xfrm>
            <a:off x="445675" y="853800"/>
            <a:ext cx="8698200" cy="4065300"/>
          </a:xfrm>
          <a:prstGeom prst="rect">
            <a:avLst/>
          </a:prstGeom>
        </p:spPr>
        <p:txBody>
          <a:bodyPr anchorCtr="0" anchor="t" bIns="45700" lIns="91425" spcFirstLastPara="1" rIns="91425" wrap="square" tIns="45700">
            <a:noAutofit/>
          </a:bodyPr>
          <a:lstStyle/>
          <a:p>
            <a:pPr indent="-336550" lvl="0" marL="457200" rtl="0" algn="l">
              <a:spcBef>
                <a:spcPts val="2000"/>
              </a:spcBef>
              <a:spcAft>
                <a:spcPts val="0"/>
              </a:spcAft>
              <a:buSzPts val="1700"/>
              <a:buChar char="●"/>
            </a:pPr>
            <a:r>
              <a:rPr lang="en-US" sz="2600"/>
              <a:t>Similar to previous versions, relational knowledge contributed to </a:t>
            </a:r>
            <a:r>
              <a:rPr lang="en-US" sz="2600">
                <a:solidFill>
                  <a:srgbClr val="9900FF"/>
                </a:solidFill>
              </a:rPr>
              <a:t>Open Mind Common Sense</a:t>
            </a:r>
            <a:r>
              <a:rPr lang="en-US" sz="2600"/>
              <a:t> and its sister projects in other languages</a:t>
            </a:r>
            <a:endParaRPr sz="2600"/>
          </a:p>
          <a:p>
            <a:pPr indent="-336550" lvl="0" marL="457200" rtl="0" algn="l">
              <a:spcBef>
                <a:spcPts val="0"/>
              </a:spcBef>
              <a:spcAft>
                <a:spcPts val="0"/>
              </a:spcAft>
              <a:buSzPts val="1700"/>
              <a:buChar char="●"/>
            </a:pPr>
            <a:r>
              <a:rPr lang="en-US" sz="2600"/>
              <a:t>Subset of </a:t>
            </a:r>
            <a:r>
              <a:rPr lang="en-US" sz="2600">
                <a:solidFill>
                  <a:srgbClr val="9900FF"/>
                </a:solidFill>
              </a:rPr>
              <a:t>DBpedia</a:t>
            </a:r>
            <a:endParaRPr sz="2600">
              <a:solidFill>
                <a:srgbClr val="9900FF"/>
              </a:solidFill>
            </a:endParaRPr>
          </a:p>
          <a:p>
            <a:pPr indent="-336550" lvl="0" marL="457200" rtl="0" algn="l">
              <a:spcBef>
                <a:spcPts val="0"/>
              </a:spcBef>
              <a:spcAft>
                <a:spcPts val="0"/>
              </a:spcAft>
              <a:buSzPts val="1700"/>
              <a:buChar char="●"/>
            </a:pPr>
            <a:r>
              <a:rPr lang="en-US" sz="2600">
                <a:solidFill>
                  <a:srgbClr val="9900FF"/>
                </a:solidFill>
              </a:rPr>
              <a:t>Wiktionary</a:t>
            </a:r>
            <a:r>
              <a:rPr lang="en-US" sz="2600"/>
              <a:t> (a dominant source)</a:t>
            </a:r>
            <a:endParaRPr sz="2600"/>
          </a:p>
          <a:p>
            <a:pPr indent="-342900" lvl="1" marL="914400" rtl="0" algn="l">
              <a:spcBef>
                <a:spcPts val="0"/>
              </a:spcBef>
              <a:spcAft>
                <a:spcPts val="0"/>
              </a:spcAft>
              <a:buSzPts val="1800"/>
              <a:buChar char="○"/>
            </a:pPr>
            <a:r>
              <a:rPr lang="en-US"/>
              <a:t>Dictionary-style information also used from </a:t>
            </a:r>
            <a:r>
              <a:rPr lang="en-US">
                <a:solidFill>
                  <a:srgbClr val="9900FF"/>
                </a:solidFill>
              </a:rPr>
              <a:t>Open Multilingual WordNet</a:t>
            </a:r>
            <a:endParaRPr>
              <a:solidFill>
                <a:srgbClr val="9900FF"/>
              </a:solidFill>
            </a:endParaRPr>
          </a:p>
          <a:p>
            <a:pPr indent="-336550" lvl="0" marL="457200" rtl="0" algn="l">
              <a:spcBef>
                <a:spcPts val="0"/>
              </a:spcBef>
              <a:spcAft>
                <a:spcPts val="0"/>
              </a:spcAft>
              <a:buSzPts val="1700"/>
              <a:buChar char="●"/>
            </a:pPr>
            <a:r>
              <a:rPr lang="en-US" sz="2600"/>
              <a:t>High-level ontology from </a:t>
            </a:r>
            <a:r>
              <a:rPr lang="en-US" sz="2600">
                <a:solidFill>
                  <a:srgbClr val="9900FF"/>
                </a:solidFill>
              </a:rPr>
              <a:t>OpenCyc</a:t>
            </a:r>
            <a:endParaRPr sz="2600">
              <a:solidFill>
                <a:srgbClr val="9900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68"/>
          <p:cNvSpPr txBox="1"/>
          <p:nvPr>
            <p:ph type="title"/>
          </p:nvPr>
        </p:nvSpPr>
        <p:spPr>
          <a:xfrm>
            <a:off x="0" y="10970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600"/>
              <a:t>Human-generated knowledge: Games with a purpose (GWAP)</a:t>
            </a:r>
            <a:endParaRPr sz="3600"/>
          </a:p>
        </p:txBody>
      </p:sp>
      <p:sp>
        <p:nvSpPr>
          <p:cNvPr id="613" name="Google Shape;613;p68"/>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614" name="Google Shape;614;p68"/>
          <p:cNvSpPr txBox="1"/>
          <p:nvPr>
            <p:ph idx="1" type="body"/>
          </p:nvPr>
        </p:nvSpPr>
        <p:spPr>
          <a:xfrm>
            <a:off x="445800" y="1038525"/>
            <a:ext cx="86982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rPr lang="en-US"/>
              <a:t>“multi-player online game that is designed to be fun and accomplish tasks that are easy for humans but beyond the capability of today's computers.”</a:t>
            </a:r>
            <a:endParaRPr/>
          </a:p>
        </p:txBody>
      </p:sp>
      <p:sp>
        <p:nvSpPr>
          <p:cNvPr id="615" name="Google Shape;615;p68"/>
          <p:cNvSpPr txBox="1"/>
          <p:nvPr/>
        </p:nvSpPr>
        <p:spPr>
          <a:xfrm>
            <a:off x="617750" y="3486725"/>
            <a:ext cx="8226000" cy="6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9900FF"/>
                </a:solidFill>
              </a:rPr>
              <a:t>https://www.cmu.edu/homepage/computing/2008/summer/games-with-a-purpose.shtml</a:t>
            </a:r>
            <a:endParaRPr sz="1600">
              <a:solidFill>
                <a:srgbClr val="9900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69"/>
          <p:cNvSpPr txBox="1"/>
          <p:nvPr>
            <p:ph type="title"/>
          </p:nvPr>
        </p:nvSpPr>
        <p:spPr>
          <a:xfrm>
            <a:off x="409875" y="125"/>
            <a:ext cx="2955600" cy="4919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Example: Verbosity</a:t>
            </a:r>
            <a:endParaRPr/>
          </a:p>
        </p:txBody>
      </p:sp>
      <p:sp>
        <p:nvSpPr>
          <p:cNvPr id="622" name="Google Shape;622;p69"/>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23" name="Google Shape;623;p69"/>
          <p:cNvPicPr preferRelativeResize="0"/>
          <p:nvPr/>
        </p:nvPicPr>
        <p:blipFill>
          <a:blip r:embed="rId3">
            <a:alphaModFix/>
          </a:blip>
          <a:stretch>
            <a:fillRect/>
          </a:stretch>
        </p:blipFill>
        <p:spPr>
          <a:xfrm>
            <a:off x="4416125" y="371775"/>
            <a:ext cx="3576175" cy="3842700"/>
          </a:xfrm>
          <a:prstGeom prst="rect">
            <a:avLst/>
          </a:prstGeom>
          <a:noFill/>
          <a:ln>
            <a:noFill/>
          </a:ln>
        </p:spPr>
      </p:pic>
      <p:sp>
        <p:nvSpPr>
          <p:cNvPr id="624" name="Google Shape;624;p69"/>
          <p:cNvSpPr txBox="1"/>
          <p:nvPr/>
        </p:nvSpPr>
        <p:spPr>
          <a:xfrm>
            <a:off x="1824175" y="4346850"/>
            <a:ext cx="50610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9900FF"/>
                </a:solidFill>
              </a:rPr>
              <a:t>https://www.cs.cmu.edu/~biglou/Verbosity.pdf</a:t>
            </a:r>
            <a:endParaRPr>
              <a:solidFill>
                <a:srgbClr val="9900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70"/>
          <p:cNvSpPr txBox="1"/>
          <p:nvPr>
            <p:ph type="title"/>
          </p:nvPr>
        </p:nvSpPr>
        <p:spPr>
          <a:xfrm>
            <a:off x="-447450" y="242450"/>
            <a:ext cx="100389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700"/>
              <a:t>Lesson: GWAPs are useful for acquiring crowdsourcing CS acquisition</a:t>
            </a:r>
            <a:endParaRPr sz="3700"/>
          </a:p>
        </p:txBody>
      </p:sp>
      <p:sp>
        <p:nvSpPr>
          <p:cNvPr id="631" name="Google Shape;631;p70"/>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32" name="Google Shape;632;p70"/>
          <p:cNvPicPr preferRelativeResize="0"/>
          <p:nvPr/>
        </p:nvPicPr>
        <p:blipFill>
          <a:blip r:embed="rId3">
            <a:alphaModFix/>
          </a:blip>
          <a:stretch>
            <a:fillRect/>
          </a:stretch>
        </p:blipFill>
        <p:spPr>
          <a:xfrm>
            <a:off x="152400" y="1317925"/>
            <a:ext cx="2474251" cy="1729800"/>
          </a:xfrm>
          <a:prstGeom prst="rect">
            <a:avLst/>
          </a:prstGeom>
          <a:noFill/>
          <a:ln>
            <a:noFill/>
          </a:ln>
        </p:spPr>
      </p:pic>
      <p:pic>
        <p:nvPicPr>
          <p:cNvPr id="633" name="Google Shape;633;p70"/>
          <p:cNvPicPr preferRelativeResize="0"/>
          <p:nvPr/>
        </p:nvPicPr>
        <p:blipFill>
          <a:blip r:embed="rId4">
            <a:alphaModFix/>
          </a:blip>
          <a:stretch>
            <a:fillRect/>
          </a:stretch>
        </p:blipFill>
        <p:spPr>
          <a:xfrm>
            <a:off x="3088450" y="1340337"/>
            <a:ext cx="2376024" cy="1684975"/>
          </a:xfrm>
          <a:prstGeom prst="rect">
            <a:avLst/>
          </a:prstGeom>
          <a:noFill/>
          <a:ln>
            <a:noFill/>
          </a:ln>
        </p:spPr>
      </p:pic>
      <p:pic>
        <p:nvPicPr>
          <p:cNvPr id="634" name="Google Shape;634;p70"/>
          <p:cNvPicPr preferRelativeResize="0"/>
          <p:nvPr/>
        </p:nvPicPr>
        <p:blipFill>
          <a:blip r:embed="rId5">
            <a:alphaModFix/>
          </a:blip>
          <a:stretch>
            <a:fillRect/>
          </a:stretch>
        </p:blipFill>
        <p:spPr>
          <a:xfrm>
            <a:off x="1708750" y="3176050"/>
            <a:ext cx="2193248" cy="1729799"/>
          </a:xfrm>
          <a:prstGeom prst="rect">
            <a:avLst/>
          </a:prstGeom>
          <a:noFill/>
          <a:ln>
            <a:noFill/>
          </a:ln>
        </p:spPr>
      </p:pic>
      <p:pic>
        <p:nvPicPr>
          <p:cNvPr id="635" name="Google Shape;635;p70"/>
          <p:cNvPicPr preferRelativeResize="0"/>
          <p:nvPr/>
        </p:nvPicPr>
        <p:blipFill>
          <a:blip r:embed="rId6">
            <a:alphaModFix/>
          </a:blip>
          <a:stretch>
            <a:fillRect/>
          </a:stretch>
        </p:blipFill>
        <p:spPr>
          <a:xfrm>
            <a:off x="4780275" y="3176050"/>
            <a:ext cx="2492093" cy="1729800"/>
          </a:xfrm>
          <a:prstGeom prst="rect">
            <a:avLst/>
          </a:prstGeom>
          <a:noFill/>
          <a:ln>
            <a:noFill/>
          </a:ln>
        </p:spPr>
      </p:pic>
      <p:pic>
        <p:nvPicPr>
          <p:cNvPr id="636" name="Google Shape;636;p70"/>
          <p:cNvPicPr preferRelativeResize="0"/>
          <p:nvPr/>
        </p:nvPicPr>
        <p:blipFill>
          <a:blip r:embed="rId7">
            <a:alphaModFix/>
          </a:blip>
          <a:stretch>
            <a:fillRect/>
          </a:stretch>
        </p:blipFill>
        <p:spPr>
          <a:xfrm>
            <a:off x="5874325" y="1330775"/>
            <a:ext cx="2441875" cy="16107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71"/>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Accessing ConceptNet</a:t>
            </a:r>
            <a:endParaRPr/>
          </a:p>
        </p:txBody>
      </p:sp>
      <p:sp>
        <p:nvSpPr>
          <p:cNvPr id="643" name="Google Shape;643;p71"/>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644" name="Google Shape;644;p71"/>
          <p:cNvSpPr txBox="1"/>
          <p:nvPr>
            <p:ph idx="1" type="body"/>
          </p:nvPr>
        </p:nvSpPr>
        <p:spPr>
          <a:xfrm>
            <a:off x="0" y="796050"/>
            <a:ext cx="4328400" cy="4065300"/>
          </a:xfrm>
          <a:prstGeom prst="rect">
            <a:avLst/>
          </a:prstGeom>
        </p:spPr>
        <p:txBody>
          <a:bodyPr anchorCtr="0" anchor="t" bIns="45700" lIns="91425" spcFirstLastPara="1" rIns="91425" wrap="square" tIns="45700">
            <a:noAutofit/>
          </a:bodyPr>
          <a:lstStyle/>
          <a:p>
            <a:pPr indent="-279400" lvl="0" marL="457200" rtl="0" algn="l">
              <a:spcBef>
                <a:spcPts val="2000"/>
              </a:spcBef>
              <a:spcAft>
                <a:spcPts val="0"/>
              </a:spcAft>
              <a:buSzPts val="800"/>
              <a:buChar char="●"/>
            </a:pPr>
            <a:r>
              <a:rPr lang="en-US" sz="1700"/>
              <a:t>ConceptNet has a Linked Open Data API</a:t>
            </a:r>
            <a:endParaRPr sz="1700"/>
          </a:p>
          <a:p>
            <a:pPr indent="-311150" lvl="1" marL="914400" rtl="0" algn="l">
              <a:spcBef>
                <a:spcPts val="0"/>
              </a:spcBef>
              <a:spcAft>
                <a:spcPts val="0"/>
              </a:spcAft>
              <a:buSzPts val="1300"/>
              <a:buChar char="○"/>
            </a:pPr>
            <a:r>
              <a:rPr lang="en-US" sz="1000"/>
              <a:t>Available as JSON-LD</a:t>
            </a:r>
            <a:endParaRPr sz="1000"/>
          </a:p>
          <a:p>
            <a:pPr indent="-279400" lvl="0" marL="457200" rtl="0" algn="l">
              <a:spcBef>
                <a:spcPts val="0"/>
              </a:spcBef>
              <a:spcAft>
                <a:spcPts val="0"/>
              </a:spcAft>
              <a:buSzPts val="800"/>
              <a:buChar char="●"/>
            </a:pPr>
            <a:r>
              <a:rPr lang="en-US" sz="1700"/>
              <a:t>ExternalURL links in ConceptNet are used to fulfill LD Principle 4</a:t>
            </a:r>
            <a:endParaRPr sz="1700"/>
          </a:p>
          <a:p>
            <a:pPr indent="-311150" lvl="1" marL="914400" rtl="0" algn="l">
              <a:spcBef>
                <a:spcPts val="0"/>
              </a:spcBef>
              <a:spcAft>
                <a:spcPts val="0"/>
              </a:spcAft>
              <a:buSzPts val="1300"/>
              <a:buChar char="○"/>
            </a:pPr>
            <a:r>
              <a:rPr lang="en-US" sz="1000"/>
              <a:t>Linked to several other vocabularies, including WordNet, DBPedia, and OpenCyc</a:t>
            </a:r>
            <a:endParaRPr sz="1000"/>
          </a:p>
          <a:p>
            <a:pPr indent="-279400" lvl="0" marL="457200" rtl="0" algn="l">
              <a:spcBef>
                <a:spcPts val="0"/>
              </a:spcBef>
              <a:spcAft>
                <a:spcPts val="0"/>
              </a:spcAft>
              <a:buSzPts val="800"/>
              <a:buChar char="●"/>
            </a:pPr>
            <a:r>
              <a:rPr lang="en-US" sz="1700"/>
              <a:t>API documentation: </a:t>
            </a:r>
            <a:r>
              <a:rPr lang="en-US" sz="1700" u="sng">
                <a:solidFill>
                  <a:schemeClr val="hlink"/>
                </a:solidFill>
                <a:hlinkClick r:id="rId3"/>
              </a:rPr>
              <a:t>https://github.com/commonsense/conceptnet5/wiki/API</a:t>
            </a:r>
            <a:r>
              <a:rPr lang="en-US" sz="1700"/>
              <a:t> </a:t>
            </a:r>
            <a:endParaRPr sz="1700"/>
          </a:p>
        </p:txBody>
      </p:sp>
      <p:pic>
        <p:nvPicPr>
          <p:cNvPr id="645" name="Google Shape;645;p71"/>
          <p:cNvPicPr preferRelativeResize="0"/>
          <p:nvPr/>
        </p:nvPicPr>
        <p:blipFill>
          <a:blip r:embed="rId4">
            <a:alphaModFix/>
          </a:blip>
          <a:stretch>
            <a:fillRect/>
          </a:stretch>
        </p:blipFill>
        <p:spPr>
          <a:xfrm>
            <a:off x="4572000" y="948388"/>
            <a:ext cx="3973642" cy="376063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72"/>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With all this knowledge...</a:t>
            </a:r>
            <a:endParaRPr/>
          </a:p>
        </p:txBody>
      </p:sp>
      <p:sp>
        <p:nvSpPr>
          <p:cNvPr id="652" name="Google Shape;652;p72"/>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53" name="Google Shape;653;p72"/>
          <p:cNvSpPr txBox="1"/>
          <p:nvPr>
            <p:ph idx="1" type="body"/>
          </p:nvPr>
        </p:nvSpPr>
        <p:spPr>
          <a:xfrm>
            <a:off x="445675" y="853800"/>
            <a:ext cx="8698200" cy="4065300"/>
          </a:xfrm>
          <a:prstGeom prst="rect">
            <a:avLst/>
          </a:prstGeom>
        </p:spPr>
        <p:txBody>
          <a:bodyPr anchorCtr="0" anchor="t" bIns="45700" lIns="91425" spcFirstLastPara="1" rIns="91425" wrap="square" tIns="45700">
            <a:noAutofit/>
          </a:bodyPr>
          <a:lstStyle/>
          <a:p>
            <a:pPr indent="-342900" lvl="0" marL="457200" rtl="0" algn="l">
              <a:spcBef>
                <a:spcPts val="2000"/>
              </a:spcBef>
              <a:spcAft>
                <a:spcPts val="0"/>
              </a:spcAft>
              <a:buSzPts val="1800"/>
              <a:buChar char="●"/>
            </a:pPr>
            <a:r>
              <a:rPr lang="en-US"/>
              <a:t>Why not use it to understand the </a:t>
            </a:r>
            <a:r>
              <a:rPr lang="en-US">
                <a:solidFill>
                  <a:srgbClr val="9900FF"/>
                </a:solidFill>
              </a:rPr>
              <a:t>nature</a:t>
            </a:r>
            <a:r>
              <a:rPr lang="en-US"/>
              <a:t> of commonsense knowledge?</a:t>
            </a:r>
            <a:endParaRPr/>
          </a:p>
          <a:p>
            <a:pPr indent="-342900" lvl="0" marL="457200" rtl="0" algn="l">
              <a:spcBef>
                <a:spcPts val="0"/>
              </a:spcBef>
              <a:spcAft>
                <a:spcPts val="0"/>
              </a:spcAft>
              <a:buSzPts val="1800"/>
              <a:buChar char="●"/>
            </a:pPr>
            <a:r>
              <a:rPr lang="en-US">
                <a:solidFill>
                  <a:srgbClr val="9900FF"/>
                </a:solidFill>
              </a:rPr>
              <a:t>Key idea:</a:t>
            </a:r>
            <a:r>
              <a:rPr lang="en-US"/>
              <a:t> Analyzing ConceptNet using a rigorous methodology can enable data-driven understanding of concepts like ‘context’ and ‘negation’</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73"/>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Early work</a:t>
            </a:r>
            <a:endParaRPr/>
          </a:p>
        </p:txBody>
      </p:sp>
      <p:sp>
        <p:nvSpPr>
          <p:cNvPr id="660" name="Google Shape;660;p73"/>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61" name="Google Shape;661;p73"/>
          <p:cNvSpPr txBox="1"/>
          <p:nvPr>
            <p:ph idx="1" type="body"/>
          </p:nvPr>
        </p:nvSpPr>
        <p:spPr>
          <a:xfrm>
            <a:off x="168575" y="819150"/>
            <a:ext cx="3987900" cy="4065300"/>
          </a:xfrm>
          <a:prstGeom prst="rect">
            <a:avLst/>
          </a:prstGeom>
        </p:spPr>
        <p:txBody>
          <a:bodyPr anchorCtr="0" anchor="t" bIns="45700" lIns="91425" spcFirstLastPara="1" rIns="91425" wrap="square" tIns="45700">
            <a:noAutofit/>
          </a:bodyPr>
          <a:lstStyle/>
          <a:p>
            <a:pPr indent="-355600" lvl="0" marL="457200" rtl="0" algn="l">
              <a:spcBef>
                <a:spcPts val="2000"/>
              </a:spcBef>
              <a:spcAft>
                <a:spcPts val="0"/>
              </a:spcAft>
              <a:buSzPts val="2000"/>
              <a:buChar char="●"/>
            </a:pPr>
            <a:r>
              <a:rPr lang="en-US" sz="2000"/>
              <a:t>In 2013, a report showed what we would expect from inductively derived KGs like ConceptNet: </a:t>
            </a:r>
            <a:r>
              <a:rPr lang="en-US" sz="2000">
                <a:solidFill>
                  <a:srgbClr val="9900FF"/>
                </a:solidFill>
              </a:rPr>
              <a:t>inconsistency</a:t>
            </a:r>
            <a:endParaRPr sz="2000">
              <a:solidFill>
                <a:srgbClr val="9900FF"/>
              </a:solidFill>
            </a:endParaRPr>
          </a:p>
          <a:p>
            <a:pPr indent="-355600" lvl="0" marL="457200" rtl="0" algn="l">
              <a:spcBef>
                <a:spcPts val="0"/>
              </a:spcBef>
              <a:spcAft>
                <a:spcPts val="0"/>
              </a:spcAft>
              <a:buSzPts val="2000"/>
              <a:buChar char="●"/>
            </a:pPr>
            <a:r>
              <a:rPr lang="en-US" sz="2000"/>
              <a:t>Structural analysis showed that some concepts are much </a:t>
            </a:r>
            <a:r>
              <a:rPr lang="en-US" sz="2000">
                <a:solidFill>
                  <a:srgbClr val="9900FF"/>
                </a:solidFill>
              </a:rPr>
              <a:t>more frequent</a:t>
            </a:r>
            <a:r>
              <a:rPr lang="en-US" sz="2000"/>
              <a:t> than others</a:t>
            </a:r>
            <a:endParaRPr sz="2000"/>
          </a:p>
        </p:txBody>
      </p:sp>
      <p:pic>
        <p:nvPicPr>
          <p:cNvPr id="662" name="Google Shape;662;p73"/>
          <p:cNvPicPr preferRelativeResize="0"/>
          <p:nvPr/>
        </p:nvPicPr>
        <p:blipFill>
          <a:blip r:embed="rId3">
            <a:alphaModFix/>
          </a:blip>
          <a:stretch>
            <a:fillRect/>
          </a:stretch>
        </p:blipFill>
        <p:spPr>
          <a:xfrm>
            <a:off x="4235775" y="1282325"/>
            <a:ext cx="4715425" cy="31342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74"/>
          <p:cNvSpPr txBox="1"/>
          <p:nvPr>
            <p:ph type="title"/>
          </p:nvPr>
        </p:nvSpPr>
        <p:spPr>
          <a:xfrm>
            <a:off x="0" y="152250"/>
            <a:ext cx="9144000" cy="845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More recent work: using ConceptNet to study ‘context’</a:t>
            </a:r>
            <a:endParaRPr/>
          </a:p>
        </p:txBody>
      </p:sp>
      <p:sp>
        <p:nvSpPr>
          <p:cNvPr id="669" name="Google Shape;669;p74"/>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670" name="Google Shape;670;p74"/>
          <p:cNvSpPr txBox="1"/>
          <p:nvPr/>
        </p:nvSpPr>
        <p:spPr>
          <a:xfrm>
            <a:off x="109575" y="1406450"/>
            <a:ext cx="4023900" cy="1471800"/>
          </a:xfrm>
          <a:prstGeom prst="rect">
            <a:avLst/>
          </a:prstGeom>
          <a:noFill/>
          <a:ln>
            <a:noFill/>
          </a:ln>
        </p:spPr>
        <p:txBody>
          <a:bodyPr anchorCtr="0" anchor="t" bIns="91425" lIns="91425" spcFirstLastPara="1" rIns="91425" wrap="square" tIns="91425">
            <a:noAutofit/>
          </a:bodyPr>
          <a:lstStyle/>
          <a:p>
            <a:pPr indent="-298450" lvl="0" marL="457200" rtl="0" algn="l">
              <a:lnSpc>
                <a:spcPct val="150000"/>
              </a:lnSpc>
              <a:spcBef>
                <a:spcPts val="360"/>
              </a:spcBef>
              <a:spcAft>
                <a:spcPts val="0"/>
              </a:spcAft>
              <a:buClr>
                <a:schemeClr val="dk1"/>
              </a:buClr>
              <a:buSzPts val="1100"/>
              <a:buChar char="●"/>
            </a:pPr>
            <a:r>
              <a:rPr b="1" lang="en-US" sz="2000">
                <a:solidFill>
                  <a:schemeClr val="dk1"/>
                </a:solidFill>
                <a:latin typeface="Helvetica Neue"/>
                <a:ea typeface="Helvetica Neue"/>
                <a:cs typeface="Helvetica Neue"/>
                <a:sym typeface="Helvetica Neue"/>
              </a:rPr>
              <a:t>What is context and why is it important?</a:t>
            </a:r>
            <a:endParaRPr b="1" sz="2000">
              <a:solidFill>
                <a:schemeClr val="dk1"/>
              </a:solidFill>
              <a:latin typeface="Helvetica Neue"/>
              <a:ea typeface="Helvetica Neue"/>
              <a:cs typeface="Helvetica Neue"/>
              <a:sym typeface="Helvetica Neue"/>
            </a:endParaRPr>
          </a:p>
          <a:p>
            <a:pPr indent="-298450" lvl="0" marL="457200" rtl="0" algn="l">
              <a:lnSpc>
                <a:spcPct val="150000"/>
              </a:lnSpc>
              <a:spcBef>
                <a:spcPts val="0"/>
              </a:spcBef>
              <a:spcAft>
                <a:spcPts val="0"/>
              </a:spcAft>
              <a:buClr>
                <a:schemeClr val="dk1"/>
              </a:buClr>
              <a:buSzPts val="1100"/>
              <a:buChar char="●"/>
            </a:pPr>
            <a:r>
              <a:rPr b="1" lang="en-US" sz="2000">
                <a:solidFill>
                  <a:schemeClr val="dk1"/>
                </a:solidFill>
                <a:latin typeface="Helvetica Neue"/>
                <a:ea typeface="Helvetica Neue"/>
                <a:cs typeface="Helvetica Neue"/>
                <a:sym typeface="Helvetica Neue"/>
              </a:rPr>
              <a:t>We u</a:t>
            </a:r>
            <a:r>
              <a:rPr b="1" lang="en-US" sz="2000">
                <a:solidFill>
                  <a:schemeClr val="dk1"/>
                </a:solidFill>
                <a:latin typeface="Helvetica Neue"/>
                <a:ea typeface="Helvetica Neue"/>
                <a:cs typeface="Helvetica Neue"/>
                <a:sym typeface="Helvetica Neue"/>
              </a:rPr>
              <a:t>sed PBG for getting KG embeddings on a 4 million-triples sample, and Fit-SNE for visualizations</a:t>
            </a:r>
            <a:endParaRPr b="1" sz="2000">
              <a:solidFill>
                <a:schemeClr val="dk1"/>
              </a:solidFill>
              <a:latin typeface="Helvetica Neue"/>
              <a:ea typeface="Helvetica Neue"/>
              <a:cs typeface="Helvetica Neue"/>
              <a:sym typeface="Helvetica Neue"/>
            </a:endParaRPr>
          </a:p>
        </p:txBody>
      </p:sp>
      <p:pic>
        <p:nvPicPr>
          <p:cNvPr id="671" name="Google Shape;671;p74"/>
          <p:cNvPicPr preferRelativeResize="0"/>
          <p:nvPr/>
        </p:nvPicPr>
        <p:blipFill>
          <a:blip r:embed="rId3">
            <a:alphaModFix/>
          </a:blip>
          <a:stretch>
            <a:fillRect/>
          </a:stretch>
        </p:blipFill>
        <p:spPr>
          <a:xfrm>
            <a:off x="5151750" y="1086525"/>
            <a:ext cx="3166776" cy="2168101"/>
          </a:xfrm>
          <a:prstGeom prst="rect">
            <a:avLst/>
          </a:prstGeom>
          <a:noFill/>
          <a:ln>
            <a:noFill/>
          </a:ln>
        </p:spPr>
      </p:pic>
      <p:pic>
        <p:nvPicPr>
          <p:cNvPr id="672" name="Google Shape;672;p74"/>
          <p:cNvPicPr preferRelativeResize="0"/>
          <p:nvPr/>
        </p:nvPicPr>
        <p:blipFill>
          <a:blip r:embed="rId4">
            <a:alphaModFix/>
          </a:blip>
          <a:stretch>
            <a:fillRect/>
          </a:stretch>
        </p:blipFill>
        <p:spPr>
          <a:xfrm>
            <a:off x="5607825" y="3096400"/>
            <a:ext cx="2676049" cy="18228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75"/>
          <p:cNvSpPr txBox="1"/>
          <p:nvPr>
            <p:ph type="title"/>
          </p:nvPr>
        </p:nvSpPr>
        <p:spPr>
          <a:xfrm>
            <a:off x="-26"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Findings</a:t>
            </a:r>
            <a:r>
              <a:rPr lang="en-US"/>
              <a:t>: HasContext sub-structures</a:t>
            </a:r>
            <a:endParaRPr/>
          </a:p>
        </p:txBody>
      </p:sp>
      <p:sp>
        <p:nvSpPr>
          <p:cNvPr id="679" name="Google Shape;679;p75"/>
          <p:cNvSpPr txBox="1"/>
          <p:nvPr>
            <p:ph idx="1" type="body"/>
          </p:nvPr>
        </p:nvSpPr>
        <p:spPr>
          <a:xfrm>
            <a:off x="408000" y="1019750"/>
            <a:ext cx="4727700" cy="39000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rPr lang="en-US" sz="2200"/>
              <a:t>Example triples from two ‘obvious’ clusters (1 and 6) </a:t>
            </a:r>
            <a:endParaRPr sz="2200"/>
          </a:p>
        </p:txBody>
      </p:sp>
      <p:pic>
        <p:nvPicPr>
          <p:cNvPr id="680" name="Google Shape;680;p75"/>
          <p:cNvPicPr preferRelativeResize="0"/>
          <p:nvPr/>
        </p:nvPicPr>
        <p:blipFill>
          <a:blip r:embed="rId3">
            <a:alphaModFix/>
          </a:blip>
          <a:stretch>
            <a:fillRect/>
          </a:stretch>
        </p:blipFill>
        <p:spPr>
          <a:xfrm>
            <a:off x="5056171" y="1122175"/>
            <a:ext cx="4009075" cy="3383800"/>
          </a:xfrm>
          <a:prstGeom prst="rect">
            <a:avLst/>
          </a:prstGeom>
          <a:noFill/>
          <a:ln>
            <a:noFill/>
          </a:ln>
        </p:spPr>
      </p:pic>
      <p:pic>
        <p:nvPicPr>
          <p:cNvPr id="681" name="Google Shape;681;p75"/>
          <p:cNvPicPr preferRelativeResize="0"/>
          <p:nvPr/>
        </p:nvPicPr>
        <p:blipFill>
          <a:blip r:embed="rId4">
            <a:alphaModFix/>
          </a:blip>
          <a:stretch>
            <a:fillRect/>
          </a:stretch>
        </p:blipFill>
        <p:spPr>
          <a:xfrm>
            <a:off x="187925" y="2340001"/>
            <a:ext cx="4755476" cy="843829"/>
          </a:xfrm>
          <a:prstGeom prst="rect">
            <a:avLst/>
          </a:prstGeom>
          <a:noFill/>
          <a:ln>
            <a:noFill/>
          </a:ln>
        </p:spPr>
      </p:pic>
      <p:pic>
        <p:nvPicPr>
          <p:cNvPr id="682" name="Google Shape;682;p75"/>
          <p:cNvPicPr preferRelativeResize="0"/>
          <p:nvPr/>
        </p:nvPicPr>
        <p:blipFill>
          <a:blip r:embed="rId5">
            <a:alphaModFix/>
          </a:blip>
          <a:stretch>
            <a:fillRect/>
          </a:stretch>
        </p:blipFill>
        <p:spPr>
          <a:xfrm>
            <a:off x="172225" y="3487275"/>
            <a:ext cx="4755476" cy="853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76"/>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Similar</a:t>
            </a:r>
            <a:r>
              <a:rPr lang="en-US"/>
              <a:t> results</a:t>
            </a:r>
            <a:endParaRPr/>
          </a:p>
        </p:txBody>
      </p:sp>
      <p:sp>
        <p:nvSpPr>
          <p:cNvPr id="689" name="Google Shape;689;p76"/>
          <p:cNvSpPr txBox="1"/>
          <p:nvPr>
            <p:ph idx="1" type="body"/>
          </p:nvPr>
        </p:nvSpPr>
        <p:spPr>
          <a:xfrm>
            <a:off x="445675" y="853800"/>
            <a:ext cx="86982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t/>
            </a:r>
            <a:endParaRPr/>
          </a:p>
        </p:txBody>
      </p:sp>
      <p:pic>
        <p:nvPicPr>
          <p:cNvPr id="690" name="Google Shape;690;p76"/>
          <p:cNvPicPr preferRelativeResize="0"/>
          <p:nvPr/>
        </p:nvPicPr>
        <p:blipFill>
          <a:blip r:embed="rId3">
            <a:alphaModFix/>
          </a:blip>
          <a:stretch>
            <a:fillRect/>
          </a:stretch>
        </p:blipFill>
        <p:spPr>
          <a:xfrm>
            <a:off x="476500" y="1175475"/>
            <a:ext cx="4095500" cy="3374974"/>
          </a:xfrm>
          <a:prstGeom prst="rect">
            <a:avLst/>
          </a:prstGeom>
          <a:noFill/>
          <a:ln>
            <a:noFill/>
          </a:ln>
        </p:spPr>
      </p:pic>
      <p:pic>
        <p:nvPicPr>
          <p:cNvPr id="691" name="Google Shape;691;p76"/>
          <p:cNvPicPr preferRelativeResize="0"/>
          <p:nvPr/>
        </p:nvPicPr>
        <p:blipFill>
          <a:blip r:embed="rId4">
            <a:alphaModFix/>
          </a:blip>
          <a:stretch>
            <a:fillRect/>
          </a:stretch>
        </p:blipFill>
        <p:spPr>
          <a:xfrm>
            <a:off x="4816900" y="1164938"/>
            <a:ext cx="4095500" cy="339605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2"/>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86" name="Google Shape;186;p32"/>
          <p:cNvPicPr preferRelativeResize="0"/>
          <p:nvPr/>
        </p:nvPicPr>
        <p:blipFill>
          <a:blip r:embed="rId3">
            <a:alphaModFix/>
          </a:blip>
          <a:stretch>
            <a:fillRect/>
          </a:stretch>
        </p:blipFill>
        <p:spPr>
          <a:xfrm>
            <a:off x="152400" y="152400"/>
            <a:ext cx="8653814" cy="4614432"/>
          </a:xfrm>
          <a:prstGeom prst="rect">
            <a:avLst/>
          </a:prstGeom>
          <a:noFill/>
          <a:ln>
            <a:noFill/>
          </a:ln>
        </p:spPr>
      </p:pic>
      <p:pic>
        <p:nvPicPr>
          <p:cNvPr id="187" name="Google Shape;187;p32"/>
          <p:cNvPicPr preferRelativeResize="0"/>
          <p:nvPr/>
        </p:nvPicPr>
        <p:blipFill>
          <a:blip r:embed="rId4">
            <a:alphaModFix/>
          </a:blip>
          <a:stretch>
            <a:fillRect/>
          </a:stretch>
        </p:blipFill>
        <p:spPr>
          <a:xfrm>
            <a:off x="1072526" y="152401"/>
            <a:ext cx="6745703" cy="1295350"/>
          </a:xfrm>
          <a:prstGeom prst="rect">
            <a:avLst/>
          </a:prstGeom>
          <a:noFill/>
          <a:ln>
            <a:noFill/>
          </a:ln>
        </p:spPr>
      </p:pic>
      <p:sp>
        <p:nvSpPr>
          <p:cNvPr id="188" name="Google Shape;188;p32"/>
          <p:cNvSpPr txBox="1"/>
          <p:nvPr/>
        </p:nvSpPr>
        <p:spPr>
          <a:xfrm>
            <a:off x="6861425" y="4534325"/>
            <a:ext cx="2220900" cy="3849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Slide by Yejin Choi</a:t>
            </a:r>
            <a:endParaRPr>
              <a:latin typeface="Helvetica Neue"/>
              <a:ea typeface="Helvetica Neue"/>
              <a:cs typeface="Helvetica Neue"/>
              <a:sym typeface="Helvetica Neue"/>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77"/>
          <p:cNvSpPr txBox="1"/>
          <p:nvPr>
            <p:ph type="title"/>
          </p:nvPr>
        </p:nvSpPr>
        <p:spPr>
          <a:xfrm>
            <a:off x="0" y="7505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550"/>
              <a:t>Another experiment:</a:t>
            </a:r>
            <a:r>
              <a:rPr lang="en-US" sz="3550"/>
              <a:t> Understanding ‘negation’</a:t>
            </a:r>
            <a:endParaRPr sz="3550"/>
          </a:p>
        </p:txBody>
      </p:sp>
      <p:sp>
        <p:nvSpPr>
          <p:cNvPr id="698" name="Google Shape;698;p77"/>
          <p:cNvSpPr txBox="1"/>
          <p:nvPr>
            <p:ph idx="1" type="body"/>
          </p:nvPr>
        </p:nvSpPr>
        <p:spPr>
          <a:xfrm>
            <a:off x="445675" y="853800"/>
            <a:ext cx="8698200" cy="4065300"/>
          </a:xfrm>
          <a:prstGeom prst="rect">
            <a:avLst/>
          </a:prstGeom>
        </p:spPr>
        <p:txBody>
          <a:bodyPr anchorCtr="0" anchor="t" bIns="45700" lIns="91425" spcFirstLastPara="1" rIns="91425" wrap="square" tIns="45700">
            <a:noAutofit/>
          </a:bodyPr>
          <a:lstStyle/>
          <a:p>
            <a:pPr indent="-342900" lvl="0" marL="457200" rtl="0" algn="l">
              <a:spcBef>
                <a:spcPts val="2000"/>
              </a:spcBef>
              <a:spcAft>
                <a:spcPts val="0"/>
              </a:spcAft>
              <a:buSzPts val="1800"/>
              <a:buChar char="●"/>
            </a:pPr>
            <a:r>
              <a:rPr lang="en-US"/>
              <a:t>Can we distinguish between a relation, its negation and its ‘unknowns’ in a visual space?</a:t>
            </a:r>
            <a:endParaRPr/>
          </a:p>
          <a:p>
            <a:pPr indent="-342900" lvl="0" marL="457200" rtl="0" algn="l">
              <a:spcBef>
                <a:spcPts val="0"/>
              </a:spcBef>
              <a:spcAft>
                <a:spcPts val="0"/>
              </a:spcAft>
              <a:buSzPts val="1800"/>
              <a:buChar char="●"/>
            </a:pPr>
            <a:r>
              <a:rPr lang="en-US"/>
              <a:t>What if we train a classifier on the embeddings?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78"/>
          <p:cNvSpPr txBox="1"/>
          <p:nvPr>
            <p:ph type="title"/>
          </p:nvPr>
        </p:nvSpPr>
        <p:spPr>
          <a:xfrm>
            <a:off x="0" y="0"/>
            <a:ext cx="9144000" cy="852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Results (Desires/NotDesires)</a:t>
            </a:r>
            <a:endParaRPr/>
          </a:p>
        </p:txBody>
      </p:sp>
      <p:pic>
        <p:nvPicPr>
          <p:cNvPr id="705" name="Google Shape;705;p78"/>
          <p:cNvPicPr preferRelativeResize="0"/>
          <p:nvPr/>
        </p:nvPicPr>
        <p:blipFill>
          <a:blip r:embed="rId3">
            <a:alphaModFix/>
          </a:blip>
          <a:stretch>
            <a:fillRect/>
          </a:stretch>
        </p:blipFill>
        <p:spPr>
          <a:xfrm>
            <a:off x="4572000" y="624088"/>
            <a:ext cx="4224775" cy="4117824"/>
          </a:xfrm>
          <a:prstGeom prst="rect">
            <a:avLst/>
          </a:prstGeom>
          <a:noFill/>
          <a:ln>
            <a:noFill/>
          </a:ln>
        </p:spPr>
      </p:pic>
      <p:sp>
        <p:nvSpPr>
          <p:cNvPr id="706" name="Google Shape;706;p78"/>
          <p:cNvSpPr txBox="1"/>
          <p:nvPr>
            <p:ph idx="1" type="body"/>
          </p:nvPr>
        </p:nvSpPr>
        <p:spPr>
          <a:xfrm>
            <a:off x="294050" y="912700"/>
            <a:ext cx="4367400" cy="3394500"/>
          </a:xfrm>
          <a:prstGeom prst="rect">
            <a:avLst/>
          </a:prstGeom>
        </p:spPr>
        <p:txBody>
          <a:bodyPr anchorCtr="0" anchor="t" bIns="45700" lIns="91425" spcFirstLastPara="1" rIns="91425" wrap="square" tIns="45700">
            <a:noAutofit/>
          </a:bodyPr>
          <a:lstStyle/>
          <a:p>
            <a:pPr indent="-349250" lvl="0" marL="457200" rtl="0" algn="l">
              <a:spcBef>
                <a:spcPts val="420"/>
              </a:spcBef>
              <a:spcAft>
                <a:spcPts val="0"/>
              </a:spcAft>
              <a:buSzPts val="1900"/>
              <a:buChar char="●"/>
            </a:pPr>
            <a:r>
              <a:rPr lang="en-US" sz="1900"/>
              <a:t>Answer to the first question is no, though ‘unknowns’ are more distinctive</a:t>
            </a:r>
            <a:endParaRPr sz="1900"/>
          </a:p>
          <a:p>
            <a:pPr indent="-349250" lvl="0" marL="457200" rtl="0" algn="l">
              <a:spcBef>
                <a:spcPts val="0"/>
              </a:spcBef>
              <a:spcAft>
                <a:spcPts val="0"/>
              </a:spcAft>
              <a:buSzPts val="1900"/>
              <a:buChar char="●"/>
            </a:pPr>
            <a:r>
              <a:rPr lang="en-US" sz="1900"/>
              <a:t>Answer to the second question is yes</a:t>
            </a:r>
            <a:endParaRPr sz="1900"/>
          </a:p>
          <a:p>
            <a:pPr indent="-349250" lvl="0" marL="457200" rtl="0" algn="l">
              <a:spcBef>
                <a:spcPts val="0"/>
              </a:spcBef>
              <a:spcAft>
                <a:spcPts val="0"/>
              </a:spcAft>
              <a:buSzPts val="1900"/>
              <a:buChar char="●"/>
            </a:pPr>
            <a:r>
              <a:rPr lang="en-US" sz="1900"/>
              <a:t>May help explain why language models don’t (or can’t) do well on negation tasks without extra work</a:t>
            </a:r>
            <a:endParaRPr sz="19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79"/>
          <p:cNvSpPr txBox="1"/>
          <p:nvPr>
            <p:ph type="title"/>
          </p:nvPr>
        </p:nvSpPr>
        <p:spPr>
          <a:xfrm>
            <a:off x="685800" y="194198"/>
            <a:ext cx="7772400" cy="10215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5200"/>
              <a:t>Review of bottom-up commonsense knowledge graphs: Other KGs</a:t>
            </a:r>
            <a:endParaRPr sz="5200"/>
          </a:p>
        </p:txBody>
      </p:sp>
      <p:sp>
        <p:nvSpPr>
          <p:cNvPr id="713" name="Google Shape;713;p79"/>
          <p:cNvSpPr txBox="1"/>
          <p:nvPr>
            <p:ph idx="1" type="body"/>
          </p:nvPr>
        </p:nvSpPr>
        <p:spPr>
          <a:xfrm>
            <a:off x="685800" y="3641527"/>
            <a:ext cx="7772400" cy="377100"/>
          </a:xfrm>
          <a:prstGeom prst="rect">
            <a:avLst/>
          </a:prstGeom>
        </p:spPr>
        <p:txBody>
          <a:bodyPr anchorCtr="0" anchor="b" bIns="45700" lIns="91425" spcFirstLastPara="1" rIns="91425" wrap="square" tIns="45700">
            <a:noAutofit/>
          </a:bodyPr>
          <a:lstStyle/>
          <a:p>
            <a:pPr indent="0" lvl="0" marL="0" rtl="0" algn="ctr">
              <a:spcBef>
                <a:spcPts val="300"/>
              </a:spcBef>
              <a:spcAft>
                <a:spcPts val="0"/>
              </a:spcAft>
              <a:buNone/>
            </a:pPr>
            <a:r>
              <a:rPr lang="en-US"/>
              <a:t>Filip Ilievski</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80"/>
          <p:cNvSpPr txBox="1"/>
          <p:nvPr/>
        </p:nvSpPr>
        <p:spPr>
          <a:xfrm>
            <a:off x="144118" y="1997765"/>
            <a:ext cx="8855765" cy="1147969"/>
          </a:xfrm>
          <a:prstGeom prst="rect">
            <a:avLst/>
          </a:prstGeom>
          <a:solidFill>
            <a:schemeClr val="lt1"/>
          </a:solid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3300" cap="small">
                <a:solidFill>
                  <a:schemeClr val="dk1"/>
                </a:solidFill>
                <a:latin typeface="Calibri"/>
                <a:ea typeface="Calibri"/>
                <a:cs typeface="Calibri"/>
                <a:sym typeface="Calibri"/>
              </a:rPr>
              <a:t>Atomic</a:t>
            </a:r>
            <a:r>
              <a:rPr lang="en-US" sz="3000">
                <a:solidFill>
                  <a:schemeClr val="dk1"/>
                </a:solidFill>
                <a:latin typeface="Calibri"/>
                <a:ea typeface="Calibri"/>
                <a:cs typeface="Calibri"/>
                <a:sym typeface="Calibri"/>
              </a:rPr>
              <a:t>:</a:t>
            </a:r>
            <a:br>
              <a:rPr lang="en-US" sz="3000">
                <a:solidFill>
                  <a:schemeClr val="dk1"/>
                </a:solidFill>
                <a:latin typeface="Calibri"/>
                <a:ea typeface="Calibri"/>
                <a:cs typeface="Calibri"/>
                <a:sym typeface="Calibri"/>
              </a:rPr>
            </a:br>
            <a:r>
              <a:rPr i="1" lang="en-US" sz="3000">
                <a:solidFill>
                  <a:schemeClr val="dk1"/>
                </a:solidFill>
                <a:latin typeface="Calibri"/>
                <a:ea typeface="Calibri"/>
                <a:cs typeface="Calibri"/>
                <a:sym typeface="Calibri"/>
              </a:rPr>
              <a:t>inferential</a:t>
            </a:r>
            <a:r>
              <a:rPr lang="en-US" sz="3000">
                <a:solidFill>
                  <a:schemeClr val="dk1"/>
                </a:solidFill>
                <a:latin typeface="Calibri"/>
                <a:ea typeface="Calibri"/>
                <a:cs typeface="Calibri"/>
                <a:sym typeface="Calibri"/>
              </a:rPr>
              <a:t> knowledge in </a:t>
            </a:r>
            <a:r>
              <a:rPr i="1" lang="en-US" sz="3000">
                <a:solidFill>
                  <a:schemeClr val="dk1"/>
                </a:solidFill>
                <a:latin typeface="Calibri"/>
                <a:ea typeface="Calibri"/>
                <a:cs typeface="Calibri"/>
                <a:sym typeface="Calibri"/>
              </a:rPr>
              <a:t>natural language </a:t>
            </a:r>
            <a:r>
              <a:rPr lang="en-US" sz="3000">
                <a:solidFill>
                  <a:schemeClr val="dk1"/>
                </a:solidFill>
                <a:latin typeface="Calibri"/>
                <a:ea typeface="Calibri"/>
                <a:cs typeface="Calibri"/>
                <a:sym typeface="Calibri"/>
              </a:rPr>
              <a:t>form</a:t>
            </a:r>
            <a:endParaRPr sz="1100"/>
          </a:p>
        </p:txBody>
      </p:sp>
      <p:sp>
        <p:nvSpPr>
          <p:cNvPr id="719" name="Google Shape;719;p80"/>
          <p:cNvSpPr/>
          <p:nvPr/>
        </p:nvSpPr>
        <p:spPr>
          <a:xfrm>
            <a:off x="2025150" y="3729950"/>
            <a:ext cx="5093700" cy="276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US" sz="1400" u="sng">
                <a:solidFill>
                  <a:schemeClr val="hlink"/>
                </a:solidFill>
                <a:latin typeface="Calibri"/>
                <a:ea typeface="Calibri"/>
                <a:cs typeface="Calibri"/>
                <a:sym typeface="Calibri"/>
                <a:hlinkClick r:id="rId3"/>
              </a:rPr>
              <a:t>https://mosaickg.apps.allenai.org/kg_atomic</a:t>
            </a:r>
            <a:endParaRPr b="1" sz="1400">
              <a:solidFill>
                <a:schemeClr val="dk1"/>
              </a:solidFill>
              <a:latin typeface="Calibri"/>
              <a:ea typeface="Calibri"/>
              <a:cs typeface="Calibri"/>
              <a:sym typeface="Calibri"/>
            </a:endParaRPr>
          </a:p>
        </p:txBody>
      </p:sp>
      <p:sp>
        <p:nvSpPr>
          <p:cNvPr id="720" name="Google Shape;720;p80"/>
          <p:cNvSpPr txBox="1"/>
          <p:nvPr/>
        </p:nvSpPr>
        <p:spPr>
          <a:xfrm>
            <a:off x="0" y="4866550"/>
            <a:ext cx="85617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200"/>
              <a:t>Slides adapted from Sap et al. </a:t>
            </a:r>
            <a:r>
              <a:rPr i="1" lang="en-US" sz="1200" u="sng">
                <a:solidFill>
                  <a:schemeClr val="accent6"/>
                </a:solidFill>
                <a:hlinkClick r:id="rId4">
                  <a:extLst>
                    <a:ext uri="{A12FA001-AC4F-418D-AE19-62706E023703}">
                      <ahyp:hlinkClr val="tx"/>
                    </a:ext>
                  </a:extLst>
                </a:hlinkClick>
              </a:rPr>
              <a:t>https://homes.cs.washington.edu/~msap/acl2020-commonsense/</a:t>
            </a:r>
            <a:endParaRPr i="1" sz="1200">
              <a:solidFill>
                <a:schemeClr val="accent6"/>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81"/>
          <p:cNvSpPr txBox="1"/>
          <p:nvPr>
            <p:ph idx="1" type="body"/>
          </p:nvPr>
        </p:nvSpPr>
        <p:spPr>
          <a:xfrm>
            <a:off x="628649" y="1369219"/>
            <a:ext cx="6250561" cy="3263504"/>
          </a:xfrm>
          <a:prstGeom prst="rect">
            <a:avLst/>
          </a:prstGeom>
          <a:noFill/>
          <a:ln>
            <a:noFill/>
          </a:ln>
        </p:spPr>
        <p:txBody>
          <a:bodyPr anchorCtr="0" anchor="ctr" bIns="34275" lIns="68575" spcFirstLastPara="1" rIns="68575" wrap="square" tIns="34275">
            <a:noAutofit/>
          </a:bodyPr>
          <a:lstStyle/>
          <a:p>
            <a:pPr indent="-177800" lvl="0" marL="177800" rtl="0" algn="l">
              <a:lnSpc>
                <a:spcPct val="90000"/>
              </a:lnSpc>
              <a:spcBef>
                <a:spcPts val="0"/>
              </a:spcBef>
              <a:spcAft>
                <a:spcPts val="0"/>
              </a:spcAft>
              <a:buClr>
                <a:schemeClr val="dk1"/>
              </a:buClr>
              <a:buSzPts val="2400"/>
              <a:buChar char="•"/>
            </a:pPr>
            <a:r>
              <a:rPr lang="en-US" sz="2400">
                <a:latin typeface="Calibri"/>
                <a:ea typeface="Calibri"/>
                <a:cs typeface="Calibri"/>
                <a:sym typeface="Calibri"/>
              </a:rPr>
              <a:t>Humans have </a:t>
            </a:r>
            <a:r>
              <a:rPr b="1" lang="en-US" sz="2400">
                <a:latin typeface="Calibri"/>
                <a:ea typeface="Calibri"/>
                <a:cs typeface="Calibri"/>
                <a:sym typeface="Calibri"/>
              </a:rPr>
              <a:t>theory of mind</a:t>
            </a:r>
            <a:r>
              <a:rPr lang="en-US" sz="2400">
                <a:latin typeface="Calibri"/>
                <a:ea typeface="Calibri"/>
                <a:cs typeface="Calibri"/>
                <a:sym typeface="Calibri"/>
              </a:rPr>
              <a:t>, allowing us to</a:t>
            </a:r>
            <a:endParaRPr b="1" sz="2400">
              <a:latin typeface="Calibri"/>
              <a:ea typeface="Calibri"/>
              <a:cs typeface="Calibri"/>
              <a:sym typeface="Calibri"/>
            </a:endParaRPr>
          </a:p>
          <a:p>
            <a:pPr indent="-171450" lvl="1" marL="520700" rtl="0" algn="l">
              <a:lnSpc>
                <a:spcPct val="90000"/>
              </a:lnSpc>
              <a:spcBef>
                <a:spcPts val="400"/>
              </a:spcBef>
              <a:spcAft>
                <a:spcPts val="0"/>
              </a:spcAft>
              <a:buClr>
                <a:schemeClr val="dk1"/>
              </a:buClr>
              <a:buSzPts val="2100"/>
              <a:buChar char="•"/>
            </a:pPr>
            <a:r>
              <a:rPr lang="en-US" sz="2100">
                <a:latin typeface="Calibri"/>
                <a:ea typeface="Calibri"/>
                <a:cs typeface="Calibri"/>
                <a:sym typeface="Calibri"/>
              </a:rPr>
              <a:t>make inferences about </a:t>
            </a:r>
            <a:r>
              <a:rPr b="1" lang="en-US" sz="2100">
                <a:latin typeface="Calibri"/>
                <a:ea typeface="Calibri"/>
                <a:cs typeface="Calibri"/>
                <a:sym typeface="Calibri"/>
              </a:rPr>
              <a:t>people’s mental states</a:t>
            </a:r>
            <a:endParaRPr sz="1100"/>
          </a:p>
          <a:p>
            <a:pPr indent="-171450" lvl="1" marL="520700" rtl="0" algn="l">
              <a:lnSpc>
                <a:spcPct val="90000"/>
              </a:lnSpc>
              <a:spcBef>
                <a:spcPts val="400"/>
              </a:spcBef>
              <a:spcAft>
                <a:spcPts val="0"/>
              </a:spcAft>
              <a:buClr>
                <a:schemeClr val="dk1"/>
              </a:buClr>
              <a:buSzPts val="2100"/>
              <a:buChar char="•"/>
            </a:pPr>
            <a:r>
              <a:rPr lang="en-US" sz="2100">
                <a:latin typeface="Calibri"/>
                <a:ea typeface="Calibri"/>
                <a:cs typeface="Calibri"/>
                <a:sym typeface="Calibri"/>
              </a:rPr>
              <a:t>understand </a:t>
            </a:r>
            <a:r>
              <a:rPr b="1" lang="en-US" sz="2100">
                <a:latin typeface="Calibri"/>
                <a:ea typeface="Calibri"/>
                <a:cs typeface="Calibri"/>
                <a:sym typeface="Calibri"/>
              </a:rPr>
              <a:t>likely events</a:t>
            </a:r>
            <a:r>
              <a:rPr lang="en-US" sz="2100">
                <a:latin typeface="Calibri"/>
                <a:ea typeface="Calibri"/>
                <a:cs typeface="Calibri"/>
                <a:sym typeface="Calibri"/>
              </a:rPr>
              <a:t> that precede and follow </a:t>
            </a:r>
            <a:r>
              <a:rPr lang="en-US" sz="1100">
                <a:latin typeface="Calibri"/>
                <a:ea typeface="Calibri"/>
                <a:cs typeface="Calibri"/>
                <a:sym typeface="Calibri"/>
              </a:rPr>
              <a:t>(Moore, 2013)</a:t>
            </a:r>
            <a:endParaRPr sz="1100"/>
          </a:p>
          <a:p>
            <a:pPr indent="-177800" lvl="0" marL="177800" rtl="0" algn="l">
              <a:lnSpc>
                <a:spcPct val="90000"/>
              </a:lnSpc>
              <a:spcBef>
                <a:spcPts val="800"/>
              </a:spcBef>
              <a:spcAft>
                <a:spcPts val="0"/>
              </a:spcAft>
              <a:buClr>
                <a:srgbClr val="000000"/>
              </a:buClr>
              <a:buSzPts val="2400"/>
              <a:buChar char="•"/>
            </a:pPr>
            <a:r>
              <a:rPr lang="en-US" sz="2400">
                <a:solidFill>
                  <a:srgbClr val="000000"/>
                </a:solidFill>
                <a:latin typeface="Calibri"/>
                <a:ea typeface="Calibri"/>
                <a:cs typeface="Calibri"/>
                <a:sym typeface="Calibri"/>
              </a:rPr>
              <a:t>AI systems struggle with </a:t>
            </a:r>
            <a:r>
              <a:rPr b="1" i="1" lang="en-US" sz="2400">
                <a:solidFill>
                  <a:srgbClr val="000000"/>
                </a:solidFill>
                <a:latin typeface="Calibri"/>
                <a:ea typeface="Calibri"/>
                <a:cs typeface="Calibri"/>
                <a:sym typeface="Calibri"/>
              </a:rPr>
              <a:t>inferential</a:t>
            </a:r>
            <a:r>
              <a:rPr lang="en-US" sz="2400">
                <a:solidFill>
                  <a:srgbClr val="000000"/>
                </a:solidFill>
                <a:latin typeface="Calibri"/>
                <a:ea typeface="Calibri"/>
                <a:cs typeface="Calibri"/>
                <a:sym typeface="Calibri"/>
              </a:rPr>
              <a:t> reasoning</a:t>
            </a:r>
            <a:endParaRPr sz="1100"/>
          </a:p>
          <a:p>
            <a:pPr indent="-171450" lvl="1" marL="520700" rtl="0" algn="l">
              <a:lnSpc>
                <a:spcPct val="90000"/>
              </a:lnSpc>
              <a:spcBef>
                <a:spcPts val="400"/>
              </a:spcBef>
              <a:spcAft>
                <a:spcPts val="0"/>
              </a:spcAft>
              <a:buClr>
                <a:srgbClr val="000000"/>
              </a:buClr>
              <a:buSzPts val="2100"/>
              <a:buChar char="•"/>
            </a:pPr>
            <a:r>
              <a:rPr lang="en-US" sz="2100">
                <a:solidFill>
                  <a:srgbClr val="000000"/>
                </a:solidFill>
                <a:latin typeface="Calibri"/>
                <a:ea typeface="Calibri"/>
                <a:cs typeface="Calibri"/>
                <a:sym typeface="Calibri"/>
              </a:rPr>
              <a:t>only find </a:t>
            </a:r>
            <a:r>
              <a:rPr b="1" lang="en-US" sz="2100">
                <a:solidFill>
                  <a:srgbClr val="000000"/>
                </a:solidFill>
                <a:latin typeface="Calibri"/>
                <a:ea typeface="Calibri"/>
                <a:cs typeface="Calibri"/>
                <a:sym typeface="Calibri"/>
              </a:rPr>
              <a:t>complex correlational patterns </a:t>
            </a:r>
            <a:r>
              <a:rPr lang="en-US" sz="2100">
                <a:solidFill>
                  <a:srgbClr val="000000"/>
                </a:solidFill>
                <a:latin typeface="Calibri"/>
                <a:ea typeface="Calibri"/>
                <a:cs typeface="Calibri"/>
                <a:sym typeface="Calibri"/>
              </a:rPr>
              <a:t>in data</a:t>
            </a:r>
            <a:endParaRPr sz="1100"/>
          </a:p>
          <a:p>
            <a:pPr indent="-171450" lvl="1" marL="520700" rtl="0" algn="l">
              <a:lnSpc>
                <a:spcPct val="90000"/>
              </a:lnSpc>
              <a:spcBef>
                <a:spcPts val="400"/>
              </a:spcBef>
              <a:spcAft>
                <a:spcPts val="0"/>
              </a:spcAft>
              <a:buClr>
                <a:srgbClr val="000000"/>
              </a:buClr>
              <a:buSzPts val="2100"/>
              <a:buChar char="•"/>
            </a:pPr>
            <a:r>
              <a:rPr b="1" lang="en-US" sz="2100">
                <a:solidFill>
                  <a:srgbClr val="000000"/>
                </a:solidFill>
                <a:latin typeface="Calibri"/>
                <a:ea typeface="Calibri"/>
                <a:cs typeface="Calibri"/>
                <a:sym typeface="Calibri"/>
              </a:rPr>
              <a:t>limited to the domain </a:t>
            </a:r>
            <a:r>
              <a:rPr lang="en-US" sz="2100">
                <a:solidFill>
                  <a:srgbClr val="000000"/>
                </a:solidFill>
                <a:latin typeface="Calibri"/>
                <a:ea typeface="Calibri"/>
                <a:cs typeface="Calibri"/>
                <a:sym typeface="Calibri"/>
              </a:rPr>
              <a:t>they are trained on</a:t>
            </a:r>
            <a:endParaRPr sz="1100"/>
          </a:p>
          <a:p>
            <a:pPr indent="0" lvl="1" marL="342900" rtl="0" algn="l">
              <a:lnSpc>
                <a:spcPct val="90000"/>
              </a:lnSpc>
              <a:spcBef>
                <a:spcPts val="400"/>
              </a:spcBef>
              <a:spcAft>
                <a:spcPts val="0"/>
              </a:spcAft>
              <a:buClr>
                <a:srgbClr val="000000"/>
              </a:buClr>
              <a:buSzPts val="1800"/>
              <a:buNone/>
            </a:pPr>
            <a:r>
              <a:rPr lang="en-US" sz="1100">
                <a:solidFill>
                  <a:srgbClr val="000000"/>
                </a:solidFill>
                <a:latin typeface="Calibri"/>
                <a:ea typeface="Calibri"/>
                <a:cs typeface="Calibri"/>
                <a:sym typeface="Calibri"/>
              </a:rPr>
              <a:t>(Pearl; Davis and Marcus 2015; Lake et al. 2017; Marcus 2018)</a:t>
            </a:r>
            <a:endParaRPr sz="1100"/>
          </a:p>
        </p:txBody>
      </p:sp>
      <p:pic>
        <p:nvPicPr>
          <p:cNvPr descr="Book cover for &quot;Book of Why: the new science of cause and effect&quot; by Judea Pearl." id="727" name="Google Shape;727;p81"/>
          <p:cNvPicPr preferRelativeResize="0"/>
          <p:nvPr/>
        </p:nvPicPr>
        <p:blipFill rotWithShape="1">
          <a:blip r:embed="rId3">
            <a:alphaModFix/>
          </a:blip>
          <a:srcRect b="0" l="0" r="0" t="0"/>
          <a:stretch/>
        </p:blipFill>
        <p:spPr>
          <a:xfrm>
            <a:off x="7020816" y="2265586"/>
            <a:ext cx="1753045" cy="2714002"/>
          </a:xfrm>
          <a:prstGeom prst="rect">
            <a:avLst/>
          </a:prstGeom>
          <a:noFill/>
          <a:ln cap="flat" cmpd="sng" w="9525">
            <a:solidFill>
              <a:srgbClr val="BFBFBF"/>
            </a:solidFill>
            <a:prstDash val="solid"/>
            <a:round/>
            <a:headEnd len="sm" w="sm" type="none"/>
            <a:tailEnd len="sm" w="sm" type="none"/>
          </a:ln>
          <a:effectLst>
            <a:outerShdw blurRad="50800" rotWithShape="0" algn="tl" dir="2700000" dist="38100">
              <a:srgbClr val="000000">
                <a:alpha val="40000"/>
              </a:srgbClr>
            </a:outerShdw>
          </a:effectLst>
        </p:spPr>
      </p:pic>
      <p:grpSp>
        <p:nvGrpSpPr>
          <p:cNvPr id="728" name="Google Shape;728;p81"/>
          <p:cNvGrpSpPr/>
          <p:nvPr/>
        </p:nvGrpSpPr>
        <p:grpSpPr>
          <a:xfrm>
            <a:off x="6462732" y="1116674"/>
            <a:ext cx="2311129" cy="994172"/>
            <a:chOff x="7014183" y="1387299"/>
            <a:chExt cx="3081505" cy="1325562"/>
          </a:xfrm>
        </p:grpSpPr>
        <p:pic>
          <p:nvPicPr>
            <p:cNvPr descr="Third order theory of mind illustration, showing one person (A) thinking about another person (B) thinking about person (A)." id="729" name="Google Shape;729;p81"/>
            <p:cNvPicPr preferRelativeResize="0"/>
            <p:nvPr/>
          </p:nvPicPr>
          <p:blipFill rotWithShape="1">
            <a:blip r:embed="rId4">
              <a:alphaModFix/>
            </a:blip>
            <a:srcRect b="1" l="0" r="0" t="43259"/>
            <a:stretch/>
          </p:blipFill>
          <p:spPr>
            <a:xfrm>
              <a:off x="7014183" y="1387299"/>
              <a:ext cx="3081505" cy="1325562"/>
            </a:xfrm>
            <a:prstGeom prst="rect">
              <a:avLst/>
            </a:prstGeom>
            <a:noFill/>
            <a:ln cap="flat" cmpd="sng" w="9525">
              <a:solidFill>
                <a:srgbClr val="BFBFBF"/>
              </a:solidFill>
              <a:prstDash val="solid"/>
              <a:round/>
              <a:headEnd len="sm" w="sm" type="none"/>
              <a:tailEnd len="sm" w="sm" type="none"/>
            </a:ln>
            <a:effectLst>
              <a:outerShdw blurRad="50800" rotWithShape="0" algn="tl" dir="2700000" dist="38100">
                <a:srgbClr val="000000">
                  <a:alpha val="40000"/>
                </a:srgbClr>
              </a:outerShdw>
            </a:effectLst>
          </p:spPr>
        </p:pic>
        <p:sp>
          <p:nvSpPr>
            <p:cNvPr id="730" name="Google Shape;730;p81"/>
            <p:cNvSpPr/>
            <p:nvPr/>
          </p:nvSpPr>
          <p:spPr>
            <a:xfrm>
              <a:off x="7014183" y="1387299"/>
              <a:ext cx="1516184" cy="338554"/>
            </a:xfrm>
            <a:prstGeom prst="rect">
              <a:avLst/>
            </a:pr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Theory of Mind </a:t>
              </a:r>
              <a:endParaRPr sz="1800">
                <a:solidFill>
                  <a:schemeClr val="dk1"/>
                </a:solidFill>
                <a:latin typeface="Calibri"/>
                <a:ea typeface="Calibri"/>
                <a:cs typeface="Calibri"/>
                <a:sym typeface="Calibri"/>
              </a:endParaRPr>
            </a:p>
          </p:txBody>
        </p:sp>
      </p:grpSp>
      <p:sp>
        <p:nvSpPr>
          <p:cNvPr id="731" name="Google Shape;731;p81"/>
          <p:cNvSpPr txBox="1"/>
          <p:nvPr>
            <p:ph type="title"/>
          </p:nvPr>
        </p:nvSpPr>
        <p:spPr>
          <a:xfrm>
            <a:off x="0" y="0"/>
            <a:ext cx="9144000" cy="8538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1" lang="en-US">
                <a:solidFill>
                  <a:srgbClr val="980000"/>
                </a:solidFill>
              </a:rPr>
              <a:t>Knowledge of causes and effects</a:t>
            </a:r>
            <a:endParaRPr b="1">
              <a:solidFill>
                <a:srgbClr val="98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7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pic>
        <p:nvPicPr>
          <p:cNvPr id="737" name="Google Shape;737;p82"/>
          <p:cNvPicPr preferRelativeResize="0"/>
          <p:nvPr/>
        </p:nvPicPr>
        <p:blipFill rotWithShape="1">
          <a:blip r:embed="rId3">
            <a:alphaModFix/>
          </a:blip>
          <a:srcRect b="0" l="0" r="0" t="0"/>
          <a:stretch/>
        </p:blipFill>
        <p:spPr>
          <a:xfrm>
            <a:off x="0" y="-468488"/>
            <a:ext cx="9144000" cy="5764825"/>
          </a:xfrm>
          <a:prstGeom prst="rect">
            <a:avLst/>
          </a:prstGeom>
          <a:noFill/>
          <a:ln>
            <a:noFill/>
          </a:ln>
        </p:spPr>
      </p:pic>
      <p:sp>
        <p:nvSpPr>
          <p:cNvPr id="738" name="Google Shape;738;p82"/>
          <p:cNvSpPr/>
          <p:nvPr/>
        </p:nvSpPr>
        <p:spPr>
          <a:xfrm>
            <a:off x="721270" y="3488593"/>
            <a:ext cx="7943758" cy="1286059"/>
          </a:xfrm>
          <a:prstGeom prst="wedgeRectCallout">
            <a:avLst>
              <a:gd fmla="val -21020" name="adj1"/>
              <a:gd fmla="val -49785" name="adj2"/>
            </a:avLst>
          </a:prstGeom>
          <a:solidFill>
            <a:schemeClr val="lt1"/>
          </a:solid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34275" lIns="68575" spcFirstLastPara="1" rIns="68575" wrap="square" tIns="34275">
            <a:noAutofit/>
          </a:bodyPr>
          <a:lstStyle/>
          <a:p>
            <a:pPr indent="0" lvl="0" marL="0" marR="0" rtl="0" algn="ctr">
              <a:spcBef>
                <a:spcPts val="0"/>
              </a:spcBef>
              <a:spcAft>
                <a:spcPts val="0"/>
              </a:spcAft>
              <a:buNone/>
            </a:pPr>
            <a:r>
              <a:rPr b="1" lang="en-US" sz="4100" cap="small">
                <a:solidFill>
                  <a:schemeClr val="dk1"/>
                </a:solidFill>
                <a:latin typeface="Calibri"/>
                <a:ea typeface="Calibri"/>
                <a:cs typeface="Calibri"/>
                <a:sym typeface="Calibri"/>
              </a:rPr>
              <a:t>Atomic</a:t>
            </a:r>
            <a:r>
              <a:rPr b="1" lang="en-US" sz="3300" cap="small">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880,000 triples for AI systems to reason about </a:t>
            </a:r>
            <a:r>
              <a:rPr b="1" i="1" lang="en-US" sz="3000">
                <a:solidFill>
                  <a:schemeClr val="dk1"/>
                </a:solidFill>
                <a:latin typeface="Calibri"/>
                <a:ea typeface="Calibri"/>
                <a:cs typeface="Calibri"/>
                <a:sym typeface="Calibri"/>
              </a:rPr>
              <a:t>causes</a:t>
            </a:r>
            <a:r>
              <a:rPr lang="en-US" sz="3000">
                <a:solidFill>
                  <a:schemeClr val="dk1"/>
                </a:solidFill>
                <a:latin typeface="Calibri"/>
                <a:ea typeface="Calibri"/>
                <a:cs typeface="Calibri"/>
                <a:sym typeface="Calibri"/>
              </a:rPr>
              <a:t> and </a:t>
            </a:r>
            <a:r>
              <a:rPr b="1" i="1" lang="en-US" sz="3000">
                <a:solidFill>
                  <a:schemeClr val="dk1"/>
                </a:solidFill>
                <a:latin typeface="Calibri"/>
                <a:ea typeface="Calibri"/>
                <a:cs typeface="Calibri"/>
                <a:sym typeface="Calibri"/>
              </a:rPr>
              <a:t>effects</a:t>
            </a:r>
            <a:r>
              <a:rPr lang="en-US" sz="3000">
                <a:solidFill>
                  <a:schemeClr val="dk1"/>
                </a:solidFill>
                <a:latin typeface="Calibri"/>
                <a:ea typeface="Calibri"/>
                <a:cs typeface="Calibri"/>
                <a:sym typeface="Calibri"/>
              </a:rPr>
              <a:t> of everyday situations</a:t>
            </a:r>
            <a:endParaRPr sz="1100"/>
          </a:p>
        </p:txBody>
      </p:sp>
      <p:grpSp>
        <p:nvGrpSpPr>
          <p:cNvPr id="739" name="Google Shape;739;p82"/>
          <p:cNvGrpSpPr/>
          <p:nvPr/>
        </p:nvGrpSpPr>
        <p:grpSpPr>
          <a:xfrm>
            <a:off x="3624895" y="1654882"/>
            <a:ext cx="2529446" cy="1699356"/>
            <a:chOff x="1984056" y="0"/>
            <a:chExt cx="9430968" cy="6336000"/>
          </a:xfrm>
        </p:grpSpPr>
        <p:pic>
          <p:nvPicPr>
            <p:cNvPr id="740" name="Google Shape;740;p82"/>
            <p:cNvPicPr preferRelativeResize="0"/>
            <p:nvPr/>
          </p:nvPicPr>
          <p:blipFill rotWithShape="1">
            <a:blip r:embed="rId4">
              <a:alphaModFix/>
            </a:blip>
            <a:srcRect b="0" l="0" r="0" t="0"/>
            <a:stretch/>
          </p:blipFill>
          <p:spPr>
            <a:xfrm>
              <a:off x="1984056" y="0"/>
              <a:ext cx="9430968" cy="6336000"/>
            </a:xfrm>
            <a:prstGeom prst="rect">
              <a:avLst/>
            </a:prstGeom>
            <a:noFill/>
            <a:ln>
              <a:noFill/>
            </a:ln>
          </p:spPr>
        </p:pic>
        <p:grpSp>
          <p:nvGrpSpPr>
            <p:cNvPr id="741" name="Google Shape;741;p82"/>
            <p:cNvGrpSpPr/>
            <p:nvPr/>
          </p:nvGrpSpPr>
          <p:grpSpPr>
            <a:xfrm>
              <a:off x="5449147" y="2724150"/>
              <a:ext cx="2961428" cy="1141748"/>
              <a:chOff x="5449147" y="2724150"/>
              <a:chExt cx="2961428" cy="1141748"/>
            </a:xfrm>
          </p:grpSpPr>
          <p:sp>
            <p:nvSpPr>
              <p:cNvPr id="742" name="Google Shape;742;p82"/>
              <p:cNvSpPr/>
              <p:nvPr/>
            </p:nvSpPr>
            <p:spPr>
              <a:xfrm>
                <a:off x="5449147" y="2724150"/>
                <a:ext cx="2961428" cy="1141748"/>
              </a:xfrm>
              <a:prstGeom prst="ellipse">
                <a:avLst/>
              </a:prstGeom>
              <a:solidFill>
                <a:srgbClr val="E6E6E6"/>
              </a:solidFill>
              <a:ln cap="flat" cmpd="sng" w="9525">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Nunito"/>
                  <a:buNone/>
                </a:pPr>
                <a:r>
                  <a:rPr b="0" i="0" lang="en-US" sz="800" u="none" cap="none" strike="noStrike">
                    <a:solidFill>
                      <a:srgbClr val="000000"/>
                    </a:solidFill>
                    <a:latin typeface="Nunito"/>
                    <a:ea typeface="Nunito"/>
                    <a:cs typeface="Nunito"/>
                    <a:sym typeface="Nunito"/>
                  </a:rPr>
                  <a:t>      X repels</a:t>
                </a:r>
                <a:br>
                  <a:rPr b="0" i="0" lang="en-US" sz="800" u="none" cap="none" strike="noStrike">
                    <a:solidFill>
                      <a:srgbClr val="000000"/>
                    </a:solidFill>
                    <a:latin typeface="Nunito"/>
                    <a:ea typeface="Nunito"/>
                    <a:cs typeface="Nunito"/>
                    <a:sym typeface="Nunito"/>
                  </a:rPr>
                </a:br>
                <a:r>
                  <a:rPr b="0" i="0" lang="en-US" sz="800" u="none" cap="none" strike="noStrike">
                    <a:solidFill>
                      <a:srgbClr val="000000"/>
                    </a:solidFill>
                    <a:latin typeface="Nunito"/>
                    <a:ea typeface="Nunito"/>
                    <a:cs typeface="Nunito"/>
                    <a:sym typeface="Nunito"/>
                  </a:rPr>
                  <a:t>      Y’s attack</a:t>
                </a:r>
                <a:endParaRPr sz="1100"/>
              </a:p>
            </p:txBody>
          </p:sp>
          <p:pic>
            <p:nvPicPr>
              <p:cNvPr descr="Image result for defense" id="743" name="Google Shape;743;p82"/>
              <p:cNvPicPr preferRelativeResize="0"/>
              <p:nvPr/>
            </p:nvPicPr>
            <p:blipFill rotWithShape="1">
              <a:blip r:embed="rId5">
                <a:alphaModFix/>
              </a:blip>
              <a:srcRect b="0" l="0" r="0" t="0"/>
              <a:stretch/>
            </p:blipFill>
            <p:spPr>
              <a:xfrm>
                <a:off x="5724879" y="3047408"/>
                <a:ext cx="595439" cy="569343"/>
              </a:xfrm>
              <a:prstGeom prst="rect">
                <a:avLst/>
              </a:prstGeom>
              <a:noFill/>
              <a:ln>
                <a:noFill/>
              </a:ln>
            </p:spPr>
          </p:pic>
        </p:grpSp>
      </p:grpSp>
      <p:pic>
        <p:nvPicPr>
          <p:cNvPr id="744" name="Google Shape;744;p82">
            <a:hlinkClick action="ppaction://hlinksldjump" r:id="rId6"/>
          </p:cNvPr>
          <p:cNvPicPr preferRelativeResize="0"/>
          <p:nvPr/>
        </p:nvPicPr>
        <p:blipFill rotWithShape="1">
          <a:blip r:embed="rId7">
            <a:alphaModFix/>
          </a:blip>
          <a:srcRect b="0" l="0" r="0" t="0"/>
          <a:stretch/>
        </p:blipFill>
        <p:spPr>
          <a:xfrm>
            <a:off x="3280984" y="1628468"/>
            <a:ext cx="3271466" cy="18402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749" name="Shape 749"/>
        <p:cNvGrpSpPr/>
        <p:nvPr/>
      </p:nvGrpSpPr>
      <p:grpSpPr>
        <a:xfrm>
          <a:off x="0" y="0"/>
          <a:ext cx="0" cy="0"/>
          <a:chOff x="0" y="0"/>
          <a:chExt cx="0" cy="0"/>
        </a:xfrm>
      </p:grpSpPr>
      <p:sp>
        <p:nvSpPr>
          <p:cNvPr id="750" name="Google Shape;750;p83"/>
          <p:cNvSpPr/>
          <p:nvPr/>
        </p:nvSpPr>
        <p:spPr>
          <a:xfrm>
            <a:off x="2643188" y="1393031"/>
            <a:ext cx="4189638" cy="2550383"/>
          </a:xfrm>
          <a:prstGeom prst="roundRect">
            <a:avLst>
              <a:gd fmla="val 36912" name="adj"/>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751" name="Google Shape;751;p83"/>
          <p:cNvGrpSpPr/>
          <p:nvPr/>
        </p:nvGrpSpPr>
        <p:grpSpPr>
          <a:xfrm>
            <a:off x="956806" y="74306"/>
            <a:ext cx="7073226" cy="4752000"/>
            <a:chOff x="1984056" y="0"/>
            <a:chExt cx="9430968" cy="6336000"/>
          </a:xfrm>
        </p:grpSpPr>
        <p:pic>
          <p:nvPicPr>
            <p:cNvPr id="752" name="Google Shape;752;p83"/>
            <p:cNvPicPr preferRelativeResize="0"/>
            <p:nvPr/>
          </p:nvPicPr>
          <p:blipFill rotWithShape="1">
            <a:blip r:embed="rId3">
              <a:alphaModFix/>
            </a:blip>
            <a:srcRect b="0" l="0" r="0" t="0"/>
            <a:stretch/>
          </p:blipFill>
          <p:spPr>
            <a:xfrm>
              <a:off x="1984056" y="0"/>
              <a:ext cx="9430968" cy="6336000"/>
            </a:xfrm>
            <a:prstGeom prst="rect">
              <a:avLst/>
            </a:prstGeom>
            <a:noFill/>
            <a:ln>
              <a:noFill/>
            </a:ln>
            <a:effectLst>
              <a:outerShdw blurRad="292100" rotWithShape="0" algn="tl" dir="2700000" dist="139700">
                <a:srgbClr val="333333">
                  <a:alpha val="64705"/>
                </a:srgbClr>
              </a:outerShdw>
            </a:effectLst>
          </p:spPr>
        </p:pic>
        <p:grpSp>
          <p:nvGrpSpPr>
            <p:cNvPr id="753" name="Google Shape;753;p83"/>
            <p:cNvGrpSpPr/>
            <p:nvPr/>
          </p:nvGrpSpPr>
          <p:grpSpPr>
            <a:xfrm>
              <a:off x="5449147" y="2724150"/>
              <a:ext cx="2961428" cy="1141748"/>
              <a:chOff x="5449147" y="2724150"/>
              <a:chExt cx="2961428" cy="1141748"/>
            </a:xfrm>
          </p:grpSpPr>
          <p:sp>
            <p:nvSpPr>
              <p:cNvPr id="754" name="Google Shape;754;p83"/>
              <p:cNvSpPr/>
              <p:nvPr/>
            </p:nvSpPr>
            <p:spPr>
              <a:xfrm>
                <a:off x="5449147" y="2724150"/>
                <a:ext cx="2961428" cy="1141748"/>
              </a:xfrm>
              <a:prstGeom prst="ellipse">
                <a:avLst/>
              </a:prstGeom>
              <a:solidFill>
                <a:srgbClr val="E6E6E6"/>
              </a:solidFill>
              <a:ln cap="flat" cmpd="sng" w="28575">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100"/>
                  <a:buFont typeface="Nunito"/>
                  <a:buNone/>
                </a:pPr>
                <a:r>
                  <a:rPr b="0" i="0" lang="en-US" sz="2100" u="none" cap="none" strike="noStrike">
                    <a:solidFill>
                      <a:srgbClr val="000000"/>
                    </a:solidFill>
                    <a:latin typeface="Nunito"/>
                    <a:ea typeface="Nunito"/>
                    <a:cs typeface="Nunito"/>
                    <a:sym typeface="Nunito"/>
                  </a:rPr>
                  <a:t>      X repels</a:t>
                </a:r>
                <a:br>
                  <a:rPr b="0" i="0" lang="en-US" sz="2100" u="none" cap="none" strike="noStrike">
                    <a:solidFill>
                      <a:srgbClr val="000000"/>
                    </a:solidFill>
                    <a:latin typeface="Nunito"/>
                    <a:ea typeface="Nunito"/>
                    <a:cs typeface="Nunito"/>
                    <a:sym typeface="Nunito"/>
                  </a:rPr>
                </a:br>
                <a:r>
                  <a:rPr b="0" i="0" lang="en-US" sz="2100" u="none" cap="none" strike="noStrike">
                    <a:solidFill>
                      <a:srgbClr val="000000"/>
                    </a:solidFill>
                    <a:latin typeface="Nunito"/>
                    <a:ea typeface="Nunito"/>
                    <a:cs typeface="Nunito"/>
                    <a:sym typeface="Nunito"/>
                  </a:rPr>
                  <a:t>      Y’s attack</a:t>
                </a:r>
                <a:endParaRPr sz="1100"/>
              </a:p>
            </p:txBody>
          </p:sp>
          <p:pic>
            <p:nvPicPr>
              <p:cNvPr descr="Image result for defense" id="755" name="Google Shape;755;p83"/>
              <p:cNvPicPr preferRelativeResize="0"/>
              <p:nvPr/>
            </p:nvPicPr>
            <p:blipFill rotWithShape="1">
              <a:blip r:embed="rId4">
                <a:alphaModFix/>
              </a:blip>
              <a:srcRect b="0" l="0" r="0" t="0"/>
              <a:stretch/>
            </p:blipFill>
            <p:spPr>
              <a:xfrm>
                <a:off x="5669293" y="3010352"/>
                <a:ext cx="595439" cy="569344"/>
              </a:xfrm>
              <a:prstGeom prst="rect">
                <a:avLst/>
              </a:prstGeom>
              <a:noFill/>
              <a:ln>
                <a:noFill/>
              </a:ln>
            </p:spPr>
          </p:pic>
        </p:gr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84"/>
          <p:cNvSpPr/>
          <p:nvPr/>
        </p:nvSpPr>
        <p:spPr>
          <a:xfrm>
            <a:off x="2643188" y="1393031"/>
            <a:ext cx="4189638" cy="2550383"/>
          </a:xfrm>
          <a:prstGeom prst="roundRect">
            <a:avLst>
              <a:gd fmla="val 36912" name="adj"/>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762" name="Google Shape;762;p84"/>
          <p:cNvGrpSpPr/>
          <p:nvPr/>
        </p:nvGrpSpPr>
        <p:grpSpPr>
          <a:xfrm>
            <a:off x="956806" y="74306"/>
            <a:ext cx="7073226" cy="4752000"/>
            <a:chOff x="1984056" y="0"/>
            <a:chExt cx="9430968" cy="6336000"/>
          </a:xfrm>
        </p:grpSpPr>
        <p:pic>
          <p:nvPicPr>
            <p:cNvPr id="763" name="Google Shape;763;p84"/>
            <p:cNvPicPr preferRelativeResize="0"/>
            <p:nvPr/>
          </p:nvPicPr>
          <p:blipFill rotWithShape="1">
            <a:blip r:embed="rId3">
              <a:alphaModFix/>
            </a:blip>
            <a:srcRect b="0" l="0" r="0" t="0"/>
            <a:stretch/>
          </p:blipFill>
          <p:spPr>
            <a:xfrm>
              <a:off x="1984056" y="0"/>
              <a:ext cx="9430968" cy="6336000"/>
            </a:xfrm>
            <a:prstGeom prst="rect">
              <a:avLst/>
            </a:prstGeom>
            <a:noFill/>
            <a:ln>
              <a:noFill/>
            </a:ln>
            <a:effectLst>
              <a:outerShdw blurRad="292100" rotWithShape="0" algn="tl" dir="2700000" dist="139700">
                <a:srgbClr val="333333">
                  <a:alpha val="64705"/>
                </a:srgbClr>
              </a:outerShdw>
            </a:effectLst>
          </p:spPr>
        </p:pic>
        <p:grpSp>
          <p:nvGrpSpPr>
            <p:cNvPr id="764" name="Google Shape;764;p84"/>
            <p:cNvGrpSpPr/>
            <p:nvPr/>
          </p:nvGrpSpPr>
          <p:grpSpPr>
            <a:xfrm>
              <a:off x="5449147" y="2724150"/>
              <a:ext cx="2961428" cy="1141748"/>
              <a:chOff x="5449147" y="2724150"/>
              <a:chExt cx="2961428" cy="1141748"/>
            </a:xfrm>
          </p:grpSpPr>
          <p:sp>
            <p:nvSpPr>
              <p:cNvPr id="765" name="Google Shape;765;p84"/>
              <p:cNvSpPr/>
              <p:nvPr/>
            </p:nvSpPr>
            <p:spPr>
              <a:xfrm>
                <a:off x="5449147" y="2724150"/>
                <a:ext cx="2961428" cy="1141748"/>
              </a:xfrm>
              <a:prstGeom prst="ellipse">
                <a:avLst/>
              </a:prstGeom>
              <a:solidFill>
                <a:srgbClr val="E6E6E6"/>
              </a:solidFill>
              <a:ln cap="flat" cmpd="sng" w="28575">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100"/>
                  <a:buFont typeface="Nunito"/>
                  <a:buNone/>
                </a:pPr>
                <a:r>
                  <a:rPr b="0" i="0" lang="en-US" sz="2100" u="none" cap="none" strike="noStrike">
                    <a:solidFill>
                      <a:srgbClr val="000000"/>
                    </a:solidFill>
                    <a:latin typeface="Nunito"/>
                    <a:ea typeface="Nunito"/>
                    <a:cs typeface="Nunito"/>
                    <a:sym typeface="Nunito"/>
                  </a:rPr>
                  <a:t>      X repels</a:t>
                </a:r>
                <a:br>
                  <a:rPr b="0" i="0" lang="en-US" sz="2100" u="none" cap="none" strike="noStrike">
                    <a:solidFill>
                      <a:srgbClr val="000000"/>
                    </a:solidFill>
                    <a:latin typeface="Nunito"/>
                    <a:ea typeface="Nunito"/>
                    <a:cs typeface="Nunito"/>
                    <a:sym typeface="Nunito"/>
                  </a:rPr>
                </a:br>
                <a:r>
                  <a:rPr b="0" i="0" lang="en-US" sz="2100" u="none" cap="none" strike="noStrike">
                    <a:solidFill>
                      <a:srgbClr val="000000"/>
                    </a:solidFill>
                    <a:latin typeface="Nunito"/>
                    <a:ea typeface="Nunito"/>
                    <a:cs typeface="Nunito"/>
                    <a:sym typeface="Nunito"/>
                  </a:rPr>
                  <a:t>      Y’s attack</a:t>
                </a:r>
                <a:endParaRPr sz="1100"/>
              </a:p>
            </p:txBody>
          </p:sp>
          <p:pic>
            <p:nvPicPr>
              <p:cNvPr descr="Image result for defense" id="766" name="Google Shape;766;p84"/>
              <p:cNvPicPr preferRelativeResize="0"/>
              <p:nvPr/>
            </p:nvPicPr>
            <p:blipFill rotWithShape="1">
              <a:blip r:embed="rId4">
                <a:alphaModFix/>
              </a:blip>
              <a:srcRect b="0" l="0" r="0" t="0"/>
              <a:stretch/>
            </p:blipFill>
            <p:spPr>
              <a:xfrm>
                <a:off x="5669293" y="3010352"/>
                <a:ext cx="595439" cy="569344"/>
              </a:xfrm>
              <a:prstGeom prst="rect">
                <a:avLst/>
              </a:prstGeom>
              <a:noFill/>
              <a:ln>
                <a:noFill/>
              </a:ln>
            </p:spPr>
          </p:pic>
        </p:grpSp>
      </p:grpSp>
      <p:sp>
        <p:nvSpPr>
          <p:cNvPr id="767" name="Google Shape;767;p84"/>
          <p:cNvSpPr/>
          <p:nvPr/>
        </p:nvSpPr>
        <p:spPr>
          <a:xfrm>
            <a:off x="122843" y="161175"/>
            <a:ext cx="1556031" cy="613688"/>
          </a:xfrm>
          <a:prstGeom prst="wedgeRectCallout">
            <a:avLst>
              <a:gd fmla="val 25575" name="adj1"/>
              <a:gd fmla="val -17729" name="adj2"/>
            </a:avLst>
          </a:prstGeom>
          <a:solidFill>
            <a:schemeClr val="lt1"/>
          </a:solidFill>
          <a:ln cap="flat" cmpd="sng" w="28575">
            <a:solidFill>
              <a:srgbClr val="595959"/>
            </a:solidFill>
            <a:prstDash val="solid"/>
            <a:miter lim="800000"/>
            <a:headEnd len="sm" w="sm" type="none"/>
            <a:tailEnd len="sm" w="sm" type="none"/>
          </a:ln>
          <a:effectLst>
            <a:outerShdw blurRad="50800" rotWithShape="0" algn="tl" dir="2700000" dist="889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Calibri"/>
              <a:buNone/>
            </a:pPr>
            <a:r>
              <a:rPr b="1" i="1" lang="en-US" sz="1800" u="none" cap="none" strike="noStrike">
                <a:solidFill>
                  <a:srgbClr val="000000"/>
                </a:solidFill>
                <a:latin typeface="Calibri"/>
                <a:ea typeface="Calibri"/>
                <a:cs typeface="Calibri"/>
                <a:sym typeface="Calibri"/>
              </a:rPr>
              <a:t>nine inference dimensions</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85"/>
          <p:cNvSpPr/>
          <p:nvPr/>
        </p:nvSpPr>
        <p:spPr>
          <a:xfrm>
            <a:off x="1042988" y="2248727"/>
            <a:ext cx="6987045" cy="2750786"/>
          </a:xfrm>
          <a:prstGeom prst="roundRect">
            <a:avLst>
              <a:gd fmla="val 16667" name="adj"/>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74" name="Google Shape;774;p85"/>
          <p:cNvSpPr/>
          <p:nvPr/>
        </p:nvSpPr>
        <p:spPr>
          <a:xfrm>
            <a:off x="1113968" y="91635"/>
            <a:ext cx="4572348" cy="2017122"/>
          </a:xfrm>
          <a:prstGeom prst="roundRect">
            <a:avLst>
              <a:gd fmla="val 16667" name="adj"/>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775" name="Google Shape;775;p85"/>
          <p:cNvPicPr preferRelativeResize="0"/>
          <p:nvPr/>
        </p:nvPicPr>
        <p:blipFill rotWithShape="1">
          <a:blip r:embed="rId3">
            <a:alphaModFix/>
          </a:blip>
          <a:srcRect b="0" l="0" r="0" t="0"/>
          <a:stretch/>
        </p:blipFill>
        <p:spPr>
          <a:xfrm>
            <a:off x="956806" y="74306"/>
            <a:ext cx="7073226" cy="4752000"/>
          </a:xfrm>
          <a:prstGeom prst="rect">
            <a:avLst/>
          </a:prstGeom>
          <a:noFill/>
          <a:ln>
            <a:noFill/>
          </a:ln>
        </p:spPr>
      </p:pic>
      <p:sp>
        <p:nvSpPr>
          <p:cNvPr id="776" name="Google Shape;776;p85"/>
          <p:cNvSpPr/>
          <p:nvPr/>
        </p:nvSpPr>
        <p:spPr>
          <a:xfrm>
            <a:off x="78964" y="759461"/>
            <a:ext cx="964024" cy="431164"/>
          </a:xfrm>
          <a:prstGeom prst="wedgeRectCallout">
            <a:avLst>
              <a:gd fmla="val 60573" name="adj1"/>
              <a:gd fmla="val -24734" name="adj2"/>
            </a:avLst>
          </a:prstGeom>
          <a:solidFill>
            <a:schemeClr val="lt1"/>
          </a:solidFill>
          <a:ln cap="flat" cmpd="sng" w="28575">
            <a:solidFill>
              <a:srgbClr val="595959"/>
            </a:solidFill>
            <a:prstDash val="solid"/>
            <a:miter lim="800000"/>
            <a:headEnd len="sm" w="sm" type="none"/>
            <a:tailEnd len="sm" w="sm" type="none"/>
          </a:ln>
          <a:effectLst>
            <a:outerShdw blurRad="50800" rotWithShape="0" algn="tl" dir="2700000" dist="889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Calibri"/>
              <a:buNone/>
            </a:pPr>
            <a:r>
              <a:rPr b="1" i="1" lang="en-US" sz="1800" u="none" cap="none" strike="noStrike">
                <a:solidFill>
                  <a:srgbClr val="000000"/>
                </a:solidFill>
                <a:latin typeface="Calibri"/>
                <a:ea typeface="Calibri"/>
                <a:cs typeface="Calibri"/>
                <a:sym typeface="Calibri"/>
              </a:rPr>
              <a:t>Causes</a:t>
            </a:r>
            <a:endParaRPr sz="1100"/>
          </a:p>
        </p:txBody>
      </p:sp>
      <p:sp>
        <p:nvSpPr>
          <p:cNvPr id="777" name="Google Shape;777;p85"/>
          <p:cNvSpPr/>
          <p:nvPr/>
        </p:nvSpPr>
        <p:spPr>
          <a:xfrm>
            <a:off x="78963" y="3663793"/>
            <a:ext cx="964024" cy="431164"/>
          </a:xfrm>
          <a:prstGeom prst="wedgeRectCallout">
            <a:avLst>
              <a:gd fmla="val 54371" name="adj1"/>
              <a:gd fmla="val 14816" name="adj2"/>
            </a:avLst>
          </a:prstGeom>
          <a:solidFill>
            <a:schemeClr val="lt1"/>
          </a:solidFill>
          <a:ln cap="flat" cmpd="sng" w="28575">
            <a:solidFill>
              <a:srgbClr val="595959"/>
            </a:solidFill>
            <a:prstDash val="solid"/>
            <a:miter lim="800000"/>
            <a:headEnd len="sm" w="sm" type="none"/>
            <a:tailEnd len="sm" w="sm" type="none"/>
          </a:ln>
          <a:effectLst>
            <a:outerShdw blurRad="50800" rotWithShape="0" algn="tl" dir="2700000" dist="889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Calibri"/>
              <a:buNone/>
            </a:pPr>
            <a:r>
              <a:rPr b="1" i="1" lang="en-US" sz="1800">
                <a:solidFill>
                  <a:srgbClr val="000000"/>
                </a:solidFill>
                <a:latin typeface="Calibri"/>
                <a:ea typeface="Calibri"/>
                <a:cs typeface="Calibri"/>
                <a:sym typeface="Calibri"/>
              </a:rPr>
              <a:t>Effects</a:t>
            </a:r>
            <a:endParaRPr b="1" i="1" sz="2100">
              <a:solidFill>
                <a:srgbClr val="000000"/>
              </a:solidFill>
              <a:latin typeface="Calibri"/>
              <a:ea typeface="Calibri"/>
              <a:cs typeface="Calibri"/>
              <a:sym typeface="Calibri"/>
            </a:endParaRPr>
          </a:p>
        </p:txBody>
      </p:sp>
      <p:pic>
        <p:nvPicPr>
          <p:cNvPr id="778" name="Google Shape;778;p85"/>
          <p:cNvPicPr preferRelativeResize="0"/>
          <p:nvPr/>
        </p:nvPicPr>
        <p:blipFill rotWithShape="1">
          <a:blip r:embed="rId4">
            <a:alphaModFix/>
          </a:blip>
          <a:srcRect b="0" l="0" r="0" t="47332"/>
          <a:stretch/>
        </p:blipFill>
        <p:spPr>
          <a:xfrm>
            <a:off x="956806" y="2323557"/>
            <a:ext cx="7073227" cy="2502749"/>
          </a:xfrm>
          <a:prstGeom prst="rect">
            <a:avLst/>
          </a:prstGeom>
          <a:noFill/>
          <a:ln>
            <a:noFill/>
          </a:ln>
          <a:effectLst>
            <a:outerShdw blurRad="292100" rotWithShape="0" algn="tl" dir="2700000" dist="139700">
              <a:srgbClr val="333333">
                <a:alpha val="64705"/>
              </a:srgbClr>
            </a:outerShdw>
          </a:effectLst>
        </p:spPr>
      </p:pic>
      <p:pic>
        <p:nvPicPr>
          <p:cNvPr id="779" name="Google Shape;779;p85"/>
          <p:cNvPicPr preferRelativeResize="0"/>
          <p:nvPr/>
        </p:nvPicPr>
        <p:blipFill rotWithShape="1">
          <a:blip r:embed="rId5">
            <a:alphaModFix/>
          </a:blip>
          <a:srcRect b="53558" l="0" r="34412" t="0"/>
          <a:stretch/>
        </p:blipFill>
        <p:spPr>
          <a:xfrm>
            <a:off x="956805" y="74306"/>
            <a:ext cx="4639132" cy="2206931"/>
          </a:xfrm>
          <a:prstGeom prst="roundRect">
            <a:avLst>
              <a:gd fmla="val 16667" name="adj"/>
            </a:avLst>
          </a:prstGeom>
          <a:noFill/>
          <a:ln>
            <a:noFill/>
          </a:ln>
          <a:effectLst>
            <a:outerShdw blurRad="292100" rotWithShape="0" algn="tl" dir="2700000" dist="139700">
              <a:srgbClr val="333333">
                <a:alpha val="64705"/>
              </a:srgbClr>
            </a:outerShdw>
          </a:effectLst>
        </p:spPr>
      </p:pic>
      <p:sp>
        <p:nvSpPr>
          <p:cNvPr id="780" name="Google Shape;780;p85"/>
          <p:cNvSpPr/>
          <p:nvPr/>
        </p:nvSpPr>
        <p:spPr>
          <a:xfrm>
            <a:off x="3555624" y="2117419"/>
            <a:ext cx="2221071" cy="856311"/>
          </a:xfrm>
          <a:prstGeom prst="ellipse">
            <a:avLst/>
          </a:prstGeom>
          <a:solidFill>
            <a:srgbClr val="E6E6E6"/>
          </a:solidFill>
          <a:ln cap="flat" cmpd="sng" w="28575">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100"/>
              <a:buFont typeface="Nunito"/>
              <a:buNone/>
            </a:pPr>
            <a:r>
              <a:rPr b="0" i="0" lang="en-US" sz="2100" u="none" cap="none" strike="noStrike">
                <a:solidFill>
                  <a:srgbClr val="000000"/>
                </a:solidFill>
                <a:latin typeface="Nunito"/>
                <a:ea typeface="Nunito"/>
                <a:cs typeface="Nunito"/>
                <a:sym typeface="Nunito"/>
              </a:rPr>
              <a:t>      X repels</a:t>
            </a:r>
            <a:br>
              <a:rPr b="0" i="0" lang="en-US" sz="2100" u="none" cap="none" strike="noStrike">
                <a:solidFill>
                  <a:srgbClr val="000000"/>
                </a:solidFill>
                <a:latin typeface="Nunito"/>
                <a:ea typeface="Nunito"/>
                <a:cs typeface="Nunito"/>
                <a:sym typeface="Nunito"/>
              </a:rPr>
            </a:br>
            <a:r>
              <a:rPr b="0" i="0" lang="en-US" sz="2100" u="none" cap="none" strike="noStrike">
                <a:solidFill>
                  <a:srgbClr val="000000"/>
                </a:solidFill>
                <a:latin typeface="Nunito"/>
                <a:ea typeface="Nunito"/>
                <a:cs typeface="Nunito"/>
                <a:sym typeface="Nunito"/>
              </a:rPr>
              <a:t>      Y’s attack</a:t>
            </a:r>
            <a:endParaRPr sz="1100"/>
          </a:p>
        </p:txBody>
      </p:sp>
      <p:pic>
        <p:nvPicPr>
          <p:cNvPr descr="Image result for defense" id="781" name="Google Shape;781;p85"/>
          <p:cNvPicPr preferRelativeResize="0"/>
          <p:nvPr/>
        </p:nvPicPr>
        <p:blipFill rotWithShape="1">
          <a:blip r:embed="rId6">
            <a:alphaModFix/>
          </a:blip>
          <a:srcRect b="0" l="0" r="0" t="0"/>
          <a:stretch/>
        </p:blipFill>
        <p:spPr>
          <a:xfrm>
            <a:off x="3720734" y="2332070"/>
            <a:ext cx="446579" cy="42700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76"/>
                                        </p:tgtEl>
                                      </p:cBhvr>
                                    </p:animEffect>
                                    <p:set>
                                      <p:cBhvr>
                                        <p:cTn dur="1" fill="hold">
                                          <p:stCondLst>
                                            <p:cond delay="500"/>
                                          </p:stCondLst>
                                        </p:cTn>
                                        <p:tgtEl>
                                          <p:spTgt spid="77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500"/>
                                        <p:tgtEl>
                                          <p:spTgt spid="777"/>
                                        </p:tgtEl>
                                      </p:cBhvr>
                                    </p:animEffect>
                                  </p:childTnLst>
                                </p:cTn>
                              </p:par>
                              <p:par>
                                <p:cTn fill="hold" nodeType="withEffect" presetClass="entr" presetID="10" presetSubtype="0">
                                  <p:stCondLst>
                                    <p:cond delay="0"/>
                                  </p:stCondLst>
                                  <p:childTnLst>
                                    <p:set>
                                      <p:cBhvr>
                                        <p:cTn dur="1" fill="hold">
                                          <p:stCondLst>
                                            <p:cond delay="0"/>
                                          </p:stCondLst>
                                        </p:cTn>
                                        <p:tgtEl>
                                          <p:spTgt spid="778"/>
                                        </p:tgtEl>
                                        <p:attrNameLst>
                                          <p:attrName>style.visibility</p:attrName>
                                        </p:attrNameLst>
                                      </p:cBhvr>
                                      <p:to>
                                        <p:strVal val="visible"/>
                                      </p:to>
                                    </p:set>
                                    <p:animEffect filter="fade" transition="in">
                                      <p:cBhvr>
                                        <p:cTn dur="500"/>
                                        <p:tgtEl>
                                          <p:spTgt spid="778"/>
                                        </p:tgtEl>
                                      </p:cBhvr>
                                    </p:animEffect>
                                  </p:childTnLst>
                                </p:cTn>
                              </p:par>
                              <p:par>
                                <p:cTn fill="hold" nodeType="withEffect" presetClass="exit" presetID="10" presetSubtype="0">
                                  <p:stCondLst>
                                    <p:cond delay="0"/>
                                  </p:stCondLst>
                                  <p:childTnLst>
                                    <p:animEffect filter="fade" transition="out">
                                      <p:cBhvr>
                                        <p:cTn dur="500"/>
                                        <p:tgtEl>
                                          <p:spTgt spid="779"/>
                                        </p:tgtEl>
                                      </p:cBhvr>
                                    </p:animEffect>
                                    <p:set>
                                      <p:cBhvr>
                                        <p:cTn dur="1" fill="hold">
                                          <p:stCondLst>
                                            <p:cond delay="500"/>
                                          </p:stCondLst>
                                        </p:cTn>
                                        <p:tgtEl>
                                          <p:spTgt spid="77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774"/>
                                        </p:tgtEl>
                                      </p:cBhvr>
                                    </p:animEffect>
                                    <p:set>
                                      <p:cBhvr>
                                        <p:cTn dur="1" fill="hold">
                                          <p:stCondLst>
                                            <p:cond delay="500"/>
                                          </p:stCondLst>
                                        </p:cTn>
                                        <p:tgtEl>
                                          <p:spTgt spid="77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500"/>
                                        <p:tgtEl>
                                          <p:spTgt spid="7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86"/>
          <p:cNvSpPr/>
          <p:nvPr/>
        </p:nvSpPr>
        <p:spPr>
          <a:xfrm>
            <a:off x="1113968" y="91635"/>
            <a:ext cx="4572348" cy="2017122"/>
          </a:xfrm>
          <a:prstGeom prst="roundRect">
            <a:avLst>
              <a:gd fmla="val 16667" name="adj"/>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88" name="Google Shape;788;p86"/>
          <p:cNvSpPr/>
          <p:nvPr/>
        </p:nvSpPr>
        <p:spPr>
          <a:xfrm>
            <a:off x="1042988" y="2248727"/>
            <a:ext cx="6987045" cy="2750786"/>
          </a:xfrm>
          <a:prstGeom prst="roundRect">
            <a:avLst>
              <a:gd fmla="val 16667" name="adj"/>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89" name="Google Shape;789;p86"/>
          <p:cNvSpPr/>
          <p:nvPr/>
        </p:nvSpPr>
        <p:spPr>
          <a:xfrm>
            <a:off x="5763578" y="460331"/>
            <a:ext cx="1927758" cy="1575444"/>
          </a:xfrm>
          <a:prstGeom prst="roundRect">
            <a:avLst>
              <a:gd fmla="val 16667" name="adj"/>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790" name="Google Shape;790;p86"/>
          <p:cNvPicPr preferRelativeResize="0"/>
          <p:nvPr/>
        </p:nvPicPr>
        <p:blipFill rotWithShape="1">
          <a:blip r:embed="rId3">
            <a:alphaModFix/>
          </a:blip>
          <a:srcRect b="0" l="0" r="0" t="0"/>
          <a:stretch/>
        </p:blipFill>
        <p:spPr>
          <a:xfrm>
            <a:off x="956806" y="74306"/>
            <a:ext cx="7073226" cy="4752000"/>
          </a:xfrm>
          <a:prstGeom prst="rect">
            <a:avLst/>
          </a:prstGeom>
          <a:noFill/>
          <a:ln>
            <a:noFill/>
          </a:ln>
        </p:spPr>
      </p:pic>
      <p:sp>
        <p:nvSpPr>
          <p:cNvPr id="791" name="Google Shape;791;p86"/>
          <p:cNvSpPr/>
          <p:nvPr/>
        </p:nvSpPr>
        <p:spPr>
          <a:xfrm>
            <a:off x="8030032" y="962189"/>
            <a:ext cx="964024" cy="431164"/>
          </a:xfrm>
          <a:prstGeom prst="wedgeRectCallout">
            <a:avLst>
              <a:gd fmla="val -60957" name="adj1"/>
              <a:gd fmla="val -12805" name="adj2"/>
            </a:avLst>
          </a:prstGeom>
          <a:solidFill>
            <a:schemeClr val="lt1"/>
          </a:solidFill>
          <a:ln cap="flat" cmpd="sng" w="28575">
            <a:solidFill>
              <a:srgbClr val="595959"/>
            </a:solidFill>
            <a:prstDash val="solid"/>
            <a:miter lim="800000"/>
            <a:headEnd len="sm" w="sm" type="none"/>
            <a:tailEnd len="sm" w="sm" type="none"/>
          </a:ln>
          <a:effectLst>
            <a:outerShdw blurRad="50800" rotWithShape="0" algn="tl" dir="2700000" dist="889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Calibri"/>
              <a:buNone/>
            </a:pPr>
            <a:r>
              <a:rPr b="1" i="1" lang="en-US" sz="1800" u="none" cap="none" strike="noStrike">
                <a:solidFill>
                  <a:srgbClr val="000000"/>
                </a:solidFill>
                <a:latin typeface="Calibri"/>
                <a:ea typeface="Calibri"/>
                <a:cs typeface="Calibri"/>
                <a:sym typeface="Calibri"/>
              </a:rPr>
              <a:t>Static</a:t>
            </a:r>
            <a:endParaRPr b="1" i="1" sz="2100" u="none" cap="none" strike="noStrike">
              <a:solidFill>
                <a:srgbClr val="000000"/>
              </a:solidFill>
              <a:latin typeface="Calibri"/>
              <a:ea typeface="Calibri"/>
              <a:cs typeface="Calibri"/>
              <a:sym typeface="Calibri"/>
            </a:endParaRPr>
          </a:p>
        </p:txBody>
      </p:sp>
      <p:sp>
        <p:nvSpPr>
          <p:cNvPr id="792" name="Google Shape;792;p86"/>
          <p:cNvSpPr/>
          <p:nvPr/>
        </p:nvSpPr>
        <p:spPr>
          <a:xfrm>
            <a:off x="151541" y="1777819"/>
            <a:ext cx="980467" cy="431164"/>
          </a:xfrm>
          <a:prstGeom prst="wedgeRectCallout">
            <a:avLst>
              <a:gd fmla="val 67071" name="adj1"/>
              <a:gd fmla="val 36224" name="adj2"/>
            </a:avLst>
          </a:prstGeom>
          <a:solidFill>
            <a:schemeClr val="lt1"/>
          </a:solidFill>
          <a:ln cap="flat" cmpd="sng" w="28575">
            <a:solidFill>
              <a:srgbClr val="595959"/>
            </a:solidFill>
            <a:prstDash val="solid"/>
            <a:miter lim="800000"/>
            <a:headEnd len="sm" w="sm" type="none"/>
            <a:tailEnd len="sm" w="sm" type="none"/>
          </a:ln>
          <a:effectLst>
            <a:outerShdw blurRad="50800" rotWithShape="0" algn="tl" dir="2700000" dist="889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Calibri"/>
              <a:buNone/>
            </a:pPr>
            <a:r>
              <a:rPr b="1" i="1" lang="en-US" sz="1800">
                <a:solidFill>
                  <a:srgbClr val="000000"/>
                </a:solidFill>
                <a:latin typeface="Calibri"/>
                <a:ea typeface="Calibri"/>
                <a:cs typeface="Calibri"/>
                <a:sym typeface="Calibri"/>
              </a:rPr>
              <a:t>Dynamic</a:t>
            </a:r>
            <a:endParaRPr sz="1100"/>
          </a:p>
        </p:txBody>
      </p:sp>
      <p:pic>
        <p:nvPicPr>
          <p:cNvPr id="793" name="Google Shape;793;p86"/>
          <p:cNvPicPr preferRelativeResize="0"/>
          <p:nvPr/>
        </p:nvPicPr>
        <p:blipFill rotWithShape="1">
          <a:blip r:embed="rId4">
            <a:alphaModFix/>
          </a:blip>
          <a:srcRect b="0" l="0" r="0" t="47332"/>
          <a:stretch/>
        </p:blipFill>
        <p:spPr>
          <a:xfrm>
            <a:off x="956806" y="2323557"/>
            <a:ext cx="7073227" cy="2502749"/>
          </a:xfrm>
          <a:prstGeom prst="rect">
            <a:avLst/>
          </a:prstGeom>
          <a:noFill/>
          <a:ln>
            <a:noFill/>
          </a:ln>
          <a:effectLst>
            <a:outerShdw blurRad="292100" rotWithShape="0" algn="tl" dir="2700000" dist="139700">
              <a:srgbClr val="333333">
                <a:alpha val="64705"/>
              </a:srgbClr>
            </a:outerShdw>
          </a:effectLst>
        </p:spPr>
      </p:pic>
      <p:pic>
        <p:nvPicPr>
          <p:cNvPr id="794" name="Google Shape;794;p86"/>
          <p:cNvPicPr preferRelativeResize="0"/>
          <p:nvPr/>
        </p:nvPicPr>
        <p:blipFill rotWithShape="1">
          <a:blip r:embed="rId5">
            <a:alphaModFix/>
          </a:blip>
          <a:srcRect b="51053" l="57493" r="0" t="0"/>
          <a:stretch/>
        </p:blipFill>
        <p:spPr>
          <a:xfrm>
            <a:off x="5023484" y="74306"/>
            <a:ext cx="3006547" cy="2325994"/>
          </a:xfrm>
          <a:prstGeom prst="parallelogram">
            <a:avLst>
              <a:gd fmla="val 38206" name="adj"/>
            </a:avLst>
          </a:prstGeom>
          <a:noFill/>
          <a:ln>
            <a:noFill/>
          </a:ln>
          <a:effectLst>
            <a:outerShdw blurRad="292100" rotWithShape="0" algn="tl" dir="2700000" dist="139700">
              <a:srgbClr val="333333">
                <a:alpha val="64705"/>
              </a:srgbClr>
            </a:outerShdw>
          </a:effectLst>
        </p:spPr>
      </p:pic>
      <p:pic>
        <p:nvPicPr>
          <p:cNvPr id="795" name="Google Shape;795;p86"/>
          <p:cNvPicPr preferRelativeResize="0"/>
          <p:nvPr/>
        </p:nvPicPr>
        <p:blipFill rotWithShape="1">
          <a:blip r:embed="rId4">
            <a:alphaModFix/>
          </a:blip>
          <a:srcRect b="53780" l="0" r="34264" t="0"/>
          <a:stretch/>
        </p:blipFill>
        <p:spPr>
          <a:xfrm>
            <a:off x="956806" y="71828"/>
            <a:ext cx="4649610" cy="2196384"/>
          </a:xfrm>
          <a:prstGeom prst="roundRect">
            <a:avLst>
              <a:gd fmla="val 22912" name="adj"/>
            </a:avLst>
          </a:prstGeom>
          <a:noFill/>
          <a:ln>
            <a:noFill/>
          </a:ln>
          <a:effectLst>
            <a:outerShdw blurRad="292100" rotWithShape="0" algn="tl" dir="2700000" dist="139700">
              <a:srgbClr val="333333">
                <a:alpha val="64705"/>
              </a:srgbClr>
            </a:outerShdw>
          </a:effectLst>
        </p:spPr>
      </p:pic>
      <p:sp>
        <p:nvSpPr>
          <p:cNvPr id="796" name="Google Shape;796;p86"/>
          <p:cNvSpPr/>
          <p:nvPr/>
        </p:nvSpPr>
        <p:spPr>
          <a:xfrm>
            <a:off x="3555624" y="2117419"/>
            <a:ext cx="2221071" cy="856311"/>
          </a:xfrm>
          <a:prstGeom prst="ellipse">
            <a:avLst/>
          </a:prstGeom>
          <a:solidFill>
            <a:srgbClr val="E6E6E6"/>
          </a:solidFill>
          <a:ln cap="flat" cmpd="sng" w="28575">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100"/>
              <a:buFont typeface="Nunito"/>
              <a:buNone/>
            </a:pPr>
            <a:r>
              <a:rPr b="0" i="0" lang="en-US" sz="2100" u="none" cap="none" strike="noStrike">
                <a:solidFill>
                  <a:srgbClr val="000000"/>
                </a:solidFill>
                <a:latin typeface="Nunito"/>
                <a:ea typeface="Nunito"/>
                <a:cs typeface="Nunito"/>
                <a:sym typeface="Nunito"/>
              </a:rPr>
              <a:t>      X repels</a:t>
            </a:r>
            <a:br>
              <a:rPr b="0" i="0" lang="en-US" sz="2100" u="none" cap="none" strike="noStrike">
                <a:solidFill>
                  <a:srgbClr val="000000"/>
                </a:solidFill>
                <a:latin typeface="Nunito"/>
                <a:ea typeface="Nunito"/>
                <a:cs typeface="Nunito"/>
                <a:sym typeface="Nunito"/>
              </a:rPr>
            </a:br>
            <a:r>
              <a:rPr b="0" i="0" lang="en-US" sz="2100" u="none" cap="none" strike="noStrike">
                <a:solidFill>
                  <a:srgbClr val="000000"/>
                </a:solidFill>
                <a:latin typeface="Nunito"/>
                <a:ea typeface="Nunito"/>
                <a:cs typeface="Nunito"/>
                <a:sym typeface="Nunito"/>
              </a:rPr>
              <a:t>      Y’s attack</a:t>
            </a:r>
            <a:endParaRPr sz="1100"/>
          </a:p>
        </p:txBody>
      </p:sp>
      <p:pic>
        <p:nvPicPr>
          <p:cNvPr descr="Image result for defense" id="797" name="Google Shape;797;p86"/>
          <p:cNvPicPr preferRelativeResize="0"/>
          <p:nvPr/>
        </p:nvPicPr>
        <p:blipFill rotWithShape="1">
          <a:blip r:embed="rId6">
            <a:alphaModFix/>
          </a:blip>
          <a:srcRect b="0" l="0" r="0" t="0"/>
          <a:stretch/>
        </p:blipFill>
        <p:spPr>
          <a:xfrm>
            <a:off x="3720734" y="2332070"/>
            <a:ext cx="446579" cy="42700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par>
                                <p:cTn fill="hold" nodeType="withEffect" presetClass="exit" presetID="10" presetSubtype="0">
                                  <p:stCondLst>
                                    <p:cond delay="0"/>
                                  </p:stCondLst>
                                  <p:childTnLst>
                                    <p:animEffect filter="fade" transition="out">
                                      <p:cBhvr>
                                        <p:cTn dur="500"/>
                                        <p:tgtEl>
                                          <p:spTgt spid="792"/>
                                        </p:tgtEl>
                                      </p:cBhvr>
                                    </p:animEffect>
                                    <p:set>
                                      <p:cBhvr>
                                        <p:cTn dur="1" fill="hold">
                                          <p:stCondLst>
                                            <p:cond delay="500"/>
                                          </p:stCondLst>
                                        </p:cTn>
                                        <p:tgtEl>
                                          <p:spTgt spid="79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793"/>
                                        </p:tgtEl>
                                      </p:cBhvr>
                                    </p:animEffect>
                                    <p:set>
                                      <p:cBhvr>
                                        <p:cTn dur="1" fill="hold">
                                          <p:stCondLst>
                                            <p:cond delay="500"/>
                                          </p:stCondLst>
                                        </p:cTn>
                                        <p:tgtEl>
                                          <p:spTgt spid="79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500"/>
                                        <p:tgtEl>
                                          <p:spTgt spid="794"/>
                                        </p:tgtEl>
                                      </p:cBhvr>
                                    </p:animEffect>
                                  </p:childTnLst>
                                </p:cTn>
                              </p:par>
                              <p:par>
                                <p:cTn fill="hold" nodeType="withEffect" presetClass="exit" presetID="10" presetSubtype="0">
                                  <p:stCondLst>
                                    <p:cond delay="0"/>
                                  </p:stCondLst>
                                  <p:childTnLst>
                                    <p:animEffect filter="fade" transition="out">
                                      <p:cBhvr>
                                        <p:cTn dur="500"/>
                                        <p:tgtEl>
                                          <p:spTgt spid="795"/>
                                        </p:tgtEl>
                                      </p:cBhvr>
                                    </p:animEffect>
                                    <p:set>
                                      <p:cBhvr>
                                        <p:cTn dur="1" fill="hold">
                                          <p:stCondLst>
                                            <p:cond delay="500"/>
                                          </p:stCondLst>
                                        </p:cTn>
                                        <p:tgtEl>
                                          <p:spTgt spid="79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500"/>
                                        <p:tgtEl>
                                          <p:spTgt spid="789"/>
                                        </p:tgtEl>
                                      </p:cBhvr>
                                    </p:animEffect>
                                  </p:childTnLst>
                                </p:cTn>
                              </p:par>
                              <p:par>
                                <p:cTn fill="hold" nodeType="withEffect" presetClass="exit" presetID="10" presetSubtype="0">
                                  <p:stCondLst>
                                    <p:cond delay="0"/>
                                  </p:stCondLst>
                                  <p:childTnLst>
                                    <p:animEffect filter="fade" transition="out">
                                      <p:cBhvr>
                                        <p:cTn dur="500"/>
                                        <p:tgtEl>
                                          <p:spTgt spid="787"/>
                                        </p:tgtEl>
                                      </p:cBhvr>
                                    </p:animEffect>
                                    <p:set>
                                      <p:cBhvr>
                                        <p:cTn dur="1" fill="hold">
                                          <p:stCondLst>
                                            <p:cond delay="500"/>
                                          </p:stCondLst>
                                        </p:cTn>
                                        <p:tgtEl>
                                          <p:spTgt spid="78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788"/>
                                        </p:tgtEl>
                                      </p:cBhvr>
                                    </p:animEffect>
                                    <p:set>
                                      <p:cBhvr>
                                        <p:cTn dur="1" fill="hold">
                                          <p:stCondLst>
                                            <p:cond delay="500"/>
                                          </p:stCondLst>
                                        </p:cTn>
                                        <p:tgtEl>
                                          <p:spTgt spid="78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33"/>
          <p:cNvPicPr preferRelativeResize="0"/>
          <p:nvPr/>
        </p:nvPicPr>
        <p:blipFill>
          <a:blip r:embed="rId3">
            <a:alphaModFix/>
          </a:blip>
          <a:stretch>
            <a:fillRect/>
          </a:stretch>
        </p:blipFill>
        <p:spPr>
          <a:xfrm>
            <a:off x="3575084" y="3296550"/>
            <a:ext cx="1895626" cy="1503201"/>
          </a:xfrm>
          <a:prstGeom prst="rect">
            <a:avLst/>
          </a:prstGeom>
          <a:noFill/>
          <a:ln>
            <a:noFill/>
          </a:ln>
        </p:spPr>
      </p:pic>
      <p:sp>
        <p:nvSpPr>
          <p:cNvPr id="195" name="Google Shape;195;p33"/>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96" name="Google Shape;196;p33"/>
          <p:cNvSpPr txBox="1"/>
          <p:nvPr/>
        </p:nvSpPr>
        <p:spPr>
          <a:xfrm>
            <a:off x="0" y="0"/>
            <a:ext cx="9144000" cy="1340700"/>
          </a:xfrm>
          <a:prstGeom prst="rect">
            <a:avLst/>
          </a:prstGeom>
          <a:noFill/>
          <a:ln>
            <a:noFill/>
          </a:ln>
        </p:spPr>
        <p:txBody>
          <a:bodyPr anchorCtr="0" anchor="t" bIns="91425" lIns="91425" spcFirstLastPara="1" rIns="91425" wrap="square" tIns="91425">
            <a:noAutofit/>
          </a:bodyPr>
          <a:lstStyle/>
          <a:p>
            <a:pPr indent="0" lvl="0" marL="0" rtl="0" algn="ctr">
              <a:lnSpc>
                <a:spcPct val="98181"/>
              </a:lnSpc>
              <a:spcBef>
                <a:spcPts val="600"/>
              </a:spcBef>
              <a:spcAft>
                <a:spcPts val="0"/>
              </a:spcAft>
              <a:buNone/>
            </a:pPr>
            <a:r>
              <a:rPr lang="en-US" sz="3600">
                <a:solidFill>
                  <a:schemeClr val="accent2"/>
                </a:solidFill>
              </a:rPr>
              <a:t>Humans reason about the world with </a:t>
            </a:r>
            <a:r>
              <a:rPr b="1" lang="en-US" sz="3600">
                <a:solidFill>
                  <a:schemeClr val="accent2"/>
                </a:solidFill>
              </a:rPr>
              <a:t>mental models </a:t>
            </a:r>
            <a:r>
              <a:rPr lang="en-US" sz="3200">
                <a:solidFill>
                  <a:schemeClr val="accent2"/>
                </a:solidFill>
              </a:rPr>
              <a:t>[Graesser, 1994]</a:t>
            </a:r>
            <a:endParaRPr sz="3200">
              <a:solidFill>
                <a:schemeClr val="accent2"/>
              </a:solidFill>
            </a:endParaRPr>
          </a:p>
        </p:txBody>
      </p:sp>
      <p:sp>
        <p:nvSpPr>
          <p:cNvPr id="197" name="Google Shape;197;p33"/>
          <p:cNvSpPr/>
          <p:nvPr/>
        </p:nvSpPr>
        <p:spPr>
          <a:xfrm>
            <a:off x="701275" y="1643175"/>
            <a:ext cx="2977200" cy="2083200"/>
          </a:xfrm>
          <a:prstGeom prst="cloudCallout">
            <a:avLst>
              <a:gd fmla="val 43526" name="adj1"/>
              <a:gd fmla="val 6287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solidFill>
                  <a:schemeClr val="dk1"/>
                </a:solidFill>
              </a:rPr>
              <a:t>Personal experiences</a:t>
            </a:r>
            <a:endParaRPr sz="2400">
              <a:solidFill>
                <a:schemeClr val="dk1"/>
              </a:solidFill>
            </a:endParaRPr>
          </a:p>
          <a:p>
            <a:pPr indent="0" lvl="0" marL="0" rtl="0" algn="l">
              <a:lnSpc>
                <a:spcPct val="115000"/>
              </a:lnSpc>
              <a:spcBef>
                <a:spcPts val="600"/>
              </a:spcBef>
              <a:spcAft>
                <a:spcPts val="0"/>
              </a:spcAft>
              <a:buClr>
                <a:schemeClr val="dk1"/>
              </a:buClr>
              <a:buSzPts val="1100"/>
              <a:buFont typeface="Arial"/>
              <a:buNone/>
            </a:pPr>
            <a:r>
              <a:rPr lang="en-US">
                <a:solidFill>
                  <a:schemeClr val="dk1"/>
                </a:solidFill>
              </a:rPr>
              <a:t>[Conway et al., 2000]</a:t>
            </a:r>
            <a:endParaRPr>
              <a:solidFill>
                <a:schemeClr val="dk1"/>
              </a:solidFill>
            </a:endParaRPr>
          </a:p>
        </p:txBody>
      </p:sp>
      <p:sp>
        <p:nvSpPr>
          <p:cNvPr id="198" name="Google Shape;198;p33"/>
          <p:cNvSpPr/>
          <p:nvPr/>
        </p:nvSpPr>
        <p:spPr>
          <a:xfrm>
            <a:off x="5713300" y="1760050"/>
            <a:ext cx="2530200" cy="2083200"/>
          </a:xfrm>
          <a:prstGeom prst="cloudCallout">
            <a:avLst>
              <a:gd fmla="val -64674" name="adj1"/>
              <a:gd fmla="val 58579"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solidFill>
                  <a:schemeClr val="dk1"/>
                </a:solidFill>
              </a:rPr>
              <a:t>World knowledge</a:t>
            </a:r>
            <a:endParaRPr sz="2400">
              <a:solidFill>
                <a:schemeClr val="dk1"/>
              </a:solidFill>
            </a:endParaRPr>
          </a:p>
          <a:p>
            <a:pPr indent="0" lvl="0" marL="0" rtl="0" algn="l">
              <a:lnSpc>
                <a:spcPct val="115000"/>
              </a:lnSpc>
              <a:spcBef>
                <a:spcPts val="600"/>
              </a:spcBef>
              <a:spcAft>
                <a:spcPts val="0"/>
              </a:spcAft>
              <a:buNone/>
            </a:pPr>
            <a:r>
              <a:rPr lang="en-US">
                <a:solidFill>
                  <a:schemeClr val="dk1"/>
                </a:solidFill>
              </a:rPr>
              <a:t>[Kintsch, 1988]</a:t>
            </a:r>
            <a:endParaRPr>
              <a:solidFill>
                <a:schemeClr val="dk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87"/>
          <p:cNvSpPr/>
          <p:nvPr/>
        </p:nvSpPr>
        <p:spPr>
          <a:xfrm>
            <a:off x="5763578" y="460331"/>
            <a:ext cx="2100304" cy="2945809"/>
          </a:xfrm>
          <a:custGeom>
            <a:rect b="b" l="l" r="r" t="t"/>
            <a:pathLst>
              <a:path extrusionOk="0" h="3851497" w="2800406">
                <a:moveTo>
                  <a:pt x="0" y="466744"/>
                </a:moveTo>
                <a:cubicBezTo>
                  <a:pt x="0" y="208968"/>
                  <a:pt x="208968" y="0"/>
                  <a:pt x="466744" y="0"/>
                </a:cubicBezTo>
                <a:lnTo>
                  <a:pt x="2333662" y="0"/>
                </a:lnTo>
                <a:cubicBezTo>
                  <a:pt x="2591438" y="0"/>
                  <a:pt x="2800406" y="208968"/>
                  <a:pt x="2800406" y="466744"/>
                </a:cubicBezTo>
                <a:lnTo>
                  <a:pt x="2800406" y="3384753"/>
                </a:lnTo>
                <a:cubicBezTo>
                  <a:pt x="2800406" y="3642529"/>
                  <a:pt x="2591438" y="3851497"/>
                  <a:pt x="2333662" y="3851497"/>
                </a:cubicBezTo>
                <a:cubicBezTo>
                  <a:pt x="1117590" y="3839621"/>
                  <a:pt x="1748130" y="3491460"/>
                  <a:pt x="692375" y="3485523"/>
                </a:cubicBezTo>
                <a:cubicBezTo>
                  <a:pt x="434599" y="3485523"/>
                  <a:pt x="11875" y="3185329"/>
                  <a:pt x="11875" y="2927553"/>
                </a:cubicBezTo>
                <a:cubicBezTo>
                  <a:pt x="7917" y="2107283"/>
                  <a:pt x="3958" y="1287014"/>
                  <a:pt x="0" y="466744"/>
                </a:cubicBezTo>
                <a:close/>
              </a:path>
            </a:pathLst>
          </a:cu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4" name="Google Shape;804;p87"/>
          <p:cNvSpPr/>
          <p:nvPr/>
        </p:nvSpPr>
        <p:spPr>
          <a:xfrm>
            <a:off x="1113698" y="91905"/>
            <a:ext cx="4577212" cy="3186061"/>
          </a:xfrm>
          <a:custGeom>
            <a:rect b="b" l="l" r="r" t="t"/>
            <a:pathLst>
              <a:path extrusionOk="0" h="4248081" w="6102949">
                <a:moveTo>
                  <a:pt x="0" y="706733"/>
                </a:moveTo>
                <a:cubicBezTo>
                  <a:pt x="0" y="316415"/>
                  <a:pt x="316415" y="0"/>
                  <a:pt x="706733" y="0"/>
                </a:cubicBezTo>
                <a:lnTo>
                  <a:pt x="5389731" y="0"/>
                </a:lnTo>
                <a:cubicBezTo>
                  <a:pt x="5780049" y="0"/>
                  <a:pt x="6096464" y="316415"/>
                  <a:pt x="6096464" y="706733"/>
                </a:cubicBezTo>
                <a:cubicBezTo>
                  <a:pt x="6098626" y="1156148"/>
                  <a:pt x="6100787" y="1605564"/>
                  <a:pt x="6102949" y="2054979"/>
                </a:cubicBezTo>
                <a:cubicBezTo>
                  <a:pt x="6077009" y="2451782"/>
                  <a:pt x="5903265" y="2573643"/>
                  <a:pt x="3885186" y="2606069"/>
                </a:cubicBezTo>
                <a:cubicBezTo>
                  <a:pt x="3128480" y="2636639"/>
                  <a:pt x="3150615" y="3044383"/>
                  <a:pt x="3151560" y="3301956"/>
                </a:cubicBezTo>
                <a:cubicBezTo>
                  <a:pt x="3139535" y="3857843"/>
                  <a:pt x="2548434" y="4232898"/>
                  <a:pt x="2055576" y="4242296"/>
                </a:cubicBezTo>
                <a:cubicBezTo>
                  <a:pt x="1286966" y="4252024"/>
                  <a:pt x="1068785" y="4248188"/>
                  <a:pt x="706733" y="4240316"/>
                </a:cubicBezTo>
                <a:cubicBezTo>
                  <a:pt x="316415" y="4240316"/>
                  <a:pt x="0" y="3923901"/>
                  <a:pt x="0" y="3533583"/>
                </a:cubicBezTo>
                <a:lnTo>
                  <a:pt x="0" y="706733"/>
                </a:lnTo>
                <a:close/>
              </a:path>
            </a:pathLst>
          </a:cu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5" name="Google Shape;805;p87"/>
          <p:cNvSpPr/>
          <p:nvPr/>
        </p:nvSpPr>
        <p:spPr>
          <a:xfrm>
            <a:off x="7914228" y="3501176"/>
            <a:ext cx="1193081" cy="431164"/>
          </a:xfrm>
          <a:prstGeom prst="wedgeRectCallout">
            <a:avLst>
              <a:gd fmla="val -37006" name="adj1"/>
              <a:gd fmla="val -77754" name="adj2"/>
            </a:avLst>
          </a:prstGeom>
          <a:solidFill>
            <a:schemeClr val="lt1"/>
          </a:solidFill>
          <a:ln cap="flat" cmpd="sng" w="28575">
            <a:solidFill>
              <a:srgbClr val="595959"/>
            </a:solidFill>
            <a:prstDash val="solid"/>
            <a:miter lim="800000"/>
            <a:headEnd len="sm" w="sm" type="none"/>
            <a:tailEnd len="sm" w="sm" type="none"/>
          </a:ln>
          <a:effectLst>
            <a:outerShdw blurRad="50800" rotWithShape="0" algn="tl" dir="2700000" dist="88900">
              <a:srgbClr val="000000">
                <a:alpha val="40000"/>
              </a:srgbClr>
            </a:outerShdw>
          </a:effectLst>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800"/>
              <a:buFont typeface="Calibri"/>
              <a:buNone/>
            </a:pPr>
            <a:r>
              <a:rPr b="1" i="1" lang="en-US" sz="1800" u="none" cap="none" strike="noStrike">
                <a:solidFill>
                  <a:srgbClr val="000000"/>
                </a:solidFill>
                <a:latin typeface="Calibri"/>
                <a:ea typeface="Calibri"/>
                <a:cs typeface="Calibri"/>
                <a:sym typeface="Calibri"/>
              </a:rPr>
              <a:t>Involuntary</a:t>
            </a:r>
            <a:endParaRPr b="1" i="1" sz="2100" u="none" cap="none" strike="noStrike">
              <a:solidFill>
                <a:srgbClr val="000000"/>
              </a:solidFill>
              <a:latin typeface="Calibri"/>
              <a:ea typeface="Calibri"/>
              <a:cs typeface="Calibri"/>
              <a:sym typeface="Calibri"/>
            </a:endParaRPr>
          </a:p>
        </p:txBody>
      </p:sp>
      <p:sp>
        <p:nvSpPr>
          <p:cNvPr id="806" name="Google Shape;806;p87"/>
          <p:cNvSpPr/>
          <p:nvPr/>
        </p:nvSpPr>
        <p:spPr>
          <a:xfrm>
            <a:off x="59038" y="245810"/>
            <a:ext cx="980467" cy="431164"/>
          </a:xfrm>
          <a:prstGeom prst="wedgeRectCallout">
            <a:avLst>
              <a:gd fmla="val 55094" name="adj1"/>
              <a:gd fmla="val 18793" name="adj2"/>
            </a:avLst>
          </a:prstGeom>
          <a:solidFill>
            <a:schemeClr val="lt1"/>
          </a:solidFill>
          <a:ln cap="flat" cmpd="sng" w="28575">
            <a:solidFill>
              <a:srgbClr val="595959"/>
            </a:solidFill>
            <a:prstDash val="solid"/>
            <a:miter lim="800000"/>
            <a:headEnd len="sm" w="sm" type="none"/>
            <a:tailEnd len="sm" w="sm" type="none"/>
          </a:ln>
          <a:effectLst>
            <a:outerShdw blurRad="50800" rotWithShape="0" algn="tl" dir="2700000" dist="88900">
              <a:srgbClr val="000000">
                <a:alpha val="40000"/>
              </a:srgbClr>
            </a:outerShdw>
          </a:effectLst>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800"/>
              <a:buFont typeface="Calibri"/>
              <a:buNone/>
            </a:pPr>
            <a:r>
              <a:rPr b="1" i="1" lang="en-US" sz="1800">
                <a:solidFill>
                  <a:srgbClr val="000000"/>
                </a:solidFill>
                <a:latin typeface="Calibri"/>
                <a:ea typeface="Calibri"/>
                <a:cs typeface="Calibri"/>
                <a:sym typeface="Calibri"/>
              </a:rPr>
              <a:t>Voluntary</a:t>
            </a:r>
            <a:endParaRPr sz="1100"/>
          </a:p>
        </p:txBody>
      </p:sp>
      <p:sp>
        <p:nvSpPr>
          <p:cNvPr id="807" name="Google Shape;807;p87"/>
          <p:cNvSpPr/>
          <p:nvPr/>
        </p:nvSpPr>
        <p:spPr>
          <a:xfrm>
            <a:off x="1604987" y="3084304"/>
            <a:ext cx="5041678" cy="1682934"/>
          </a:xfrm>
          <a:custGeom>
            <a:rect b="b" l="l" r="r" t="t"/>
            <a:pathLst>
              <a:path extrusionOk="0" h="2243912" w="6722238">
                <a:moveTo>
                  <a:pt x="0" y="375068"/>
                </a:moveTo>
                <a:cubicBezTo>
                  <a:pt x="0" y="168636"/>
                  <a:pt x="167346" y="1290"/>
                  <a:pt x="373778" y="1290"/>
                </a:cubicBezTo>
                <a:lnTo>
                  <a:pt x="4916696" y="0"/>
                </a:lnTo>
                <a:cubicBezTo>
                  <a:pt x="5583627" y="-430"/>
                  <a:pt x="5324943" y="1341625"/>
                  <a:pt x="6166837" y="1342130"/>
                </a:cubicBezTo>
                <a:cubicBezTo>
                  <a:pt x="6696659" y="1342448"/>
                  <a:pt x="6723776" y="1631896"/>
                  <a:pt x="6722180" y="1870134"/>
                </a:cubicBezTo>
                <a:cubicBezTo>
                  <a:pt x="6722180" y="2076566"/>
                  <a:pt x="6554834" y="2243912"/>
                  <a:pt x="6348402" y="2243912"/>
                </a:cubicBezTo>
                <a:lnTo>
                  <a:pt x="373778" y="2243912"/>
                </a:lnTo>
                <a:cubicBezTo>
                  <a:pt x="167346" y="2243912"/>
                  <a:pt x="0" y="2076566"/>
                  <a:pt x="0" y="1870134"/>
                </a:cubicBezTo>
                <a:lnTo>
                  <a:pt x="0" y="375068"/>
                </a:lnTo>
                <a:close/>
              </a:path>
            </a:pathLst>
          </a:cu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808" name="Google Shape;808;p87"/>
          <p:cNvPicPr preferRelativeResize="0"/>
          <p:nvPr/>
        </p:nvPicPr>
        <p:blipFill rotWithShape="1">
          <a:blip r:embed="rId3">
            <a:alphaModFix/>
          </a:blip>
          <a:srcRect b="0" l="0" r="0" t="0"/>
          <a:stretch/>
        </p:blipFill>
        <p:spPr>
          <a:xfrm>
            <a:off x="956806" y="74305"/>
            <a:ext cx="7073226" cy="4752000"/>
          </a:xfrm>
          <a:prstGeom prst="rect">
            <a:avLst/>
          </a:prstGeom>
          <a:noFill/>
          <a:ln>
            <a:noFill/>
          </a:ln>
        </p:spPr>
      </p:pic>
      <p:sp>
        <p:nvSpPr>
          <p:cNvPr id="809" name="Google Shape;809;p87"/>
          <p:cNvSpPr/>
          <p:nvPr/>
        </p:nvSpPr>
        <p:spPr>
          <a:xfrm>
            <a:off x="5784635" y="3373952"/>
            <a:ext cx="2128342" cy="1067117"/>
          </a:xfrm>
          <a:custGeom>
            <a:rect b="b" l="l" r="r" t="t"/>
            <a:pathLst>
              <a:path extrusionOk="0" h="1558928" w="2837789">
                <a:moveTo>
                  <a:pt x="222" y="189488"/>
                </a:moveTo>
                <a:cubicBezTo>
                  <a:pt x="222" y="84837"/>
                  <a:pt x="85059" y="0"/>
                  <a:pt x="189710" y="0"/>
                </a:cubicBezTo>
                <a:lnTo>
                  <a:pt x="2648301" y="0"/>
                </a:lnTo>
                <a:cubicBezTo>
                  <a:pt x="2752952" y="0"/>
                  <a:pt x="2837789" y="84837"/>
                  <a:pt x="2837789" y="189488"/>
                </a:cubicBezTo>
                <a:lnTo>
                  <a:pt x="2837789" y="1369440"/>
                </a:lnTo>
                <a:cubicBezTo>
                  <a:pt x="2837789" y="1474091"/>
                  <a:pt x="2752952" y="1558928"/>
                  <a:pt x="2648301" y="1558928"/>
                </a:cubicBezTo>
                <a:lnTo>
                  <a:pt x="1563378" y="1558927"/>
                </a:lnTo>
                <a:cubicBezTo>
                  <a:pt x="1189786" y="1550652"/>
                  <a:pt x="989097" y="1188601"/>
                  <a:pt x="989097" y="1054987"/>
                </a:cubicBezTo>
                <a:cubicBezTo>
                  <a:pt x="981542" y="924557"/>
                  <a:pt x="904303" y="688206"/>
                  <a:pt x="218848" y="685323"/>
                </a:cubicBezTo>
                <a:cubicBezTo>
                  <a:pt x="-28027" y="674165"/>
                  <a:pt x="2320" y="762977"/>
                  <a:pt x="222" y="189488"/>
                </a:cubicBezTo>
                <a:close/>
              </a:path>
            </a:pathLst>
          </a:cu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810" name="Google Shape;810;p87"/>
          <p:cNvPicPr preferRelativeResize="0"/>
          <p:nvPr/>
        </p:nvPicPr>
        <p:blipFill rotWithShape="1">
          <a:blip r:embed="rId4">
            <a:alphaModFix/>
          </a:blip>
          <a:srcRect b="0" l="0" r="0" t="0"/>
          <a:stretch/>
        </p:blipFill>
        <p:spPr>
          <a:xfrm>
            <a:off x="492044" y="-166500"/>
            <a:ext cx="7992000" cy="5319000"/>
          </a:xfrm>
          <a:prstGeom prst="rect">
            <a:avLst/>
          </a:prstGeom>
          <a:noFill/>
          <a:ln>
            <a:noFill/>
          </a:ln>
          <a:effectLst>
            <a:outerShdw blurRad="292100" rotWithShape="0" algn="tl" dir="2700000" dist="139700">
              <a:srgbClr val="333333">
                <a:alpha val="64705"/>
              </a:srgbClr>
            </a:outerShdw>
          </a:effectLst>
        </p:spPr>
      </p:pic>
      <p:pic>
        <p:nvPicPr>
          <p:cNvPr id="811" name="Google Shape;811;p87"/>
          <p:cNvPicPr preferRelativeResize="0"/>
          <p:nvPr/>
        </p:nvPicPr>
        <p:blipFill rotWithShape="1">
          <a:blip r:embed="rId5">
            <a:alphaModFix/>
          </a:blip>
          <a:srcRect b="0" l="0" r="0" t="0"/>
          <a:stretch/>
        </p:blipFill>
        <p:spPr>
          <a:xfrm>
            <a:off x="493294" y="-166476"/>
            <a:ext cx="7992000" cy="5319000"/>
          </a:xfrm>
          <a:prstGeom prst="rect">
            <a:avLst/>
          </a:prstGeom>
          <a:noFill/>
          <a:ln>
            <a:noFill/>
          </a:ln>
          <a:effectLst>
            <a:outerShdw blurRad="292100" rotWithShape="0" algn="tl" dir="2700000" dist="139700">
              <a:srgbClr val="333333">
                <a:alpha val="64705"/>
              </a:srgbClr>
            </a:outerShdw>
          </a:effectLst>
        </p:spPr>
      </p:pic>
      <p:sp>
        <p:nvSpPr>
          <p:cNvPr id="812" name="Google Shape;812;p87"/>
          <p:cNvSpPr/>
          <p:nvPr/>
        </p:nvSpPr>
        <p:spPr>
          <a:xfrm>
            <a:off x="3555624" y="2117419"/>
            <a:ext cx="2221071" cy="856311"/>
          </a:xfrm>
          <a:prstGeom prst="ellipse">
            <a:avLst/>
          </a:prstGeom>
          <a:solidFill>
            <a:srgbClr val="E6E6E6"/>
          </a:solidFill>
          <a:ln cap="flat" cmpd="sng" w="28575">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100"/>
              <a:buFont typeface="Nunito"/>
              <a:buNone/>
            </a:pPr>
            <a:r>
              <a:rPr b="0" i="0" lang="en-US" sz="2100" u="none" cap="none" strike="noStrike">
                <a:solidFill>
                  <a:srgbClr val="000000"/>
                </a:solidFill>
                <a:latin typeface="Nunito"/>
                <a:ea typeface="Nunito"/>
                <a:cs typeface="Nunito"/>
                <a:sym typeface="Nunito"/>
              </a:rPr>
              <a:t>      X repels</a:t>
            </a:r>
            <a:br>
              <a:rPr b="0" i="0" lang="en-US" sz="2100" u="none" cap="none" strike="noStrike">
                <a:solidFill>
                  <a:srgbClr val="000000"/>
                </a:solidFill>
                <a:latin typeface="Nunito"/>
                <a:ea typeface="Nunito"/>
                <a:cs typeface="Nunito"/>
                <a:sym typeface="Nunito"/>
              </a:rPr>
            </a:br>
            <a:r>
              <a:rPr b="0" i="0" lang="en-US" sz="2100" u="none" cap="none" strike="noStrike">
                <a:solidFill>
                  <a:srgbClr val="000000"/>
                </a:solidFill>
                <a:latin typeface="Nunito"/>
                <a:ea typeface="Nunito"/>
                <a:cs typeface="Nunito"/>
                <a:sym typeface="Nunito"/>
              </a:rPr>
              <a:t>      Y’s attack</a:t>
            </a:r>
            <a:endParaRPr sz="1100"/>
          </a:p>
        </p:txBody>
      </p:sp>
      <p:pic>
        <p:nvPicPr>
          <p:cNvPr descr="Image result for defense" id="813" name="Google Shape;813;p87"/>
          <p:cNvPicPr preferRelativeResize="0"/>
          <p:nvPr/>
        </p:nvPicPr>
        <p:blipFill rotWithShape="1">
          <a:blip r:embed="rId6">
            <a:alphaModFix/>
          </a:blip>
          <a:srcRect b="0" l="0" r="0" t="0"/>
          <a:stretch/>
        </p:blipFill>
        <p:spPr>
          <a:xfrm>
            <a:off x="3720734" y="2332070"/>
            <a:ext cx="446579" cy="42700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06"/>
                                        </p:tgtEl>
                                      </p:cBhvr>
                                    </p:animEffect>
                                    <p:set>
                                      <p:cBhvr>
                                        <p:cTn dur="1" fill="hold">
                                          <p:stCondLst>
                                            <p:cond delay="500"/>
                                          </p:stCondLst>
                                        </p:cTn>
                                        <p:tgtEl>
                                          <p:spTgt spid="80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500"/>
                                        <p:tgtEl>
                                          <p:spTgt spid="805"/>
                                        </p:tgtEl>
                                      </p:cBhvr>
                                    </p:animEffect>
                                  </p:childTnLst>
                                </p:cTn>
                              </p:par>
                              <p:par>
                                <p:cTn fill="hold" nodeType="withEffect" presetClass="exit" presetID="10" presetSubtype="0">
                                  <p:stCondLst>
                                    <p:cond delay="0"/>
                                  </p:stCondLst>
                                  <p:childTnLst>
                                    <p:animEffect filter="fade" transition="out">
                                      <p:cBhvr>
                                        <p:cTn dur="500"/>
                                        <p:tgtEl>
                                          <p:spTgt spid="810"/>
                                        </p:tgtEl>
                                      </p:cBhvr>
                                    </p:animEffect>
                                    <p:set>
                                      <p:cBhvr>
                                        <p:cTn dur="1" fill="hold">
                                          <p:stCondLst>
                                            <p:cond delay="500"/>
                                          </p:stCondLst>
                                        </p:cTn>
                                        <p:tgtEl>
                                          <p:spTgt spid="81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500"/>
                                        <p:tgtEl>
                                          <p:spTgt spid="811"/>
                                        </p:tgtEl>
                                      </p:cBhvr>
                                    </p:animEffect>
                                  </p:childTnLst>
                                </p:cTn>
                              </p:par>
                              <p:par>
                                <p:cTn fill="hold" nodeType="withEffect" presetClass="exit" presetID="10" presetSubtype="0">
                                  <p:stCondLst>
                                    <p:cond delay="0"/>
                                  </p:stCondLst>
                                  <p:childTnLst>
                                    <p:animEffect filter="fade" transition="out">
                                      <p:cBhvr>
                                        <p:cTn dur="500"/>
                                        <p:tgtEl>
                                          <p:spTgt spid="804"/>
                                        </p:tgtEl>
                                      </p:cBhvr>
                                    </p:animEffect>
                                    <p:set>
                                      <p:cBhvr>
                                        <p:cTn dur="1" fill="hold">
                                          <p:stCondLst>
                                            <p:cond delay="500"/>
                                          </p:stCondLst>
                                        </p:cTn>
                                        <p:tgtEl>
                                          <p:spTgt spid="80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809"/>
                                        </p:tgtEl>
                                      </p:cBhvr>
                                    </p:animEffect>
                                    <p:set>
                                      <p:cBhvr>
                                        <p:cTn dur="1" fill="hold">
                                          <p:stCondLst>
                                            <p:cond delay="500"/>
                                          </p:stCondLst>
                                        </p:cTn>
                                        <p:tgtEl>
                                          <p:spTgt spid="80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03"/>
                                        </p:tgtEl>
                                        <p:attrNameLst>
                                          <p:attrName>style.visibility</p:attrName>
                                        </p:attrNameLst>
                                      </p:cBhvr>
                                      <p:to>
                                        <p:strVal val="visible"/>
                                      </p:to>
                                    </p:set>
                                    <p:animEffect filter="fade" transition="in">
                                      <p:cBhvr>
                                        <p:cTn dur="500"/>
                                        <p:tgtEl>
                                          <p:spTgt spid="803"/>
                                        </p:tgtEl>
                                      </p:cBhvr>
                                    </p:animEffect>
                                  </p:childTnLst>
                                </p:cTn>
                              </p:par>
                              <p:par>
                                <p:cTn fill="hold" nodeType="with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500"/>
                                        <p:tgtEl>
                                          <p:spTgt spid="8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88"/>
          <p:cNvSpPr/>
          <p:nvPr/>
        </p:nvSpPr>
        <p:spPr>
          <a:xfrm>
            <a:off x="4769692" y="2484068"/>
            <a:ext cx="3206898" cy="2475365"/>
          </a:xfrm>
          <a:prstGeom prst="roundRect">
            <a:avLst>
              <a:gd fmla="val 16667" name="adj"/>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0" name="Google Shape;820;p88"/>
          <p:cNvSpPr/>
          <p:nvPr/>
        </p:nvSpPr>
        <p:spPr>
          <a:xfrm>
            <a:off x="1132075" y="91635"/>
            <a:ext cx="6494021" cy="2380646"/>
          </a:xfrm>
          <a:prstGeom prst="roundRect">
            <a:avLst>
              <a:gd fmla="val 12998" name="adj"/>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1" name="Google Shape;821;p88"/>
          <p:cNvSpPr/>
          <p:nvPr/>
        </p:nvSpPr>
        <p:spPr>
          <a:xfrm>
            <a:off x="1132075" y="1707642"/>
            <a:ext cx="3565076" cy="3263579"/>
          </a:xfrm>
          <a:prstGeom prst="roundRect">
            <a:avLst>
              <a:gd fmla="val 12998" name="adj"/>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822" name="Google Shape;822;p88"/>
          <p:cNvPicPr preferRelativeResize="0"/>
          <p:nvPr/>
        </p:nvPicPr>
        <p:blipFill rotWithShape="1">
          <a:blip r:embed="rId3">
            <a:alphaModFix/>
          </a:blip>
          <a:srcRect b="0" l="0" r="0" t="0"/>
          <a:stretch/>
        </p:blipFill>
        <p:spPr>
          <a:xfrm>
            <a:off x="956806" y="74306"/>
            <a:ext cx="7073226" cy="4752000"/>
          </a:xfrm>
          <a:prstGeom prst="rect">
            <a:avLst/>
          </a:prstGeom>
          <a:noFill/>
          <a:ln>
            <a:noFill/>
          </a:ln>
        </p:spPr>
      </p:pic>
      <p:sp>
        <p:nvSpPr>
          <p:cNvPr id="823" name="Google Shape;823;p88"/>
          <p:cNvSpPr/>
          <p:nvPr/>
        </p:nvSpPr>
        <p:spPr>
          <a:xfrm>
            <a:off x="7984916" y="2140586"/>
            <a:ext cx="964024" cy="431164"/>
          </a:xfrm>
          <a:prstGeom prst="wedgeRectCallout">
            <a:avLst>
              <a:gd fmla="val -55770" name="adj1"/>
              <a:gd fmla="val 30273" name="adj2"/>
            </a:avLst>
          </a:prstGeom>
          <a:solidFill>
            <a:schemeClr val="lt1"/>
          </a:solidFill>
          <a:ln cap="flat" cmpd="sng" w="28575">
            <a:solidFill>
              <a:srgbClr val="595959"/>
            </a:solidFill>
            <a:prstDash val="solid"/>
            <a:miter lim="800000"/>
            <a:headEnd len="sm" w="sm" type="none"/>
            <a:tailEnd len="sm" w="sm" type="none"/>
          </a:ln>
          <a:effectLst>
            <a:outerShdw blurRad="50800" rotWithShape="0" algn="tl" dir="2700000" dist="889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Calibri"/>
              <a:buNone/>
            </a:pPr>
            <a:r>
              <a:rPr b="1" i="1" lang="en-US" sz="1800" u="none" cap="none" strike="noStrike">
                <a:solidFill>
                  <a:srgbClr val="000000"/>
                </a:solidFill>
                <a:latin typeface="Calibri"/>
                <a:ea typeface="Calibri"/>
                <a:cs typeface="Calibri"/>
                <a:sym typeface="Calibri"/>
              </a:rPr>
              <a:t>Theme</a:t>
            </a:r>
            <a:endParaRPr b="1" i="1" sz="2100" u="none" cap="none" strike="noStrike">
              <a:solidFill>
                <a:srgbClr val="000000"/>
              </a:solidFill>
              <a:latin typeface="Calibri"/>
              <a:ea typeface="Calibri"/>
              <a:cs typeface="Calibri"/>
              <a:sym typeface="Calibri"/>
            </a:endParaRPr>
          </a:p>
        </p:txBody>
      </p:sp>
      <p:sp>
        <p:nvSpPr>
          <p:cNvPr id="824" name="Google Shape;824;p88"/>
          <p:cNvSpPr/>
          <p:nvPr/>
        </p:nvSpPr>
        <p:spPr>
          <a:xfrm>
            <a:off x="59038" y="2308567"/>
            <a:ext cx="980467" cy="431164"/>
          </a:xfrm>
          <a:prstGeom prst="wedgeRectCallout">
            <a:avLst>
              <a:gd fmla="val 55094" name="adj1"/>
              <a:gd fmla="val 18793" name="adj2"/>
            </a:avLst>
          </a:prstGeom>
          <a:solidFill>
            <a:schemeClr val="lt1"/>
          </a:solidFill>
          <a:ln cap="flat" cmpd="sng" w="28575">
            <a:solidFill>
              <a:srgbClr val="595959"/>
            </a:solidFill>
            <a:prstDash val="solid"/>
            <a:miter lim="800000"/>
            <a:headEnd len="sm" w="sm" type="none"/>
            <a:tailEnd len="sm" w="sm" type="none"/>
          </a:ln>
          <a:effectLst>
            <a:outerShdw blurRad="50800" rotWithShape="0" algn="tl" dir="2700000" dist="889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Calibri"/>
              <a:buNone/>
            </a:pPr>
            <a:r>
              <a:rPr b="1" i="1" lang="en-US" sz="1800">
                <a:solidFill>
                  <a:srgbClr val="000000"/>
                </a:solidFill>
                <a:latin typeface="Calibri"/>
                <a:ea typeface="Calibri"/>
                <a:cs typeface="Calibri"/>
                <a:sym typeface="Calibri"/>
              </a:rPr>
              <a:t>Agent</a:t>
            </a:r>
            <a:endParaRPr sz="1100"/>
          </a:p>
        </p:txBody>
      </p:sp>
      <p:pic>
        <p:nvPicPr>
          <p:cNvPr id="825" name="Google Shape;825;p88"/>
          <p:cNvPicPr preferRelativeResize="0"/>
          <p:nvPr/>
        </p:nvPicPr>
        <p:blipFill rotWithShape="1">
          <a:blip r:embed="rId4">
            <a:alphaModFix/>
          </a:blip>
          <a:srcRect b="0" l="53635" r="0" t="47332"/>
          <a:stretch/>
        </p:blipFill>
        <p:spPr>
          <a:xfrm>
            <a:off x="4750594" y="2323557"/>
            <a:ext cx="3279439" cy="2502749"/>
          </a:xfrm>
          <a:prstGeom prst="rect">
            <a:avLst/>
          </a:prstGeom>
          <a:noFill/>
          <a:ln>
            <a:noFill/>
          </a:ln>
          <a:effectLst>
            <a:outerShdw blurRad="292100" rotWithShape="0" algn="tl" dir="2700000" dist="139700">
              <a:srgbClr val="333333">
                <a:alpha val="64705"/>
              </a:srgbClr>
            </a:outerShdw>
          </a:effectLst>
        </p:spPr>
      </p:pic>
      <p:pic>
        <p:nvPicPr>
          <p:cNvPr id="826" name="Google Shape;826;p88"/>
          <p:cNvPicPr preferRelativeResize="0"/>
          <p:nvPr/>
        </p:nvPicPr>
        <p:blipFill rotWithShape="1">
          <a:blip r:embed="rId5">
            <a:alphaModFix/>
          </a:blip>
          <a:srcRect b="52541" l="2223" r="2592" t="0"/>
          <a:stretch/>
        </p:blipFill>
        <p:spPr>
          <a:xfrm>
            <a:off x="1113968" y="74306"/>
            <a:ext cx="6732728" cy="2255284"/>
          </a:xfrm>
          <a:prstGeom prst="rect">
            <a:avLst/>
          </a:prstGeom>
          <a:noFill/>
          <a:ln>
            <a:noFill/>
          </a:ln>
          <a:effectLst>
            <a:outerShdw blurRad="292100" rotWithShape="0" algn="tl" dir="2700000" dist="139700">
              <a:srgbClr val="333333">
                <a:alpha val="64705"/>
              </a:srgbClr>
            </a:outerShdw>
          </a:effectLst>
        </p:spPr>
      </p:pic>
      <p:pic>
        <p:nvPicPr>
          <p:cNvPr id="827" name="Google Shape;827;p88"/>
          <p:cNvPicPr preferRelativeResize="0"/>
          <p:nvPr/>
        </p:nvPicPr>
        <p:blipFill rotWithShape="1">
          <a:blip r:embed="rId4">
            <a:alphaModFix/>
          </a:blip>
          <a:srcRect b="0" l="0" r="47673" t="45692"/>
          <a:stretch/>
        </p:blipFill>
        <p:spPr>
          <a:xfrm>
            <a:off x="956806" y="2243138"/>
            <a:ext cx="3701219" cy="2580688"/>
          </a:xfrm>
          <a:prstGeom prst="roundRect">
            <a:avLst>
              <a:gd fmla="val 22912" name="adj"/>
            </a:avLst>
          </a:prstGeom>
          <a:noFill/>
          <a:ln>
            <a:noFill/>
          </a:ln>
          <a:effectLst>
            <a:outerShdw blurRad="292100" rotWithShape="0" algn="tl" dir="2700000" dist="139700">
              <a:srgbClr val="333333">
                <a:alpha val="64705"/>
              </a:srgbClr>
            </a:outerShdw>
          </a:effectLst>
        </p:spPr>
      </p:pic>
      <p:sp>
        <p:nvSpPr>
          <p:cNvPr id="828" name="Google Shape;828;p88"/>
          <p:cNvSpPr/>
          <p:nvPr/>
        </p:nvSpPr>
        <p:spPr>
          <a:xfrm>
            <a:off x="3555624" y="2117419"/>
            <a:ext cx="2221071" cy="856311"/>
          </a:xfrm>
          <a:prstGeom prst="ellipse">
            <a:avLst/>
          </a:prstGeom>
          <a:solidFill>
            <a:srgbClr val="E6E6E6"/>
          </a:solidFill>
          <a:ln cap="flat" cmpd="sng" w="28575">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100"/>
              <a:buFont typeface="Nunito"/>
              <a:buNone/>
            </a:pPr>
            <a:r>
              <a:rPr b="0" i="0" lang="en-US" sz="2100" u="none" cap="none" strike="noStrike">
                <a:solidFill>
                  <a:srgbClr val="000000"/>
                </a:solidFill>
                <a:latin typeface="Nunito"/>
                <a:ea typeface="Nunito"/>
                <a:cs typeface="Nunito"/>
                <a:sym typeface="Nunito"/>
              </a:rPr>
              <a:t>      X repels</a:t>
            </a:r>
            <a:br>
              <a:rPr b="0" i="0" lang="en-US" sz="2100" u="none" cap="none" strike="noStrike">
                <a:solidFill>
                  <a:srgbClr val="000000"/>
                </a:solidFill>
                <a:latin typeface="Nunito"/>
                <a:ea typeface="Nunito"/>
                <a:cs typeface="Nunito"/>
                <a:sym typeface="Nunito"/>
              </a:rPr>
            </a:br>
            <a:r>
              <a:rPr b="0" i="0" lang="en-US" sz="2100" u="none" cap="none" strike="noStrike">
                <a:solidFill>
                  <a:srgbClr val="000000"/>
                </a:solidFill>
                <a:latin typeface="Nunito"/>
                <a:ea typeface="Nunito"/>
                <a:cs typeface="Nunito"/>
                <a:sym typeface="Nunito"/>
              </a:rPr>
              <a:t>      Y’s attack</a:t>
            </a:r>
            <a:endParaRPr sz="1100"/>
          </a:p>
        </p:txBody>
      </p:sp>
      <p:pic>
        <p:nvPicPr>
          <p:cNvPr descr="Image result for defense" id="829" name="Google Shape;829;p88"/>
          <p:cNvPicPr preferRelativeResize="0"/>
          <p:nvPr/>
        </p:nvPicPr>
        <p:blipFill rotWithShape="1">
          <a:blip r:embed="rId6">
            <a:alphaModFix/>
          </a:blip>
          <a:srcRect b="0" l="0" r="0" t="0"/>
          <a:stretch/>
        </p:blipFill>
        <p:spPr>
          <a:xfrm>
            <a:off x="3720734" y="2332070"/>
            <a:ext cx="446579" cy="42700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500"/>
                                        <p:tgtEl>
                                          <p:spTgt spid="823"/>
                                        </p:tgtEl>
                                      </p:cBhvr>
                                    </p:animEffect>
                                  </p:childTnLst>
                                </p:cTn>
                              </p:par>
                              <p:par>
                                <p:cTn fill="hold" nodeType="withEffect" presetClass="exit" presetID="10" presetSubtype="0">
                                  <p:stCondLst>
                                    <p:cond delay="0"/>
                                  </p:stCondLst>
                                  <p:childTnLst>
                                    <p:animEffect filter="fade" transition="out">
                                      <p:cBhvr>
                                        <p:cTn dur="500"/>
                                        <p:tgtEl>
                                          <p:spTgt spid="824"/>
                                        </p:tgtEl>
                                      </p:cBhvr>
                                    </p:animEffect>
                                    <p:set>
                                      <p:cBhvr>
                                        <p:cTn dur="1" fill="hold">
                                          <p:stCondLst>
                                            <p:cond delay="500"/>
                                          </p:stCondLst>
                                        </p:cTn>
                                        <p:tgtEl>
                                          <p:spTgt spid="82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500"/>
                                        <p:tgtEl>
                                          <p:spTgt spid="825"/>
                                        </p:tgtEl>
                                      </p:cBhvr>
                                    </p:animEffect>
                                  </p:childTnLst>
                                </p:cTn>
                              </p:par>
                              <p:par>
                                <p:cTn fill="hold" nodeType="withEffect" presetClass="exit" presetID="10" presetSubtype="0">
                                  <p:stCondLst>
                                    <p:cond delay="0"/>
                                  </p:stCondLst>
                                  <p:childTnLst>
                                    <p:animEffect filter="fade" transition="out">
                                      <p:cBhvr>
                                        <p:cTn dur="500"/>
                                        <p:tgtEl>
                                          <p:spTgt spid="827"/>
                                        </p:tgtEl>
                                      </p:cBhvr>
                                    </p:animEffect>
                                    <p:set>
                                      <p:cBhvr>
                                        <p:cTn dur="1" fill="hold">
                                          <p:stCondLst>
                                            <p:cond delay="500"/>
                                          </p:stCondLst>
                                        </p:cTn>
                                        <p:tgtEl>
                                          <p:spTgt spid="82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820"/>
                                        </p:tgtEl>
                                      </p:cBhvr>
                                    </p:animEffect>
                                    <p:set>
                                      <p:cBhvr>
                                        <p:cTn dur="1" fill="hold">
                                          <p:stCondLst>
                                            <p:cond delay="500"/>
                                          </p:stCondLst>
                                        </p:cTn>
                                        <p:tgtEl>
                                          <p:spTgt spid="82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821"/>
                                        </p:tgtEl>
                                      </p:cBhvr>
                                    </p:animEffect>
                                    <p:set>
                                      <p:cBhvr>
                                        <p:cTn dur="1" fill="hold">
                                          <p:stCondLst>
                                            <p:cond delay="500"/>
                                          </p:stCondLst>
                                        </p:cTn>
                                        <p:tgtEl>
                                          <p:spTgt spid="82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19"/>
                                        </p:tgtEl>
                                        <p:attrNameLst>
                                          <p:attrName>style.visibility</p:attrName>
                                        </p:attrNameLst>
                                      </p:cBhvr>
                                      <p:to>
                                        <p:strVal val="visible"/>
                                      </p:to>
                                    </p:set>
                                    <p:animEffect filter="fade" transition="in">
                                      <p:cBhvr>
                                        <p:cTn dur="500"/>
                                        <p:tgtEl>
                                          <p:spTgt spid="819"/>
                                        </p:tgtEl>
                                      </p:cBhvr>
                                    </p:animEffect>
                                  </p:childTnLst>
                                </p:cTn>
                              </p:par>
                              <p:par>
                                <p:cTn fill="hold" nodeType="withEffect" presetClass="exit" presetID="10" presetSubtype="0">
                                  <p:stCondLst>
                                    <p:cond delay="0"/>
                                  </p:stCondLst>
                                  <p:childTnLst>
                                    <p:animEffect filter="fade" transition="out">
                                      <p:cBhvr>
                                        <p:cTn dur="500"/>
                                        <p:tgtEl>
                                          <p:spTgt spid="826"/>
                                        </p:tgtEl>
                                      </p:cBhvr>
                                    </p:animEffect>
                                    <p:set>
                                      <p:cBhvr>
                                        <p:cTn dur="1" fill="hold">
                                          <p:stCondLst>
                                            <p:cond delay="500"/>
                                          </p:stCondLst>
                                        </p:cTn>
                                        <p:tgtEl>
                                          <p:spTgt spid="82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pic>
        <p:nvPicPr>
          <p:cNvPr id="835" name="Google Shape;835;p89"/>
          <p:cNvPicPr preferRelativeResize="0"/>
          <p:nvPr/>
        </p:nvPicPr>
        <p:blipFill rotWithShape="1">
          <a:blip r:embed="rId3">
            <a:alphaModFix/>
          </a:blip>
          <a:srcRect b="0" l="0" r="0" t="0"/>
          <a:stretch/>
        </p:blipFill>
        <p:spPr>
          <a:xfrm>
            <a:off x="0" y="-468488"/>
            <a:ext cx="9144000" cy="5764825"/>
          </a:xfrm>
          <a:prstGeom prst="rect">
            <a:avLst/>
          </a:prstGeom>
          <a:noFill/>
          <a:ln>
            <a:noFill/>
          </a:ln>
        </p:spPr>
      </p:pic>
      <p:grpSp>
        <p:nvGrpSpPr>
          <p:cNvPr id="836" name="Google Shape;836;p89"/>
          <p:cNvGrpSpPr/>
          <p:nvPr/>
        </p:nvGrpSpPr>
        <p:grpSpPr>
          <a:xfrm>
            <a:off x="4554254" y="2200461"/>
            <a:ext cx="794274" cy="306224"/>
            <a:chOff x="5449147" y="2724150"/>
            <a:chExt cx="2961428" cy="1141748"/>
          </a:xfrm>
        </p:grpSpPr>
        <p:sp>
          <p:nvSpPr>
            <p:cNvPr id="837" name="Google Shape;837;p89"/>
            <p:cNvSpPr/>
            <p:nvPr/>
          </p:nvSpPr>
          <p:spPr>
            <a:xfrm>
              <a:off x="5449147" y="2724150"/>
              <a:ext cx="2961428" cy="1141748"/>
            </a:xfrm>
            <a:prstGeom prst="ellipse">
              <a:avLst/>
            </a:prstGeom>
            <a:solidFill>
              <a:srgbClr val="E6E6E6"/>
            </a:solidFill>
            <a:ln cap="flat" cmpd="sng" w="9525">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Nunito"/>
                <a:buNone/>
              </a:pPr>
              <a:r>
                <a:rPr b="0" i="0" lang="en-US" sz="800" u="none" cap="none" strike="noStrike">
                  <a:solidFill>
                    <a:srgbClr val="000000"/>
                  </a:solidFill>
                  <a:latin typeface="Nunito"/>
                  <a:ea typeface="Nunito"/>
                  <a:cs typeface="Nunito"/>
                  <a:sym typeface="Nunito"/>
                </a:rPr>
                <a:t>      X repels</a:t>
              </a:r>
              <a:br>
                <a:rPr b="0" i="0" lang="en-US" sz="800" u="none" cap="none" strike="noStrike">
                  <a:solidFill>
                    <a:srgbClr val="000000"/>
                  </a:solidFill>
                  <a:latin typeface="Nunito"/>
                  <a:ea typeface="Nunito"/>
                  <a:cs typeface="Nunito"/>
                  <a:sym typeface="Nunito"/>
                </a:rPr>
              </a:br>
              <a:r>
                <a:rPr b="0" i="0" lang="en-US" sz="800" u="none" cap="none" strike="noStrike">
                  <a:solidFill>
                    <a:srgbClr val="000000"/>
                  </a:solidFill>
                  <a:latin typeface="Nunito"/>
                  <a:ea typeface="Nunito"/>
                  <a:cs typeface="Nunito"/>
                  <a:sym typeface="Nunito"/>
                </a:rPr>
                <a:t>      Y’s attack</a:t>
              </a:r>
              <a:endParaRPr sz="1100"/>
            </a:p>
          </p:txBody>
        </p:sp>
        <p:pic>
          <p:nvPicPr>
            <p:cNvPr descr="Image result for defense" id="838" name="Google Shape;838;p89"/>
            <p:cNvPicPr preferRelativeResize="0"/>
            <p:nvPr/>
          </p:nvPicPr>
          <p:blipFill rotWithShape="1">
            <a:blip r:embed="rId4">
              <a:alphaModFix/>
            </a:blip>
            <a:srcRect b="0" l="0" r="0" t="0"/>
            <a:stretch/>
          </p:blipFill>
          <p:spPr>
            <a:xfrm>
              <a:off x="5673898" y="3010351"/>
              <a:ext cx="595439" cy="569343"/>
            </a:xfrm>
            <a:prstGeom prst="rect">
              <a:avLst/>
            </a:prstGeom>
            <a:noFill/>
            <a:ln>
              <a:noFill/>
            </a:ln>
          </p:spPr>
        </p:pic>
      </p:grpSp>
      <p:sp>
        <p:nvSpPr>
          <p:cNvPr id="839" name="Google Shape;839;p89"/>
          <p:cNvSpPr/>
          <p:nvPr/>
        </p:nvSpPr>
        <p:spPr>
          <a:xfrm>
            <a:off x="702892" y="1807436"/>
            <a:ext cx="7738216" cy="1398499"/>
          </a:xfrm>
          <a:prstGeom prst="wedgeRectCallout">
            <a:avLst>
              <a:gd fmla="val -25632" name="adj1"/>
              <a:gd fmla="val -48991" name="adj2"/>
            </a:avLst>
          </a:prstGeom>
          <a:solidFill>
            <a:schemeClr val="lt1"/>
          </a:solid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lang="en-US" sz="3300">
                <a:solidFill>
                  <a:schemeClr val="dk1"/>
                </a:solidFill>
                <a:latin typeface="Calibri"/>
                <a:ea typeface="Calibri"/>
                <a:cs typeface="Calibri"/>
                <a:sym typeface="Calibri"/>
              </a:rPr>
              <a:t>300,000 event nodes </a:t>
            </a:r>
            <a:r>
              <a:rPr i="1" lang="en-US" sz="3300">
                <a:solidFill>
                  <a:schemeClr val="dk1"/>
                </a:solidFill>
                <a:latin typeface="Calibri"/>
                <a:ea typeface="Calibri"/>
                <a:cs typeface="Calibri"/>
                <a:sym typeface="Calibri"/>
              </a:rPr>
              <a:t>to date</a:t>
            </a:r>
            <a:endParaRPr sz="3300">
              <a:solidFill>
                <a:schemeClr val="dk1"/>
              </a:solidFill>
              <a:latin typeface="Calibri"/>
              <a:ea typeface="Calibri"/>
              <a:cs typeface="Calibri"/>
              <a:sym typeface="Calibri"/>
            </a:endParaRPr>
          </a:p>
          <a:p>
            <a:pPr indent="0" lvl="0" marL="0" marR="0" rtl="0" algn="ctr">
              <a:spcBef>
                <a:spcPts val="900"/>
              </a:spcBef>
              <a:spcAft>
                <a:spcPts val="0"/>
              </a:spcAft>
              <a:buNone/>
            </a:pPr>
            <a:r>
              <a:rPr lang="en-US" sz="3300">
                <a:solidFill>
                  <a:schemeClr val="dk1"/>
                </a:solidFill>
                <a:latin typeface="Calibri"/>
                <a:ea typeface="Calibri"/>
                <a:cs typeface="Calibri"/>
                <a:sym typeface="Calibri"/>
              </a:rPr>
              <a:t>880,000 </a:t>
            </a:r>
            <a:r>
              <a:rPr i="1" lang="en-US" sz="3300">
                <a:solidFill>
                  <a:schemeClr val="dk1"/>
                </a:solidFill>
                <a:latin typeface="Calibri"/>
                <a:ea typeface="Calibri"/>
                <a:cs typeface="Calibri"/>
                <a:sym typeface="Calibri"/>
              </a:rPr>
              <a:t>if</a:t>
            </a:r>
            <a:r>
              <a:rPr lang="en-US" sz="3300">
                <a:solidFill>
                  <a:schemeClr val="dk1"/>
                </a:solidFill>
                <a:latin typeface="Calibri"/>
                <a:ea typeface="Calibri"/>
                <a:cs typeface="Calibri"/>
                <a:sym typeface="Calibri"/>
              </a:rPr>
              <a:t>-Event-</a:t>
            </a:r>
            <a:r>
              <a:rPr i="1" lang="en-US" sz="3300">
                <a:solidFill>
                  <a:schemeClr val="dk1"/>
                </a:solidFill>
                <a:latin typeface="Calibri"/>
                <a:ea typeface="Calibri"/>
                <a:cs typeface="Calibri"/>
                <a:sym typeface="Calibri"/>
              </a:rPr>
              <a:t>then</a:t>
            </a:r>
            <a:r>
              <a:rPr lang="en-US" sz="3300">
                <a:solidFill>
                  <a:schemeClr val="dk1"/>
                </a:solidFill>
                <a:latin typeface="Calibri"/>
                <a:ea typeface="Calibri"/>
                <a:cs typeface="Calibri"/>
                <a:sym typeface="Calibri"/>
              </a:rPr>
              <a:t>-* knowledge triples</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90"/>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846" name="Google Shape;846;p90"/>
          <p:cNvPicPr preferRelativeResize="0"/>
          <p:nvPr/>
        </p:nvPicPr>
        <p:blipFill>
          <a:blip r:embed="rId3">
            <a:alphaModFix/>
          </a:blip>
          <a:stretch>
            <a:fillRect/>
          </a:stretch>
        </p:blipFill>
        <p:spPr>
          <a:xfrm>
            <a:off x="1254750" y="0"/>
            <a:ext cx="7889248" cy="514349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91"/>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Best-effort mappings to ConceptNet</a:t>
            </a:r>
            <a:endParaRPr/>
          </a:p>
        </p:txBody>
      </p:sp>
      <p:sp>
        <p:nvSpPr>
          <p:cNvPr id="853" name="Google Shape;853;p91"/>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854" name="Google Shape;854;p91"/>
          <p:cNvPicPr preferRelativeResize="0"/>
          <p:nvPr/>
        </p:nvPicPr>
        <p:blipFill>
          <a:blip r:embed="rId3">
            <a:alphaModFix/>
          </a:blip>
          <a:stretch>
            <a:fillRect/>
          </a:stretch>
        </p:blipFill>
        <p:spPr>
          <a:xfrm>
            <a:off x="1064888" y="1006200"/>
            <a:ext cx="7014220" cy="376063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92"/>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861" name="Google Shape;861;p92"/>
          <p:cNvPicPr preferRelativeResize="0"/>
          <p:nvPr/>
        </p:nvPicPr>
        <p:blipFill>
          <a:blip r:embed="rId3">
            <a:alphaModFix/>
          </a:blip>
          <a:stretch>
            <a:fillRect/>
          </a:stretch>
        </p:blipFill>
        <p:spPr>
          <a:xfrm>
            <a:off x="1321213" y="0"/>
            <a:ext cx="6501581" cy="5143501"/>
          </a:xfrm>
          <a:prstGeom prst="rect">
            <a:avLst/>
          </a:prstGeom>
          <a:noFill/>
          <a:ln>
            <a:noFill/>
          </a:ln>
        </p:spPr>
      </p:pic>
      <p:sp>
        <p:nvSpPr>
          <p:cNvPr id="862" name="Google Shape;862;p92"/>
          <p:cNvSpPr/>
          <p:nvPr/>
        </p:nvSpPr>
        <p:spPr>
          <a:xfrm>
            <a:off x="2098975" y="-108950"/>
            <a:ext cx="4742700" cy="660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93"/>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Building Common Sense KGs Is Hard</a:t>
            </a:r>
            <a:endParaRPr/>
          </a:p>
        </p:txBody>
      </p:sp>
      <p:sp>
        <p:nvSpPr>
          <p:cNvPr id="869" name="Google Shape;869;p93"/>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870" name="Google Shape;870;p93"/>
          <p:cNvSpPr txBox="1"/>
          <p:nvPr>
            <p:ph idx="1" type="body"/>
          </p:nvPr>
        </p:nvSpPr>
        <p:spPr>
          <a:xfrm>
            <a:off x="445675" y="853800"/>
            <a:ext cx="8698200" cy="4065300"/>
          </a:xfrm>
          <a:prstGeom prst="rect">
            <a:avLst/>
          </a:prstGeom>
        </p:spPr>
        <p:txBody>
          <a:bodyPr anchorCtr="0" anchor="t" bIns="45700" lIns="91425" spcFirstLastPara="1" rIns="91425" wrap="square" tIns="45700">
            <a:noAutofit/>
          </a:bodyPr>
          <a:lstStyle/>
          <a:p>
            <a:pPr indent="-457200" lvl="0" marL="457200" rtl="0" algn="l">
              <a:lnSpc>
                <a:spcPct val="115000"/>
              </a:lnSpc>
              <a:spcBef>
                <a:spcPts val="1200"/>
              </a:spcBef>
              <a:spcAft>
                <a:spcPts val="0"/>
              </a:spcAft>
              <a:buSzPts val="3600"/>
              <a:buChar char="●"/>
            </a:pPr>
            <a:r>
              <a:rPr b="0" lang="en-US" sz="3600">
                <a:latin typeface="Arial"/>
                <a:ea typeface="Arial"/>
                <a:cs typeface="Arial"/>
                <a:sym typeface="Arial"/>
              </a:rPr>
              <a:t>Commonsense knowledge is </a:t>
            </a:r>
            <a:r>
              <a:rPr lang="en-US" sz="3600">
                <a:latin typeface="Arial"/>
                <a:ea typeface="Arial"/>
                <a:cs typeface="Arial"/>
                <a:sym typeface="Arial"/>
              </a:rPr>
              <a:t>immeasurably vast</a:t>
            </a:r>
            <a:r>
              <a:rPr b="0" lang="en-US" sz="3600">
                <a:latin typeface="Arial"/>
                <a:ea typeface="Arial"/>
                <a:cs typeface="Arial"/>
                <a:sym typeface="Arial"/>
              </a:rPr>
              <a:t>, making it </a:t>
            </a:r>
            <a:r>
              <a:rPr lang="en-US" sz="3600">
                <a:latin typeface="Arial"/>
                <a:ea typeface="Arial"/>
                <a:cs typeface="Arial"/>
                <a:sym typeface="Arial"/>
              </a:rPr>
              <a:t>impossible to manually enumerate</a:t>
            </a:r>
            <a:endParaRPr sz="3600">
              <a:latin typeface="Arial"/>
              <a:ea typeface="Arial"/>
              <a:cs typeface="Arial"/>
              <a:sym typeface="Arial"/>
            </a:endParaRPr>
          </a:p>
          <a:p>
            <a:pPr indent="-457200" lvl="0" marL="457200" rtl="0" algn="l">
              <a:lnSpc>
                <a:spcPct val="115000"/>
              </a:lnSpc>
              <a:spcBef>
                <a:spcPts val="0"/>
              </a:spcBef>
              <a:spcAft>
                <a:spcPts val="0"/>
              </a:spcAft>
              <a:buSzPts val="3600"/>
              <a:buChar char="●"/>
            </a:pPr>
            <a:r>
              <a:rPr b="0" lang="en-US" sz="3600">
                <a:latin typeface="Arial"/>
                <a:ea typeface="Arial"/>
                <a:cs typeface="Arial"/>
                <a:sym typeface="Arial"/>
              </a:rPr>
              <a:t>Commonsense knowledge is often implicit, and often </a:t>
            </a:r>
            <a:r>
              <a:rPr lang="en-US" sz="3600">
                <a:latin typeface="Arial"/>
                <a:ea typeface="Arial"/>
                <a:cs typeface="Arial"/>
                <a:sym typeface="Arial"/>
              </a:rPr>
              <a:t>can’t be directly extracted from text</a:t>
            </a:r>
            <a:endParaRPr sz="3600">
              <a:latin typeface="Arial"/>
              <a:ea typeface="Arial"/>
              <a:cs typeface="Arial"/>
              <a:sym typeface="Arial"/>
            </a:endParaRPr>
          </a:p>
        </p:txBody>
      </p:sp>
      <p:sp>
        <p:nvSpPr>
          <p:cNvPr id="871" name="Google Shape;871;p93"/>
          <p:cNvSpPr txBox="1"/>
          <p:nvPr/>
        </p:nvSpPr>
        <p:spPr>
          <a:xfrm>
            <a:off x="6861425" y="4575625"/>
            <a:ext cx="2220900" cy="3435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t>Slide by </a:t>
            </a:r>
            <a:r>
              <a:rPr lang="en-US" sz="1200">
                <a:solidFill>
                  <a:schemeClr val="dk1"/>
                </a:solidFill>
              </a:rPr>
              <a:t>Antoine Bosselut</a:t>
            </a:r>
            <a:endParaRPr sz="1200">
              <a:solidFill>
                <a:schemeClr val="dk1"/>
              </a:solidFill>
            </a:endParaRPr>
          </a:p>
          <a:p>
            <a:pPr indent="0" lvl="0" marL="0" rtl="0" algn="ctr">
              <a:spcBef>
                <a:spcPts val="0"/>
              </a:spcBef>
              <a:spcAft>
                <a:spcPts val="0"/>
              </a:spcAft>
              <a:buNone/>
            </a:pPr>
            <a:r>
              <a:t/>
            </a:r>
            <a:endParaRPr sz="12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94"/>
          <p:cNvSpPr txBox="1"/>
          <p:nvPr>
            <p:ph type="title"/>
          </p:nvPr>
        </p:nvSpPr>
        <p:spPr>
          <a:xfrm>
            <a:off x="0" y="0"/>
            <a:ext cx="9144000" cy="845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Traditional KB Completion</a:t>
            </a:r>
            <a:endParaRPr/>
          </a:p>
        </p:txBody>
      </p:sp>
      <p:sp>
        <p:nvSpPr>
          <p:cNvPr id="878" name="Google Shape;878;p94"/>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879" name="Google Shape;879;p94"/>
          <p:cNvPicPr preferRelativeResize="0"/>
          <p:nvPr/>
        </p:nvPicPr>
        <p:blipFill>
          <a:blip r:embed="rId3">
            <a:alphaModFix/>
          </a:blip>
          <a:stretch>
            <a:fillRect/>
          </a:stretch>
        </p:blipFill>
        <p:spPr>
          <a:xfrm>
            <a:off x="152400" y="997800"/>
            <a:ext cx="8839203" cy="3376940"/>
          </a:xfrm>
          <a:prstGeom prst="rect">
            <a:avLst/>
          </a:prstGeom>
          <a:noFill/>
          <a:ln>
            <a:noFill/>
          </a:ln>
        </p:spPr>
      </p:pic>
      <p:sp>
        <p:nvSpPr>
          <p:cNvPr id="880" name="Google Shape;880;p94"/>
          <p:cNvSpPr txBox="1"/>
          <p:nvPr/>
        </p:nvSpPr>
        <p:spPr>
          <a:xfrm>
            <a:off x="6861425" y="4575625"/>
            <a:ext cx="2220900" cy="3435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t>Slide by </a:t>
            </a:r>
            <a:r>
              <a:rPr lang="en-US" sz="1200">
                <a:solidFill>
                  <a:schemeClr val="dk1"/>
                </a:solidFill>
              </a:rPr>
              <a:t>Antoine Bosselut</a:t>
            </a:r>
            <a:endParaRPr sz="1200">
              <a:solidFill>
                <a:schemeClr val="dk1"/>
              </a:solidFill>
            </a:endParaRPr>
          </a:p>
          <a:p>
            <a:pPr indent="0" lvl="0" marL="0" rtl="0" algn="ctr">
              <a:spcBef>
                <a:spcPts val="0"/>
              </a:spcBef>
              <a:spcAft>
                <a:spcPts val="0"/>
              </a:spcAft>
              <a:buNone/>
            </a:pPr>
            <a:r>
              <a:t/>
            </a:r>
            <a:endParaRPr sz="12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95"/>
          <p:cNvSpPr txBox="1"/>
          <p:nvPr>
            <p:ph type="title"/>
          </p:nvPr>
        </p:nvSpPr>
        <p:spPr>
          <a:xfrm>
            <a:off x="0" y="0"/>
            <a:ext cx="9144000" cy="845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COMET Idea</a:t>
            </a:r>
            <a:endParaRPr/>
          </a:p>
        </p:txBody>
      </p:sp>
      <p:sp>
        <p:nvSpPr>
          <p:cNvPr id="887" name="Google Shape;887;p95"/>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888" name="Google Shape;888;p95"/>
          <p:cNvPicPr preferRelativeResize="0"/>
          <p:nvPr/>
        </p:nvPicPr>
        <p:blipFill rotWithShape="1">
          <a:blip r:embed="rId3">
            <a:alphaModFix/>
          </a:blip>
          <a:srcRect b="41366" l="0" r="0" t="0"/>
          <a:stretch/>
        </p:blipFill>
        <p:spPr>
          <a:xfrm>
            <a:off x="152400" y="997800"/>
            <a:ext cx="8839203" cy="1979999"/>
          </a:xfrm>
          <a:prstGeom prst="rect">
            <a:avLst/>
          </a:prstGeom>
          <a:noFill/>
          <a:ln>
            <a:noFill/>
          </a:ln>
        </p:spPr>
      </p:pic>
      <p:pic>
        <p:nvPicPr>
          <p:cNvPr id="889" name="Google Shape;889;p95"/>
          <p:cNvPicPr preferRelativeResize="0"/>
          <p:nvPr/>
        </p:nvPicPr>
        <p:blipFill>
          <a:blip r:embed="rId4">
            <a:alphaModFix/>
          </a:blip>
          <a:stretch>
            <a:fillRect/>
          </a:stretch>
        </p:blipFill>
        <p:spPr>
          <a:xfrm>
            <a:off x="152400" y="3130199"/>
            <a:ext cx="4357545" cy="1636637"/>
          </a:xfrm>
          <a:prstGeom prst="rect">
            <a:avLst/>
          </a:prstGeom>
          <a:noFill/>
          <a:ln>
            <a:noFill/>
          </a:ln>
        </p:spPr>
      </p:pic>
      <p:sp>
        <p:nvSpPr>
          <p:cNvPr id="890" name="Google Shape;890;p95"/>
          <p:cNvSpPr/>
          <p:nvPr/>
        </p:nvSpPr>
        <p:spPr>
          <a:xfrm>
            <a:off x="936925" y="2788950"/>
            <a:ext cx="304800" cy="339300"/>
          </a:xfrm>
          <a:prstGeom prst="down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1" name="Google Shape;891;p95"/>
          <p:cNvPicPr preferRelativeResize="0"/>
          <p:nvPr/>
        </p:nvPicPr>
        <p:blipFill>
          <a:blip r:embed="rId5">
            <a:alphaModFix/>
          </a:blip>
          <a:stretch>
            <a:fillRect/>
          </a:stretch>
        </p:blipFill>
        <p:spPr>
          <a:xfrm>
            <a:off x="5156702" y="3244476"/>
            <a:ext cx="1322474" cy="1522349"/>
          </a:xfrm>
          <a:prstGeom prst="rect">
            <a:avLst/>
          </a:prstGeom>
          <a:noFill/>
          <a:ln>
            <a:noFill/>
          </a:ln>
        </p:spPr>
      </p:pic>
      <p:sp>
        <p:nvSpPr>
          <p:cNvPr id="892" name="Google Shape;892;p95"/>
          <p:cNvSpPr/>
          <p:nvPr/>
        </p:nvSpPr>
        <p:spPr>
          <a:xfrm>
            <a:off x="5054975" y="3144850"/>
            <a:ext cx="1663200" cy="1706700"/>
          </a:xfrm>
          <a:prstGeom prst="rect">
            <a:avLst/>
          </a:prstGeom>
          <a:solidFill>
            <a:srgbClr val="E3DED1">
              <a:alpha val="821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t>Transformer</a:t>
            </a:r>
            <a:endParaRPr b="1"/>
          </a:p>
          <a:p>
            <a:pPr indent="0" lvl="0" marL="0" rtl="0" algn="ctr">
              <a:spcBef>
                <a:spcPts val="0"/>
              </a:spcBef>
              <a:spcAft>
                <a:spcPts val="0"/>
              </a:spcAft>
              <a:buNone/>
            </a:pPr>
            <a:r>
              <a:rPr b="1" lang="en-US"/>
              <a:t>Architecture</a:t>
            </a:r>
            <a:endParaRPr b="1"/>
          </a:p>
        </p:txBody>
      </p:sp>
      <p:sp>
        <p:nvSpPr>
          <p:cNvPr id="893" name="Google Shape;893;p95"/>
          <p:cNvSpPr/>
          <p:nvPr/>
        </p:nvSpPr>
        <p:spPr>
          <a:xfrm rot="-5400000">
            <a:off x="4630063" y="3823875"/>
            <a:ext cx="304800" cy="339300"/>
          </a:xfrm>
          <a:prstGeom prst="down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95"/>
          <p:cNvSpPr/>
          <p:nvPr/>
        </p:nvSpPr>
        <p:spPr>
          <a:xfrm rot="-5400000">
            <a:off x="6892513" y="3823875"/>
            <a:ext cx="304800" cy="339300"/>
          </a:xfrm>
          <a:prstGeom prst="down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5" name="Google Shape;895;p95"/>
          <p:cNvPicPr preferRelativeResize="0"/>
          <p:nvPr/>
        </p:nvPicPr>
        <p:blipFill>
          <a:blip r:embed="rId6">
            <a:alphaModFix/>
          </a:blip>
          <a:stretch>
            <a:fillRect/>
          </a:stretch>
        </p:blipFill>
        <p:spPr>
          <a:xfrm>
            <a:off x="7610675" y="3549062"/>
            <a:ext cx="798900" cy="798900"/>
          </a:xfrm>
          <a:prstGeom prst="rect">
            <a:avLst/>
          </a:prstGeom>
          <a:noFill/>
          <a:ln>
            <a:noFill/>
          </a:ln>
        </p:spPr>
      </p:pic>
      <p:sp>
        <p:nvSpPr>
          <p:cNvPr id="896" name="Google Shape;896;p95"/>
          <p:cNvSpPr txBox="1"/>
          <p:nvPr/>
        </p:nvSpPr>
        <p:spPr>
          <a:xfrm>
            <a:off x="7548875" y="4347975"/>
            <a:ext cx="922500" cy="3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Helvetica Neue"/>
                <a:ea typeface="Helvetica Neue"/>
                <a:cs typeface="Helvetica Neue"/>
                <a:sym typeface="Helvetica Neue"/>
              </a:rPr>
              <a:t>COMET</a:t>
            </a:r>
            <a:endParaRPr>
              <a:latin typeface="Helvetica Neue"/>
              <a:ea typeface="Helvetica Neue"/>
              <a:cs typeface="Helvetica Neue"/>
              <a:sym typeface="Helvetica Neue"/>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96"/>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903" name="Google Shape;903;p96"/>
          <p:cNvSpPr txBox="1"/>
          <p:nvPr/>
        </p:nvSpPr>
        <p:spPr>
          <a:xfrm>
            <a:off x="340000" y="588300"/>
            <a:ext cx="3537000" cy="20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accent2"/>
                </a:solidFill>
                <a:latin typeface="Helvetica Neue"/>
                <a:ea typeface="Helvetica Neue"/>
                <a:cs typeface="Helvetica Neue"/>
                <a:sym typeface="Helvetica Neue"/>
              </a:rPr>
              <a:t>Symbolic Knowledge Graph</a:t>
            </a:r>
            <a:endParaRPr b="1" sz="1800">
              <a:solidFill>
                <a:schemeClr val="accent2"/>
              </a:solidFill>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a:p>
            <a:pPr indent="0" lvl="0" marL="0" rtl="0" algn="l">
              <a:spcBef>
                <a:spcPts val="0"/>
              </a:spcBef>
              <a:spcAft>
                <a:spcPts val="0"/>
              </a:spcAft>
              <a:buNone/>
            </a:pPr>
            <a:r>
              <a:rPr lang="en-US" sz="1800">
                <a:latin typeface="Helvetica Neue"/>
                <a:ea typeface="Helvetica Neue"/>
                <a:cs typeface="Helvetica Neue"/>
                <a:sym typeface="Helvetica Neue"/>
              </a:rPr>
              <a:t>Knowledge stored as triples</a:t>
            </a:r>
            <a:endParaRPr sz="1800">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a:p>
            <a:pPr indent="0" lvl="0" marL="0" rtl="0" algn="l">
              <a:spcBef>
                <a:spcPts val="0"/>
              </a:spcBef>
              <a:spcAft>
                <a:spcPts val="0"/>
              </a:spcAft>
              <a:buNone/>
            </a:pPr>
            <a:r>
              <a:rPr lang="en-US" sz="1800">
                <a:latin typeface="Helvetica Neue"/>
                <a:ea typeface="Helvetica Neue"/>
                <a:cs typeface="Helvetica Neue"/>
                <a:sym typeface="Helvetica Neue"/>
              </a:rPr>
              <a:t>Knowledge is not contextualized</a:t>
            </a:r>
            <a:endParaRPr sz="1800">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a:p>
            <a:pPr indent="0" lvl="0" marL="0" rtl="0" algn="l">
              <a:spcBef>
                <a:spcPts val="0"/>
              </a:spcBef>
              <a:spcAft>
                <a:spcPts val="0"/>
              </a:spcAft>
              <a:buNone/>
            </a:pPr>
            <a:r>
              <a:rPr lang="en-US" sz="1800">
                <a:latin typeface="Helvetica Neue"/>
                <a:ea typeface="Helvetica Neue"/>
                <a:cs typeface="Helvetica Neue"/>
                <a:sym typeface="Helvetica Neue"/>
              </a:rPr>
              <a:t>Knowledge is incomplete</a:t>
            </a:r>
            <a:endParaRPr sz="1800">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4"/>
          <p:cNvPicPr preferRelativeResize="0"/>
          <p:nvPr/>
        </p:nvPicPr>
        <p:blipFill>
          <a:blip r:embed="rId3">
            <a:alphaModFix/>
          </a:blip>
          <a:stretch>
            <a:fillRect/>
          </a:stretch>
        </p:blipFill>
        <p:spPr>
          <a:xfrm>
            <a:off x="3575084" y="3296550"/>
            <a:ext cx="1895626" cy="1503201"/>
          </a:xfrm>
          <a:prstGeom prst="rect">
            <a:avLst/>
          </a:prstGeom>
          <a:noFill/>
          <a:ln>
            <a:noFill/>
          </a:ln>
        </p:spPr>
      </p:pic>
      <p:sp>
        <p:nvSpPr>
          <p:cNvPr id="205" name="Google Shape;205;p34"/>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06" name="Google Shape;206;p34"/>
          <p:cNvSpPr txBox="1"/>
          <p:nvPr/>
        </p:nvSpPr>
        <p:spPr>
          <a:xfrm>
            <a:off x="0" y="0"/>
            <a:ext cx="9144000" cy="1340700"/>
          </a:xfrm>
          <a:prstGeom prst="rect">
            <a:avLst/>
          </a:prstGeom>
          <a:noFill/>
          <a:ln>
            <a:noFill/>
          </a:ln>
        </p:spPr>
        <p:txBody>
          <a:bodyPr anchorCtr="0" anchor="t" bIns="91425" lIns="91425" spcFirstLastPara="1" rIns="91425" wrap="square" tIns="91425">
            <a:noAutofit/>
          </a:bodyPr>
          <a:lstStyle/>
          <a:p>
            <a:pPr indent="0" lvl="0" marL="0" rtl="0" algn="ctr">
              <a:lnSpc>
                <a:spcPct val="98181"/>
              </a:lnSpc>
              <a:spcBef>
                <a:spcPts val="600"/>
              </a:spcBef>
              <a:spcAft>
                <a:spcPts val="0"/>
              </a:spcAft>
              <a:buNone/>
            </a:pPr>
            <a:r>
              <a:rPr lang="en-US" sz="3600">
                <a:solidFill>
                  <a:schemeClr val="accent2"/>
                </a:solidFill>
              </a:rPr>
              <a:t>Humans reason about the world with </a:t>
            </a:r>
            <a:r>
              <a:rPr b="1" lang="en-US" sz="3600">
                <a:solidFill>
                  <a:schemeClr val="accent2"/>
                </a:solidFill>
              </a:rPr>
              <a:t>mental models </a:t>
            </a:r>
            <a:r>
              <a:rPr lang="en-US" sz="3200">
                <a:solidFill>
                  <a:schemeClr val="accent2"/>
                </a:solidFill>
              </a:rPr>
              <a:t>[Graesser, 1994]</a:t>
            </a:r>
            <a:endParaRPr sz="3200">
              <a:solidFill>
                <a:schemeClr val="accent2"/>
              </a:solidFill>
            </a:endParaRPr>
          </a:p>
        </p:txBody>
      </p:sp>
      <p:sp>
        <p:nvSpPr>
          <p:cNvPr id="207" name="Google Shape;207;p34"/>
          <p:cNvSpPr/>
          <p:nvPr/>
        </p:nvSpPr>
        <p:spPr>
          <a:xfrm>
            <a:off x="701275" y="1643175"/>
            <a:ext cx="2977200" cy="2083200"/>
          </a:xfrm>
          <a:prstGeom prst="cloudCallout">
            <a:avLst>
              <a:gd fmla="val 43526" name="adj1"/>
              <a:gd fmla="val 6287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solidFill>
                  <a:schemeClr val="dk1"/>
                </a:solidFill>
              </a:rPr>
              <a:t>Personal experiences</a:t>
            </a:r>
            <a:endParaRPr sz="2400">
              <a:solidFill>
                <a:schemeClr val="dk1"/>
              </a:solidFill>
            </a:endParaRPr>
          </a:p>
          <a:p>
            <a:pPr indent="0" lvl="0" marL="0" rtl="0" algn="l">
              <a:lnSpc>
                <a:spcPct val="115000"/>
              </a:lnSpc>
              <a:spcBef>
                <a:spcPts val="600"/>
              </a:spcBef>
              <a:spcAft>
                <a:spcPts val="0"/>
              </a:spcAft>
              <a:buNone/>
            </a:pPr>
            <a:r>
              <a:rPr lang="en-US">
                <a:solidFill>
                  <a:schemeClr val="dk1"/>
                </a:solidFill>
              </a:rPr>
              <a:t>[Conway et al., 2000]</a:t>
            </a:r>
            <a:endParaRPr>
              <a:solidFill>
                <a:schemeClr val="dk1"/>
              </a:solidFill>
            </a:endParaRPr>
          </a:p>
        </p:txBody>
      </p:sp>
      <p:sp>
        <p:nvSpPr>
          <p:cNvPr id="208" name="Google Shape;208;p34"/>
          <p:cNvSpPr/>
          <p:nvPr/>
        </p:nvSpPr>
        <p:spPr>
          <a:xfrm>
            <a:off x="5713300" y="1760050"/>
            <a:ext cx="2530200" cy="2083200"/>
          </a:xfrm>
          <a:prstGeom prst="cloudCallout">
            <a:avLst>
              <a:gd fmla="val -64674" name="adj1"/>
              <a:gd fmla="val 58579" name="adj2"/>
            </a:avLst>
          </a:pr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solidFill>
                  <a:schemeClr val="dk1"/>
                </a:solidFill>
              </a:rPr>
              <a:t>World knowledge</a:t>
            </a:r>
            <a:endParaRPr sz="2400">
              <a:solidFill>
                <a:schemeClr val="dk1"/>
              </a:solidFill>
            </a:endParaRPr>
          </a:p>
          <a:p>
            <a:pPr indent="0" lvl="0" marL="0" rtl="0" algn="l">
              <a:lnSpc>
                <a:spcPct val="115000"/>
              </a:lnSpc>
              <a:spcBef>
                <a:spcPts val="600"/>
              </a:spcBef>
              <a:spcAft>
                <a:spcPts val="0"/>
              </a:spcAft>
              <a:buNone/>
            </a:pPr>
            <a:r>
              <a:rPr lang="en-US">
                <a:solidFill>
                  <a:schemeClr val="dk1"/>
                </a:solidFill>
              </a:rPr>
              <a:t>[Kintsch, 1988]</a:t>
            </a:r>
            <a:endParaRPr>
              <a:solidFill>
                <a:schemeClr val="dk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97"/>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10" name="Google Shape;910;p97"/>
          <p:cNvSpPr txBox="1"/>
          <p:nvPr/>
        </p:nvSpPr>
        <p:spPr>
          <a:xfrm>
            <a:off x="340000" y="588300"/>
            <a:ext cx="3537000" cy="20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accent2"/>
                </a:solidFill>
                <a:latin typeface="Helvetica Neue"/>
                <a:ea typeface="Helvetica Neue"/>
                <a:cs typeface="Helvetica Neue"/>
                <a:sym typeface="Helvetica Neue"/>
              </a:rPr>
              <a:t>Symbolic Knowledge Graph</a:t>
            </a:r>
            <a:endParaRPr b="1" sz="1800">
              <a:solidFill>
                <a:schemeClr val="accent2"/>
              </a:solidFill>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a:p>
            <a:pPr indent="0" lvl="0" marL="0" rtl="0" algn="l">
              <a:spcBef>
                <a:spcPts val="0"/>
              </a:spcBef>
              <a:spcAft>
                <a:spcPts val="0"/>
              </a:spcAft>
              <a:buNone/>
            </a:pPr>
            <a:r>
              <a:rPr lang="en-US" sz="1800">
                <a:latin typeface="Helvetica Neue"/>
                <a:ea typeface="Helvetica Neue"/>
                <a:cs typeface="Helvetica Neue"/>
                <a:sym typeface="Helvetica Neue"/>
              </a:rPr>
              <a:t>Knowledge stored as triples</a:t>
            </a:r>
            <a:endParaRPr sz="1800">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a:p>
            <a:pPr indent="0" lvl="0" marL="0" rtl="0" algn="l">
              <a:spcBef>
                <a:spcPts val="0"/>
              </a:spcBef>
              <a:spcAft>
                <a:spcPts val="0"/>
              </a:spcAft>
              <a:buNone/>
            </a:pPr>
            <a:r>
              <a:rPr lang="en-US" sz="1800">
                <a:latin typeface="Helvetica Neue"/>
                <a:ea typeface="Helvetica Neue"/>
                <a:cs typeface="Helvetica Neue"/>
                <a:sym typeface="Helvetica Neue"/>
              </a:rPr>
              <a:t>Knowledge is not contextualized</a:t>
            </a:r>
            <a:endParaRPr sz="1800">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a:p>
            <a:pPr indent="0" lvl="0" marL="0" rtl="0" algn="l">
              <a:spcBef>
                <a:spcPts val="0"/>
              </a:spcBef>
              <a:spcAft>
                <a:spcPts val="0"/>
              </a:spcAft>
              <a:buNone/>
            </a:pPr>
            <a:r>
              <a:rPr lang="en-US" sz="1800">
                <a:latin typeface="Helvetica Neue"/>
                <a:ea typeface="Helvetica Neue"/>
                <a:cs typeface="Helvetica Neue"/>
                <a:sym typeface="Helvetica Neue"/>
              </a:rPr>
              <a:t>Knowledge is incomplete</a:t>
            </a:r>
            <a:endParaRPr sz="1800">
              <a:latin typeface="Helvetica Neue"/>
              <a:ea typeface="Helvetica Neue"/>
              <a:cs typeface="Helvetica Neue"/>
              <a:sym typeface="Helvetica Neue"/>
            </a:endParaRPr>
          </a:p>
        </p:txBody>
      </p:sp>
      <p:sp>
        <p:nvSpPr>
          <p:cNvPr id="911" name="Google Shape;911;p97"/>
          <p:cNvSpPr txBox="1"/>
          <p:nvPr/>
        </p:nvSpPr>
        <p:spPr>
          <a:xfrm>
            <a:off x="4452150" y="588300"/>
            <a:ext cx="4517400" cy="16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accent3"/>
                </a:solidFill>
                <a:latin typeface="Helvetica Neue"/>
                <a:ea typeface="Helvetica Neue"/>
                <a:cs typeface="Helvetica Neue"/>
                <a:sym typeface="Helvetica Neue"/>
              </a:rPr>
              <a:t>COMET Knowledge Base Transformer</a:t>
            </a:r>
            <a:endParaRPr b="1" sz="1800">
              <a:solidFill>
                <a:schemeClr val="accent3"/>
              </a:solidFill>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a:p>
            <a:pPr indent="0" lvl="0" marL="0" rtl="0" algn="l">
              <a:spcBef>
                <a:spcPts val="0"/>
              </a:spcBef>
              <a:spcAft>
                <a:spcPts val="0"/>
              </a:spcAft>
              <a:buNone/>
            </a:pPr>
            <a:r>
              <a:rPr lang="en-US" sz="1800">
                <a:latin typeface="Helvetica Neue"/>
                <a:ea typeface="Helvetica Neue"/>
                <a:cs typeface="Helvetica Neue"/>
                <a:sym typeface="Helvetica Neue"/>
              </a:rPr>
              <a:t>Knowledge generated dynamically</a:t>
            </a:r>
            <a:endParaRPr sz="1800">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a:p>
            <a:pPr indent="0" lvl="0" marL="0" rtl="0" algn="l">
              <a:spcBef>
                <a:spcPts val="0"/>
              </a:spcBef>
              <a:spcAft>
                <a:spcPts val="0"/>
              </a:spcAft>
              <a:buNone/>
            </a:pPr>
            <a:r>
              <a:rPr lang="en-US" sz="1800">
                <a:latin typeface="Helvetica Neue"/>
                <a:ea typeface="Helvetica Neue"/>
                <a:cs typeface="Helvetica Neue"/>
                <a:sym typeface="Helvetica Neue"/>
              </a:rPr>
              <a:t>Input format is natural language</a:t>
            </a:r>
            <a:endParaRPr sz="1800">
              <a:latin typeface="Helvetica Neue"/>
              <a:ea typeface="Helvetica Neue"/>
              <a:cs typeface="Helvetica Neue"/>
              <a:sym typeface="Helvetica Neue"/>
            </a:endParaRPr>
          </a:p>
        </p:txBody>
      </p:sp>
      <p:sp>
        <p:nvSpPr>
          <p:cNvPr id="912" name="Google Shape;912;p97"/>
          <p:cNvSpPr txBox="1"/>
          <p:nvPr/>
        </p:nvSpPr>
        <p:spPr>
          <a:xfrm>
            <a:off x="340000" y="3251575"/>
            <a:ext cx="3202800" cy="129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t>Kai knew that things were getting out of control and managed to keep his temper in check</a:t>
            </a:r>
            <a:endParaRPr sz="1800"/>
          </a:p>
        </p:txBody>
      </p:sp>
      <p:pic>
        <p:nvPicPr>
          <p:cNvPr id="913" name="Google Shape;913;p97"/>
          <p:cNvPicPr preferRelativeResize="0"/>
          <p:nvPr/>
        </p:nvPicPr>
        <p:blipFill>
          <a:blip r:embed="rId3">
            <a:alphaModFix/>
          </a:blip>
          <a:stretch>
            <a:fillRect/>
          </a:stretch>
        </p:blipFill>
        <p:spPr>
          <a:xfrm>
            <a:off x="4113705" y="3438276"/>
            <a:ext cx="916601" cy="916601"/>
          </a:xfrm>
          <a:prstGeom prst="rect">
            <a:avLst/>
          </a:prstGeom>
          <a:noFill/>
          <a:ln>
            <a:noFill/>
          </a:ln>
        </p:spPr>
      </p:pic>
      <p:sp>
        <p:nvSpPr>
          <p:cNvPr id="914" name="Google Shape;914;p97"/>
          <p:cNvSpPr txBox="1"/>
          <p:nvPr/>
        </p:nvSpPr>
        <p:spPr>
          <a:xfrm>
            <a:off x="5601200" y="3251575"/>
            <a:ext cx="3313500" cy="1290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US" sz="1800"/>
              <a:t>Kai wants to avoid trouble</a:t>
            </a:r>
            <a:endParaRPr sz="1800"/>
          </a:p>
          <a:p>
            <a:pPr indent="-342900" lvl="0" marL="457200" rtl="0" algn="l">
              <a:spcBef>
                <a:spcPts val="0"/>
              </a:spcBef>
              <a:spcAft>
                <a:spcPts val="0"/>
              </a:spcAft>
              <a:buSzPts val="1800"/>
              <a:buChar char="●"/>
            </a:pPr>
            <a:r>
              <a:rPr lang="en-US" sz="1800"/>
              <a:t>Kai intends to be calm</a:t>
            </a:r>
            <a:endParaRPr sz="1800"/>
          </a:p>
          <a:p>
            <a:pPr indent="-342900" lvl="0" marL="457200" rtl="0" algn="l">
              <a:spcBef>
                <a:spcPts val="0"/>
              </a:spcBef>
              <a:spcAft>
                <a:spcPts val="0"/>
              </a:spcAft>
              <a:buSzPts val="1800"/>
              <a:buChar char="●"/>
            </a:pPr>
            <a:r>
              <a:rPr lang="en-US" sz="1800"/>
              <a:t>Kai stays calm</a:t>
            </a:r>
            <a:endParaRPr sz="1800"/>
          </a:p>
          <a:p>
            <a:pPr indent="-342900" lvl="0" marL="457200" rtl="0" algn="l">
              <a:spcBef>
                <a:spcPts val="0"/>
              </a:spcBef>
              <a:spcAft>
                <a:spcPts val="0"/>
              </a:spcAft>
              <a:buSzPts val="1800"/>
              <a:buChar char="●"/>
            </a:pPr>
            <a:r>
              <a:rPr lang="en-US" sz="1800"/>
              <a:t>Kai is viewed as cautious</a:t>
            </a:r>
            <a:endParaRPr sz="1800"/>
          </a:p>
        </p:txBody>
      </p:sp>
      <p:sp>
        <p:nvSpPr>
          <p:cNvPr id="915" name="Google Shape;915;p97"/>
          <p:cNvSpPr/>
          <p:nvPr/>
        </p:nvSpPr>
        <p:spPr>
          <a:xfrm rot="-5400000">
            <a:off x="3554053" y="3670175"/>
            <a:ext cx="385800" cy="408300"/>
          </a:xfrm>
          <a:prstGeom prst="down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97"/>
          <p:cNvSpPr/>
          <p:nvPr/>
        </p:nvSpPr>
        <p:spPr>
          <a:xfrm rot="-5400000">
            <a:off x="5260828" y="3670175"/>
            <a:ext cx="385800" cy="408300"/>
          </a:xfrm>
          <a:prstGeom prst="down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98"/>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923" name="Google Shape;923;p98"/>
          <p:cNvPicPr preferRelativeResize="0"/>
          <p:nvPr/>
        </p:nvPicPr>
        <p:blipFill>
          <a:blip r:embed="rId3">
            <a:alphaModFix/>
          </a:blip>
          <a:stretch>
            <a:fillRect/>
          </a:stretch>
        </p:blipFill>
        <p:spPr>
          <a:xfrm>
            <a:off x="2462025" y="0"/>
            <a:ext cx="6413476" cy="6507676"/>
          </a:xfrm>
          <a:prstGeom prst="rect">
            <a:avLst/>
          </a:prstGeom>
          <a:noFill/>
          <a:ln>
            <a:noFill/>
          </a:ln>
        </p:spPr>
      </p:pic>
      <p:sp>
        <p:nvSpPr>
          <p:cNvPr id="924" name="Google Shape;924;p98"/>
          <p:cNvSpPr txBox="1"/>
          <p:nvPr/>
        </p:nvSpPr>
        <p:spPr>
          <a:xfrm>
            <a:off x="72650" y="341350"/>
            <a:ext cx="2346000" cy="31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accent2"/>
                </a:solidFill>
                <a:latin typeface="Helvetica Neue"/>
                <a:ea typeface="Helvetica Neue"/>
                <a:cs typeface="Helvetica Neue"/>
                <a:sym typeface="Helvetica Neue"/>
              </a:rPr>
              <a:t>Randomly selected novel generations from ATOMIC</a:t>
            </a:r>
            <a:endParaRPr sz="2400">
              <a:solidFill>
                <a:schemeClr val="accent2"/>
              </a:solidFill>
              <a:latin typeface="Helvetica Neue"/>
              <a:ea typeface="Helvetica Neue"/>
              <a:cs typeface="Helvetica Neue"/>
              <a:sym typeface="Helvetica Neue"/>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99"/>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31" name="Google Shape;931;p99"/>
          <p:cNvSpPr txBox="1"/>
          <p:nvPr/>
        </p:nvSpPr>
        <p:spPr>
          <a:xfrm>
            <a:off x="72650" y="341350"/>
            <a:ext cx="2346000" cy="31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accent2"/>
                </a:solidFill>
                <a:latin typeface="Helvetica Neue"/>
                <a:ea typeface="Helvetica Neue"/>
                <a:cs typeface="Helvetica Neue"/>
                <a:sym typeface="Helvetica Neue"/>
              </a:rPr>
              <a:t>Randomly selected novel generations from ConceptNet</a:t>
            </a:r>
            <a:endParaRPr sz="2400">
              <a:solidFill>
                <a:schemeClr val="accent2"/>
              </a:solidFill>
              <a:latin typeface="Helvetica Neue"/>
              <a:ea typeface="Helvetica Neue"/>
              <a:cs typeface="Helvetica Neue"/>
              <a:sym typeface="Helvetica Neue"/>
            </a:endParaRPr>
          </a:p>
        </p:txBody>
      </p:sp>
      <p:pic>
        <p:nvPicPr>
          <p:cNvPr id="932" name="Google Shape;932;p99"/>
          <p:cNvPicPr preferRelativeResize="0"/>
          <p:nvPr/>
        </p:nvPicPr>
        <p:blipFill rotWithShape="1">
          <a:blip r:embed="rId3">
            <a:alphaModFix/>
          </a:blip>
          <a:srcRect b="1999" l="0" r="0" t="0"/>
          <a:stretch/>
        </p:blipFill>
        <p:spPr>
          <a:xfrm>
            <a:off x="2636425" y="0"/>
            <a:ext cx="5193578" cy="51435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pic>
        <p:nvPicPr>
          <p:cNvPr id="938" name="Google Shape;938;p100"/>
          <p:cNvPicPr preferRelativeResize="0"/>
          <p:nvPr/>
        </p:nvPicPr>
        <p:blipFill>
          <a:blip r:embed="rId3">
            <a:alphaModFix/>
          </a:blip>
          <a:stretch>
            <a:fillRect/>
          </a:stretch>
        </p:blipFill>
        <p:spPr>
          <a:xfrm>
            <a:off x="2201475" y="1551900"/>
            <a:ext cx="4741025" cy="2887850"/>
          </a:xfrm>
          <a:prstGeom prst="rect">
            <a:avLst/>
          </a:prstGeom>
          <a:noFill/>
          <a:ln>
            <a:noFill/>
          </a:ln>
        </p:spPr>
      </p:pic>
      <p:sp>
        <p:nvSpPr>
          <p:cNvPr id="939" name="Google Shape;939;p100"/>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Wikidata</a:t>
            </a:r>
            <a:endParaRPr/>
          </a:p>
        </p:txBody>
      </p:sp>
      <p:sp>
        <p:nvSpPr>
          <p:cNvPr id="940" name="Google Shape;940;p100"/>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941" name="Google Shape;941;p100"/>
          <p:cNvSpPr txBox="1"/>
          <p:nvPr>
            <p:ph idx="1" type="body"/>
          </p:nvPr>
        </p:nvSpPr>
        <p:spPr>
          <a:xfrm>
            <a:off x="445675" y="853800"/>
            <a:ext cx="86982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rPr lang="en-US"/>
              <a:t>90M nodes			&gt;1.1B edges			8k properties </a:t>
            </a:r>
            <a:endParaRPr/>
          </a:p>
          <a:p>
            <a:pPr indent="0" lvl="0" marL="0" rtl="0" algn="l">
              <a:spcBef>
                <a:spcPts val="2000"/>
              </a:spcBef>
              <a:spcAft>
                <a:spcPts val="0"/>
              </a:spcAft>
              <a:buNone/>
            </a:pPr>
            <a:r>
              <a:t/>
            </a:r>
            <a:endParaRPr i="1" sz="2300"/>
          </a:p>
          <a:p>
            <a:pPr indent="0" lvl="0" marL="0" rtl="0" algn="ctr">
              <a:spcBef>
                <a:spcPts val="2000"/>
              </a:spcBef>
              <a:spcAft>
                <a:spcPts val="0"/>
              </a:spcAft>
              <a:buNone/>
            </a:pPr>
            <a:r>
              <a:t/>
            </a:r>
            <a:endParaRPr i="1" sz="2300">
              <a:solidFill>
                <a:srgbClr val="980000"/>
              </a:solidFill>
            </a:endParaRPr>
          </a:p>
          <a:p>
            <a:pPr indent="0" lvl="0" marL="0" rtl="0" algn="l">
              <a:spcBef>
                <a:spcPts val="2000"/>
              </a:spcBef>
              <a:spcAft>
                <a:spcPts val="0"/>
              </a:spcAft>
              <a:buNone/>
            </a:pPr>
            <a:r>
              <a:t/>
            </a:r>
            <a:endParaRPr i="1" sz="1700">
              <a:solidFill>
                <a:srgbClr val="980000"/>
              </a:solidFill>
            </a:endParaRPr>
          </a:p>
          <a:p>
            <a:pPr indent="0" lvl="0" marL="0" rtl="0" algn="ctr">
              <a:spcBef>
                <a:spcPts val="2000"/>
              </a:spcBef>
              <a:spcAft>
                <a:spcPts val="0"/>
              </a:spcAft>
              <a:buNone/>
            </a:pPr>
            <a:r>
              <a:rPr i="1" lang="en-US">
                <a:solidFill>
                  <a:srgbClr val="980000"/>
                </a:solidFill>
              </a:rPr>
              <a:t>How to distill commonsense knowledge?</a:t>
            </a:r>
            <a:endParaRPr i="1">
              <a:solidFill>
                <a:srgbClr val="980000"/>
              </a:solidFill>
            </a:endParaRPr>
          </a:p>
        </p:txBody>
      </p:sp>
      <p:sp>
        <p:nvSpPr>
          <p:cNvPr id="942" name="Google Shape;942;p100"/>
          <p:cNvSpPr txBox="1"/>
          <p:nvPr/>
        </p:nvSpPr>
        <p:spPr>
          <a:xfrm>
            <a:off x="0" y="4630825"/>
            <a:ext cx="89385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200"/>
              <a:t>Slides from </a:t>
            </a:r>
            <a:r>
              <a:rPr i="1" lang="en-US" sz="1200"/>
              <a:t>Ilievski et al. (2020). </a:t>
            </a:r>
            <a:r>
              <a:rPr i="1" lang="en-US" sz="1200" u="sng">
                <a:solidFill>
                  <a:schemeClr val="hlink"/>
                </a:solidFill>
                <a:hlinkClick r:id="rId4"/>
              </a:rPr>
              <a:t>Commonsense Knowledge in Wikidata</a:t>
            </a:r>
            <a:r>
              <a:rPr i="1" lang="en-US" sz="1200"/>
              <a:t>. Wikidata Workshop at ISWC 2020</a:t>
            </a:r>
            <a:endParaRPr i="1" sz="12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101"/>
          <p:cNvSpPr txBox="1"/>
          <p:nvPr/>
        </p:nvSpPr>
        <p:spPr>
          <a:xfrm>
            <a:off x="407988" y="1"/>
            <a:ext cx="8736000" cy="1138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sz="3350">
                <a:solidFill>
                  <a:srgbClr val="980000"/>
                </a:solidFill>
                <a:latin typeface="Helvetica Neue"/>
                <a:ea typeface="Helvetica Neue"/>
                <a:cs typeface="Helvetica Neue"/>
                <a:sym typeface="Helvetica Neue"/>
              </a:rPr>
              <a:t>Principles of Commonsense Knowledge</a:t>
            </a:r>
            <a:endParaRPr b="1" sz="3350">
              <a:solidFill>
                <a:srgbClr val="980000"/>
              </a:solidFill>
              <a:latin typeface="Helvetica Neue"/>
              <a:ea typeface="Helvetica Neue"/>
              <a:cs typeface="Helvetica Neue"/>
              <a:sym typeface="Helvetica Neue"/>
            </a:endParaRPr>
          </a:p>
        </p:txBody>
      </p:sp>
      <p:sp>
        <p:nvSpPr>
          <p:cNvPr id="948" name="Google Shape;948;p101"/>
          <p:cNvSpPr txBox="1"/>
          <p:nvPr>
            <p:ph idx="1" type="body"/>
          </p:nvPr>
        </p:nvSpPr>
        <p:spPr>
          <a:xfrm>
            <a:off x="830163" y="845275"/>
            <a:ext cx="3000900" cy="1515000"/>
          </a:xfrm>
          <a:prstGeom prst="rect">
            <a:avLst/>
          </a:prstGeom>
          <a:ln cap="flat" cmpd="sng" w="9525">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rPr b="1" lang="en-US" sz="1600">
                <a:solidFill>
                  <a:schemeClr val="dk2"/>
                </a:solidFill>
                <a:latin typeface="Arial"/>
                <a:ea typeface="Arial"/>
                <a:cs typeface="Arial"/>
                <a:sym typeface="Arial"/>
              </a:rPr>
              <a:t>P1: Concepts, not entities</a:t>
            </a:r>
            <a:br>
              <a:rPr b="1" lang="en-US" sz="2500"/>
            </a:br>
            <a:r>
              <a:rPr b="1" i="1" lang="en-US" sz="1200" u="sng">
                <a:solidFill>
                  <a:srgbClr val="38761D"/>
                </a:solidFill>
              </a:rPr>
              <a:t>houses</a:t>
            </a:r>
            <a:r>
              <a:rPr b="1" i="1" lang="en-US" sz="1200">
                <a:solidFill>
                  <a:srgbClr val="38761D"/>
                </a:solidFill>
              </a:rPr>
              <a:t> have </a:t>
            </a:r>
            <a:r>
              <a:rPr b="1" i="1" lang="en-US" sz="1200" u="sng">
                <a:solidFill>
                  <a:srgbClr val="38761D"/>
                </a:solidFill>
              </a:rPr>
              <a:t>rooms</a:t>
            </a:r>
            <a:r>
              <a:rPr b="1" i="1" lang="en-US" sz="1200"/>
              <a:t> </a:t>
            </a:r>
            <a:br>
              <a:rPr b="1" i="1" lang="en-US" sz="1200"/>
            </a:br>
            <a:r>
              <a:rPr b="1" i="1" lang="en-US" sz="1200" u="sng">
                <a:solidFill>
                  <a:srgbClr val="980000"/>
                </a:solidFill>
              </a:rPr>
              <a:t>Versailles Palace</a:t>
            </a:r>
            <a:r>
              <a:rPr b="1" i="1" lang="en-US" sz="1200">
                <a:solidFill>
                  <a:srgbClr val="980000"/>
                </a:solidFill>
              </a:rPr>
              <a:t> has </a:t>
            </a:r>
            <a:r>
              <a:rPr b="1" i="1" lang="en-US" sz="1200" u="sng">
                <a:solidFill>
                  <a:srgbClr val="980000"/>
                </a:solidFill>
              </a:rPr>
              <a:t>700 rooms</a:t>
            </a:r>
            <a:endParaRPr b="1" i="1" sz="1200" u="sng">
              <a:solidFill>
                <a:srgbClr val="980000"/>
              </a:solidFill>
            </a:endParaRPr>
          </a:p>
          <a:p>
            <a:pPr indent="0" lvl="0" marL="0" rtl="0" algn="l">
              <a:spcBef>
                <a:spcPts val="0"/>
              </a:spcBef>
              <a:spcAft>
                <a:spcPts val="0"/>
              </a:spcAft>
              <a:buNone/>
            </a:pPr>
            <a:r>
              <a:t/>
            </a:r>
            <a:endParaRPr b="1" sz="1200">
              <a:solidFill>
                <a:srgbClr val="000000"/>
              </a:solidFill>
            </a:endParaRPr>
          </a:p>
          <a:p>
            <a:pPr indent="0" lvl="0" marL="0" rtl="0" algn="l">
              <a:spcBef>
                <a:spcPts val="0"/>
              </a:spcBef>
              <a:spcAft>
                <a:spcPts val="0"/>
              </a:spcAft>
              <a:buNone/>
            </a:pPr>
            <a:r>
              <a:rPr b="1" lang="en-US" sz="1200"/>
              <a:t>WD guidelines on entity capitalization</a:t>
            </a:r>
            <a:endParaRPr b="1" sz="1200">
              <a:solidFill>
                <a:srgbClr val="00000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102"/>
          <p:cNvSpPr txBox="1"/>
          <p:nvPr/>
        </p:nvSpPr>
        <p:spPr>
          <a:xfrm>
            <a:off x="407988" y="1"/>
            <a:ext cx="8736000" cy="1138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sz="3350">
                <a:solidFill>
                  <a:srgbClr val="980000"/>
                </a:solidFill>
                <a:latin typeface="Helvetica Neue"/>
                <a:ea typeface="Helvetica Neue"/>
                <a:cs typeface="Helvetica Neue"/>
                <a:sym typeface="Helvetica Neue"/>
              </a:rPr>
              <a:t>Principles of Commonsense Knowledge</a:t>
            </a:r>
            <a:endParaRPr b="1" sz="3350">
              <a:solidFill>
                <a:srgbClr val="980000"/>
              </a:solidFill>
              <a:latin typeface="Helvetica Neue"/>
              <a:ea typeface="Helvetica Neue"/>
              <a:cs typeface="Helvetica Neue"/>
              <a:sym typeface="Helvetica Neue"/>
            </a:endParaRPr>
          </a:p>
        </p:txBody>
      </p:sp>
      <p:sp>
        <p:nvSpPr>
          <p:cNvPr id="954" name="Google Shape;954;p102"/>
          <p:cNvSpPr txBox="1"/>
          <p:nvPr>
            <p:ph idx="1" type="body"/>
          </p:nvPr>
        </p:nvSpPr>
        <p:spPr>
          <a:xfrm>
            <a:off x="830163" y="845275"/>
            <a:ext cx="3000900" cy="1515000"/>
          </a:xfrm>
          <a:prstGeom prst="rect">
            <a:avLst/>
          </a:prstGeom>
          <a:ln cap="flat" cmpd="sng" w="9525">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rPr b="1" lang="en-US" sz="1600">
                <a:solidFill>
                  <a:schemeClr val="dk2"/>
                </a:solidFill>
                <a:latin typeface="Arial"/>
                <a:ea typeface="Arial"/>
                <a:cs typeface="Arial"/>
                <a:sym typeface="Arial"/>
              </a:rPr>
              <a:t>P1: Concepts, not entities</a:t>
            </a:r>
            <a:br>
              <a:rPr b="1" lang="en-US" sz="2500"/>
            </a:br>
            <a:r>
              <a:rPr b="1" i="1" lang="en-US" sz="1200" u="sng">
                <a:solidFill>
                  <a:srgbClr val="38761D"/>
                </a:solidFill>
              </a:rPr>
              <a:t>houses</a:t>
            </a:r>
            <a:r>
              <a:rPr b="1" i="1" lang="en-US" sz="1200">
                <a:solidFill>
                  <a:srgbClr val="38761D"/>
                </a:solidFill>
              </a:rPr>
              <a:t> have </a:t>
            </a:r>
            <a:r>
              <a:rPr b="1" i="1" lang="en-US" sz="1200" u="sng">
                <a:solidFill>
                  <a:srgbClr val="38761D"/>
                </a:solidFill>
              </a:rPr>
              <a:t>rooms</a:t>
            </a:r>
            <a:r>
              <a:rPr b="1" i="1" lang="en-US" sz="1200"/>
              <a:t> </a:t>
            </a:r>
            <a:br>
              <a:rPr b="1" i="1" lang="en-US" sz="1200"/>
            </a:br>
            <a:r>
              <a:rPr b="1" i="1" lang="en-US" sz="1200" u="sng">
                <a:solidFill>
                  <a:srgbClr val="980000"/>
                </a:solidFill>
              </a:rPr>
              <a:t>Versailles Palace</a:t>
            </a:r>
            <a:r>
              <a:rPr b="1" i="1" lang="en-US" sz="1200">
                <a:solidFill>
                  <a:srgbClr val="980000"/>
                </a:solidFill>
              </a:rPr>
              <a:t> has </a:t>
            </a:r>
            <a:r>
              <a:rPr b="1" i="1" lang="en-US" sz="1200" u="sng">
                <a:solidFill>
                  <a:srgbClr val="980000"/>
                </a:solidFill>
              </a:rPr>
              <a:t>700 rooms</a:t>
            </a:r>
            <a:endParaRPr b="1" i="1" sz="1200" u="sng">
              <a:solidFill>
                <a:srgbClr val="980000"/>
              </a:solidFill>
            </a:endParaRPr>
          </a:p>
          <a:p>
            <a:pPr indent="0" lvl="0" marL="0" rtl="0" algn="l">
              <a:spcBef>
                <a:spcPts val="0"/>
              </a:spcBef>
              <a:spcAft>
                <a:spcPts val="0"/>
              </a:spcAft>
              <a:buNone/>
            </a:pPr>
            <a:r>
              <a:t/>
            </a:r>
            <a:endParaRPr b="1" sz="1200">
              <a:solidFill>
                <a:srgbClr val="000000"/>
              </a:solidFill>
            </a:endParaRPr>
          </a:p>
          <a:p>
            <a:pPr indent="0" lvl="0" marL="0" rtl="0" algn="l">
              <a:spcBef>
                <a:spcPts val="0"/>
              </a:spcBef>
              <a:spcAft>
                <a:spcPts val="0"/>
              </a:spcAft>
              <a:buNone/>
            </a:pPr>
            <a:r>
              <a:rPr b="1" lang="en-US" sz="1200"/>
              <a:t>WD guidelines on entity capitalization</a:t>
            </a:r>
            <a:endParaRPr b="1" sz="1200">
              <a:solidFill>
                <a:srgbClr val="000000"/>
              </a:solidFill>
            </a:endParaRPr>
          </a:p>
        </p:txBody>
      </p:sp>
      <p:sp>
        <p:nvSpPr>
          <p:cNvPr id="955" name="Google Shape;955;p102"/>
          <p:cNvSpPr txBox="1"/>
          <p:nvPr/>
        </p:nvSpPr>
        <p:spPr>
          <a:xfrm>
            <a:off x="3831063" y="1641425"/>
            <a:ext cx="3000900" cy="15150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800">
                <a:solidFill>
                  <a:schemeClr val="dk2"/>
                </a:solidFill>
                <a:latin typeface="Calibri"/>
                <a:ea typeface="Calibri"/>
                <a:cs typeface="Calibri"/>
                <a:sym typeface="Calibri"/>
              </a:rPr>
              <a:t>P2: Common concepts</a:t>
            </a:r>
            <a:br>
              <a:rPr b="1" lang="en-US" sz="1800">
                <a:solidFill>
                  <a:schemeClr val="dk2"/>
                </a:solidFill>
                <a:latin typeface="Calibri"/>
                <a:ea typeface="Calibri"/>
                <a:cs typeface="Calibri"/>
                <a:sym typeface="Calibri"/>
              </a:rPr>
            </a:br>
            <a:r>
              <a:rPr b="1" i="1" lang="en-US" u="sng">
                <a:solidFill>
                  <a:srgbClr val="38761D"/>
                </a:solidFill>
                <a:latin typeface="Calibri"/>
                <a:ea typeface="Calibri"/>
                <a:cs typeface="Calibri"/>
                <a:sym typeface="Calibri"/>
              </a:rPr>
              <a:t>Container</a:t>
            </a:r>
            <a:r>
              <a:rPr b="1" i="1" lang="en-US">
                <a:solidFill>
                  <a:srgbClr val="38761D"/>
                </a:solidFill>
                <a:latin typeface="Calibri"/>
                <a:ea typeface="Calibri"/>
                <a:cs typeface="Calibri"/>
                <a:sym typeface="Calibri"/>
              </a:rPr>
              <a:t> used for </a:t>
            </a:r>
            <a:r>
              <a:rPr b="1" i="1" lang="en-US" u="sng">
                <a:solidFill>
                  <a:srgbClr val="38761D"/>
                </a:solidFill>
                <a:latin typeface="Calibri"/>
                <a:ea typeface="Calibri"/>
                <a:cs typeface="Calibri"/>
                <a:sym typeface="Calibri"/>
              </a:rPr>
              <a:t>storage</a:t>
            </a:r>
            <a:br>
              <a:rPr b="1" i="1" lang="en-US">
                <a:solidFill>
                  <a:schemeClr val="dk2"/>
                </a:solidFill>
                <a:latin typeface="Calibri"/>
                <a:ea typeface="Calibri"/>
                <a:cs typeface="Calibri"/>
                <a:sym typeface="Calibri"/>
              </a:rPr>
            </a:br>
            <a:r>
              <a:rPr b="1" i="1" lang="en-US" u="sng">
                <a:solidFill>
                  <a:srgbClr val="980000"/>
                </a:solidFill>
                <a:latin typeface="Calibri"/>
                <a:ea typeface="Calibri"/>
                <a:cs typeface="Calibri"/>
                <a:sym typeface="Calibri"/>
              </a:rPr>
              <a:t>Noma</a:t>
            </a:r>
            <a:r>
              <a:rPr b="1" i="1" lang="en-US">
                <a:solidFill>
                  <a:srgbClr val="980000"/>
                </a:solidFill>
                <a:latin typeface="Calibri"/>
                <a:ea typeface="Calibri"/>
                <a:cs typeface="Calibri"/>
                <a:sym typeface="Calibri"/>
              </a:rPr>
              <a:t> subclass of </a:t>
            </a:r>
            <a:r>
              <a:rPr b="1" i="1" lang="en-US" u="sng">
                <a:solidFill>
                  <a:srgbClr val="980000"/>
                </a:solidFill>
                <a:latin typeface="Calibri"/>
                <a:ea typeface="Calibri"/>
                <a:cs typeface="Calibri"/>
                <a:sym typeface="Calibri"/>
              </a:rPr>
              <a:t>aphthous stomatitis</a:t>
            </a:r>
            <a:endParaRPr b="1" i="1" u="sng">
              <a:solidFill>
                <a:srgbClr val="980000"/>
              </a:solidFill>
              <a:latin typeface="Calibri"/>
              <a:ea typeface="Calibri"/>
              <a:cs typeface="Calibri"/>
              <a:sym typeface="Calibri"/>
            </a:endParaRPr>
          </a:p>
          <a:p>
            <a:pPr indent="0" lvl="0" marL="0" rtl="0" algn="l">
              <a:lnSpc>
                <a:spcPct val="115000"/>
              </a:lnSpc>
              <a:spcBef>
                <a:spcPts val="1600"/>
              </a:spcBef>
              <a:spcAft>
                <a:spcPts val="1600"/>
              </a:spcAft>
              <a:buNone/>
            </a:pPr>
            <a:r>
              <a:rPr b="1" lang="en-US">
                <a:solidFill>
                  <a:schemeClr val="dk1"/>
                </a:solidFill>
                <a:latin typeface="Calibri"/>
                <a:ea typeface="Calibri"/>
                <a:cs typeface="Calibri"/>
                <a:sym typeface="Calibri"/>
              </a:rPr>
              <a:t>Corpus frequency</a:t>
            </a:r>
            <a:endParaRPr b="1">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pic>
        <p:nvPicPr>
          <p:cNvPr id="960" name="Google Shape;960;p103"/>
          <p:cNvPicPr preferRelativeResize="0"/>
          <p:nvPr/>
        </p:nvPicPr>
        <p:blipFill>
          <a:blip r:embed="rId3">
            <a:alphaModFix/>
          </a:blip>
          <a:stretch>
            <a:fillRect/>
          </a:stretch>
        </p:blipFill>
        <p:spPr>
          <a:xfrm>
            <a:off x="3299876" y="0"/>
            <a:ext cx="5844122" cy="5143500"/>
          </a:xfrm>
          <a:prstGeom prst="rect">
            <a:avLst/>
          </a:prstGeom>
          <a:noFill/>
          <a:ln>
            <a:noFill/>
          </a:ln>
        </p:spPr>
      </p:pic>
      <p:sp>
        <p:nvSpPr>
          <p:cNvPr id="961" name="Google Shape;961;p103"/>
          <p:cNvSpPr txBox="1"/>
          <p:nvPr>
            <p:ph type="title"/>
          </p:nvPr>
        </p:nvSpPr>
        <p:spPr>
          <a:xfrm>
            <a:off x="203125" y="1615350"/>
            <a:ext cx="2903100" cy="956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After step 1 &amp; 2:</a:t>
            </a:r>
            <a:endParaRPr/>
          </a:p>
          <a:p>
            <a:pPr indent="0" lvl="0" marL="0" rtl="0" algn="ctr">
              <a:spcBef>
                <a:spcPts val="0"/>
              </a:spcBef>
              <a:spcAft>
                <a:spcPts val="0"/>
              </a:spcAft>
              <a:buNone/>
            </a:pPr>
            <a:r>
              <a:rPr lang="en-US"/>
              <a:t>414 relations</a:t>
            </a:r>
            <a:endParaRPr/>
          </a:p>
          <a:p>
            <a:pPr indent="0" lvl="0" marL="0" rtl="0" algn="ctr">
              <a:spcBef>
                <a:spcPts val="0"/>
              </a:spcBef>
              <a:spcAft>
                <a:spcPts val="0"/>
              </a:spcAft>
              <a:buNone/>
            </a:pPr>
            <a:r>
              <a:rPr lang="en-US"/>
              <a:t>421k edges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pic>
        <p:nvPicPr>
          <p:cNvPr id="966" name="Google Shape;966;p104"/>
          <p:cNvPicPr preferRelativeResize="0"/>
          <p:nvPr/>
        </p:nvPicPr>
        <p:blipFill>
          <a:blip r:embed="rId3">
            <a:alphaModFix/>
          </a:blip>
          <a:stretch>
            <a:fillRect/>
          </a:stretch>
        </p:blipFill>
        <p:spPr>
          <a:xfrm>
            <a:off x="0" y="903490"/>
            <a:ext cx="9144002" cy="4240021"/>
          </a:xfrm>
          <a:prstGeom prst="rect">
            <a:avLst/>
          </a:prstGeom>
          <a:noFill/>
          <a:ln>
            <a:noFill/>
          </a:ln>
        </p:spPr>
      </p:pic>
      <p:sp>
        <p:nvSpPr>
          <p:cNvPr id="967" name="Google Shape;967;p104"/>
          <p:cNvSpPr/>
          <p:nvPr/>
        </p:nvSpPr>
        <p:spPr>
          <a:xfrm>
            <a:off x="564875" y="2856875"/>
            <a:ext cx="8579100" cy="217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105"/>
          <p:cNvSpPr txBox="1"/>
          <p:nvPr/>
        </p:nvSpPr>
        <p:spPr>
          <a:xfrm>
            <a:off x="407988" y="1"/>
            <a:ext cx="8736000" cy="1138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sz="3350">
                <a:solidFill>
                  <a:srgbClr val="980000"/>
                </a:solidFill>
                <a:latin typeface="Helvetica Neue"/>
                <a:ea typeface="Helvetica Neue"/>
                <a:cs typeface="Helvetica Neue"/>
                <a:sym typeface="Helvetica Neue"/>
              </a:rPr>
              <a:t>Principles of Commonsense Knowledge</a:t>
            </a:r>
            <a:endParaRPr b="1" sz="3350">
              <a:solidFill>
                <a:srgbClr val="980000"/>
              </a:solidFill>
              <a:latin typeface="Helvetica Neue"/>
              <a:ea typeface="Helvetica Neue"/>
              <a:cs typeface="Helvetica Neue"/>
              <a:sym typeface="Helvetica Neue"/>
            </a:endParaRPr>
          </a:p>
        </p:txBody>
      </p:sp>
      <p:sp>
        <p:nvSpPr>
          <p:cNvPr id="973" name="Google Shape;973;p105"/>
          <p:cNvSpPr txBox="1"/>
          <p:nvPr>
            <p:ph idx="1" type="body"/>
          </p:nvPr>
        </p:nvSpPr>
        <p:spPr>
          <a:xfrm>
            <a:off x="830163" y="845275"/>
            <a:ext cx="3000900" cy="1515000"/>
          </a:xfrm>
          <a:prstGeom prst="rect">
            <a:avLst/>
          </a:prstGeom>
          <a:ln cap="flat" cmpd="sng" w="9525">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rPr b="1" lang="en-US" sz="1600">
                <a:solidFill>
                  <a:schemeClr val="dk2"/>
                </a:solidFill>
                <a:latin typeface="Arial"/>
                <a:ea typeface="Arial"/>
                <a:cs typeface="Arial"/>
                <a:sym typeface="Arial"/>
              </a:rPr>
              <a:t>P1: Concepts, not entities</a:t>
            </a:r>
            <a:br>
              <a:rPr b="1" lang="en-US" sz="2500"/>
            </a:br>
            <a:r>
              <a:rPr b="1" i="1" lang="en-US" sz="1200" u="sng">
                <a:solidFill>
                  <a:srgbClr val="38761D"/>
                </a:solidFill>
              </a:rPr>
              <a:t>houses</a:t>
            </a:r>
            <a:r>
              <a:rPr b="1" i="1" lang="en-US" sz="1200">
                <a:solidFill>
                  <a:srgbClr val="38761D"/>
                </a:solidFill>
              </a:rPr>
              <a:t> have </a:t>
            </a:r>
            <a:r>
              <a:rPr b="1" i="1" lang="en-US" sz="1200" u="sng">
                <a:solidFill>
                  <a:srgbClr val="38761D"/>
                </a:solidFill>
              </a:rPr>
              <a:t>rooms</a:t>
            </a:r>
            <a:r>
              <a:rPr b="1" i="1" lang="en-US" sz="1200"/>
              <a:t> </a:t>
            </a:r>
            <a:br>
              <a:rPr b="1" i="1" lang="en-US" sz="1200"/>
            </a:br>
            <a:r>
              <a:rPr b="1" i="1" lang="en-US" sz="1200" u="sng">
                <a:solidFill>
                  <a:srgbClr val="980000"/>
                </a:solidFill>
              </a:rPr>
              <a:t>Versailles Palace</a:t>
            </a:r>
            <a:r>
              <a:rPr b="1" i="1" lang="en-US" sz="1200">
                <a:solidFill>
                  <a:srgbClr val="980000"/>
                </a:solidFill>
              </a:rPr>
              <a:t> has </a:t>
            </a:r>
            <a:r>
              <a:rPr b="1" i="1" lang="en-US" sz="1200" u="sng">
                <a:solidFill>
                  <a:srgbClr val="980000"/>
                </a:solidFill>
              </a:rPr>
              <a:t>700 rooms</a:t>
            </a:r>
            <a:endParaRPr b="1" i="1" sz="1200" u="sng">
              <a:solidFill>
                <a:srgbClr val="980000"/>
              </a:solidFill>
            </a:endParaRPr>
          </a:p>
          <a:p>
            <a:pPr indent="0" lvl="0" marL="0" rtl="0" algn="l">
              <a:spcBef>
                <a:spcPts val="0"/>
              </a:spcBef>
              <a:spcAft>
                <a:spcPts val="0"/>
              </a:spcAft>
              <a:buNone/>
            </a:pPr>
            <a:r>
              <a:t/>
            </a:r>
            <a:endParaRPr b="1" sz="1200">
              <a:solidFill>
                <a:srgbClr val="000000"/>
              </a:solidFill>
            </a:endParaRPr>
          </a:p>
          <a:p>
            <a:pPr indent="0" lvl="0" marL="0" rtl="0" algn="l">
              <a:spcBef>
                <a:spcPts val="0"/>
              </a:spcBef>
              <a:spcAft>
                <a:spcPts val="0"/>
              </a:spcAft>
              <a:buNone/>
            </a:pPr>
            <a:r>
              <a:rPr b="1" lang="en-US" sz="1200"/>
              <a:t>WD guidelines on entity capitalization</a:t>
            </a:r>
            <a:endParaRPr b="1" sz="1200">
              <a:solidFill>
                <a:srgbClr val="000000"/>
              </a:solidFill>
            </a:endParaRPr>
          </a:p>
        </p:txBody>
      </p:sp>
      <p:sp>
        <p:nvSpPr>
          <p:cNvPr id="974" name="Google Shape;974;p105"/>
          <p:cNvSpPr txBox="1"/>
          <p:nvPr/>
        </p:nvSpPr>
        <p:spPr>
          <a:xfrm>
            <a:off x="3831063" y="1641425"/>
            <a:ext cx="3000900" cy="15150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800">
                <a:solidFill>
                  <a:schemeClr val="dk2"/>
                </a:solidFill>
                <a:latin typeface="Calibri"/>
                <a:ea typeface="Calibri"/>
                <a:cs typeface="Calibri"/>
                <a:sym typeface="Calibri"/>
              </a:rPr>
              <a:t>P2: Common concepts</a:t>
            </a:r>
            <a:br>
              <a:rPr b="1" lang="en-US" sz="1800">
                <a:solidFill>
                  <a:schemeClr val="dk2"/>
                </a:solidFill>
                <a:latin typeface="Calibri"/>
                <a:ea typeface="Calibri"/>
                <a:cs typeface="Calibri"/>
                <a:sym typeface="Calibri"/>
              </a:rPr>
            </a:br>
            <a:r>
              <a:rPr b="1" i="1" lang="en-US" u="sng">
                <a:solidFill>
                  <a:srgbClr val="38761D"/>
                </a:solidFill>
                <a:latin typeface="Calibri"/>
                <a:ea typeface="Calibri"/>
                <a:cs typeface="Calibri"/>
                <a:sym typeface="Calibri"/>
              </a:rPr>
              <a:t>Container</a:t>
            </a:r>
            <a:r>
              <a:rPr b="1" i="1" lang="en-US">
                <a:solidFill>
                  <a:srgbClr val="38761D"/>
                </a:solidFill>
                <a:latin typeface="Calibri"/>
                <a:ea typeface="Calibri"/>
                <a:cs typeface="Calibri"/>
                <a:sym typeface="Calibri"/>
              </a:rPr>
              <a:t> used for </a:t>
            </a:r>
            <a:r>
              <a:rPr b="1" i="1" lang="en-US" u="sng">
                <a:solidFill>
                  <a:srgbClr val="38761D"/>
                </a:solidFill>
                <a:latin typeface="Calibri"/>
                <a:ea typeface="Calibri"/>
                <a:cs typeface="Calibri"/>
                <a:sym typeface="Calibri"/>
              </a:rPr>
              <a:t>storage</a:t>
            </a:r>
            <a:br>
              <a:rPr b="1" i="1" lang="en-US">
                <a:solidFill>
                  <a:schemeClr val="dk2"/>
                </a:solidFill>
                <a:latin typeface="Calibri"/>
                <a:ea typeface="Calibri"/>
                <a:cs typeface="Calibri"/>
                <a:sym typeface="Calibri"/>
              </a:rPr>
            </a:br>
            <a:r>
              <a:rPr b="1" i="1" lang="en-US" u="sng">
                <a:solidFill>
                  <a:srgbClr val="980000"/>
                </a:solidFill>
                <a:latin typeface="Calibri"/>
                <a:ea typeface="Calibri"/>
                <a:cs typeface="Calibri"/>
                <a:sym typeface="Calibri"/>
              </a:rPr>
              <a:t>Noma</a:t>
            </a:r>
            <a:r>
              <a:rPr b="1" i="1" lang="en-US">
                <a:solidFill>
                  <a:srgbClr val="980000"/>
                </a:solidFill>
                <a:latin typeface="Calibri"/>
                <a:ea typeface="Calibri"/>
                <a:cs typeface="Calibri"/>
                <a:sym typeface="Calibri"/>
              </a:rPr>
              <a:t> subclass of </a:t>
            </a:r>
            <a:r>
              <a:rPr b="1" i="1" lang="en-US" u="sng">
                <a:solidFill>
                  <a:srgbClr val="980000"/>
                </a:solidFill>
                <a:latin typeface="Calibri"/>
                <a:ea typeface="Calibri"/>
                <a:cs typeface="Calibri"/>
                <a:sym typeface="Calibri"/>
              </a:rPr>
              <a:t>aphthous stomatitis</a:t>
            </a:r>
            <a:endParaRPr b="1" i="1" u="sng">
              <a:solidFill>
                <a:srgbClr val="980000"/>
              </a:solidFill>
              <a:latin typeface="Calibri"/>
              <a:ea typeface="Calibri"/>
              <a:cs typeface="Calibri"/>
              <a:sym typeface="Calibri"/>
            </a:endParaRPr>
          </a:p>
          <a:p>
            <a:pPr indent="0" lvl="0" marL="0" rtl="0" algn="l">
              <a:lnSpc>
                <a:spcPct val="115000"/>
              </a:lnSpc>
              <a:spcBef>
                <a:spcPts val="1600"/>
              </a:spcBef>
              <a:spcAft>
                <a:spcPts val="1600"/>
              </a:spcAft>
              <a:buNone/>
            </a:pPr>
            <a:r>
              <a:rPr b="1" lang="en-US">
                <a:solidFill>
                  <a:schemeClr val="dk1"/>
                </a:solidFill>
                <a:latin typeface="Calibri"/>
                <a:ea typeface="Calibri"/>
                <a:cs typeface="Calibri"/>
                <a:sym typeface="Calibri"/>
              </a:rPr>
              <a:t>Corpus frequency</a:t>
            </a:r>
            <a:endParaRPr b="1">
              <a:latin typeface="Calibri"/>
              <a:ea typeface="Calibri"/>
              <a:cs typeface="Calibri"/>
              <a:sym typeface="Calibri"/>
            </a:endParaRPr>
          </a:p>
        </p:txBody>
      </p:sp>
      <p:sp>
        <p:nvSpPr>
          <p:cNvPr id="975" name="Google Shape;975;p105"/>
          <p:cNvSpPr txBox="1"/>
          <p:nvPr/>
        </p:nvSpPr>
        <p:spPr>
          <a:xfrm>
            <a:off x="5405863" y="3156425"/>
            <a:ext cx="3450000" cy="14340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800">
                <a:solidFill>
                  <a:schemeClr val="dk2"/>
                </a:solidFill>
                <a:latin typeface="Calibri"/>
                <a:ea typeface="Calibri"/>
                <a:cs typeface="Calibri"/>
                <a:sym typeface="Calibri"/>
              </a:rPr>
              <a:t>P3: General-domain relations</a:t>
            </a:r>
            <a:br>
              <a:rPr b="1" lang="en-US" sz="1800">
                <a:solidFill>
                  <a:schemeClr val="dk2"/>
                </a:solidFill>
                <a:latin typeface="Calibri"/>
                <a:ea typeface="Calibri"/>
                <a:cs typeface="Calibri"/>
                <a:sym typeface="Calibri"/>
              </a:rPr>
            </a:br>
            <a:r>
              <a:rPr b="1" i="1" lang="en-US">
                <a:solidFill>
                  <a:srgbClr val="38761D"/>
                </a:solidFill>
                <a:latin typeface="Calibri"/>
                <a:ea typeface="Calibri"/>
                <a:cs typeface="Calibri"/>
                <a:sym typeface="Calibri"/>
              </a:rPr>
              <a:t>wheel </a:t>
            </a:r>
            <a:r>
              <a:rPr b="1" i="1" lang="en-US" u="sng">
                <a:solidFill>
                  <a:srgbClr val="38761D"/>
                </a:solidFill>
                <a:latin typeface="Calibri"/>
                <a:ea typeface="Calibri"/>
                <a:cs typeface="Calibri"/>
                <a:sym typeface="Calibri"/>
              </a:rPr>
              <a:t>is part</a:t>
            </a:r>
            <a:r>
              <a:rPr b="1" i="1" lang="en-US">
                <a:solidFill>
                  <a:srgbClr val="38761D"/>
                </a:solidFill>
                <a:latin typeface="Calibri"/>
                <a:ea typeface="Calibri"/>
                <a:cs typeface="Calibri"/>
                <a:sym typeface="Calibri"/>
              </a:rPr>
              <a:t> of a car</a:t>
            </a:r>
            <a:br>
              <a:rPr b="1" i="1" lang="en-US">
                <a:solidFill>
                  <a:schemeClr val="dk2"/>
                </a:solidFill>
                <a:latin typeface="Calibri"/>
                <a:ea typeface="Calibri"/>
                <a:cs typeface="Calibri"/>
                <a:sym typeface="Calibri"/>
              </a:rPr>
            </a:br>
            <a:r>
              <a:rPr b="1" i="1" lang="en-US">
                <a:solidFill>
                  <a:srgbClr val="980000"/>
                </a:solidFill>
                <a:latin typeface="Calibri"/>
                <a:ea typeface="Calibri"/>
                <a:cs typeface="Calibri"/>
                <a:sym typeface="Calibri"/>
              </a:rPr>
              <a:t>cholesterol </a:t>
            </a:r>
            <a:r>
              <a:rPr b="1" i="1" lang="en-US" u="sng">
                <a:solidFill>
                  <a:srgbClr val="980000"/>
                </a:solidFill>
                <a:latin typeface="Calibri"/>
                <a:ea typeface="Calibri"/>
                <a:cs typeface="Calibri"/>
                <a:sym typeface="Calibri"/>
              </a:rPr>
              <a:t>has component cell</a:t>
            </a:r>
            <a:r>
              <a:rPr b="1" i="1" lang="en-US">
                <a:solidFill>
                  <a:srgbClr val="980000"/>
                </a:solidFill>
                <a:latin typeface="Calibri"/>
                <a:ea typeface="Calibri"/>
                <a:cs typeface="Calibri"/>
                <a:sym typeface="Calibri"/>
              </a:rPr>
              <a:t> membrane</a:t>
            </a:r>
            <a:endParaRPr b="1" i="1">
              <a:solidFill>
                <a:srgbClr val="980000"/>
              </a:solidFill>
              <a:latin typeface="Calibri"/>
              <a:ea typeface="Calibri"/>
              <a:cs typeface="Calibri"/>
              <a:sym typeface="Calibri"/>
            </a:endParaRPr>
          </a:p>
          <a:p>
            <a:pPr indent="0" lvl="0" marL="0" rtl="0" algn="l">
              <a:lnSpc>
                <a:spcPct val="115000"/>
              </a:lnSpc>
              <a:spcBef>
                <a:spcPts val="1600"/>
              </a:spcBef>
              <a:spcAft>
                <a:spcPts val="1600"/>
              </a:spcAft>
              <a:buClr>
                <a:schemeClr val="dk1"/>
              </a:buClr>
              <a:buSzPts val="1100"/>
              <a:buFont typeface="Arial"/>
              <a:buNone/>
            </a:pPr>
            <a:r>
              <a:rPr b="1" lang="en-US">
                <a:latin typeface="Calibri"/>
                <a:ea typeface="Calibri"/>
                <a:cs typeface="Calibri"/>
                <a:sym typeface="Calibri"/>
              </a:rPr>
              <a:t>Mapping to ConceptNet</a:t>
            </a:r>
            <a:endParaRPr b="1">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106"/>
          <p:cNvSpPr txBox="1"/>
          <p:nvPr>
            <p:ph type="title"/>
          </p:nvPr>
        </p:nvSpPr>
        <p:spPr>
          <a:xfrm>
            <a:off x="83125" y="1324675"/>
            <a:ext cx="3011400" cy="203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2900"/>
              <a:t>Mapping general-domain relations to ConceptNet</a:t>
            </a:r>
            <a:endParaRPr sz="2900"/>
          </a:p>
        </p:txBody>
      </p:sp>
      <p:pic>
        <p:nvPicPr>
          <p:cNvPr id="981" name="Google Shape;981;p106"/>
          <p:cNvPicPr preferRelativeResize="0"/>
          <p:nvPr/>
        </p:nvPicPr>
        <p:blipFill>
          <a:blip r:embed="rId3">
            <a:alphaModFix/>
          </a:blip>
          <a:stretch>
            <a:fillRect/>
          </a:stretch>
        </p:blipFill>
        <p:spPr>
          <a:xfrm>
            <a:off x="3686385" y="0"/>
            <a:ext cx="5457618"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5"/>
          <p:cNvSpPr txBox="1"/>
          <p:nvPr>
            <p:ph type="title"/>
          </p:nvPr>
        </p:nvSpPr>
        <p:spPr>
          <a:xfrm>
            <a:off x="0" y="0"/>
            <a:ext cx="9144000" cy="845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 Common Sense Task</a:t>
            </a:r>
            <a:endParaRPr/>
          </a:p>
        </p:txBody>
      </p:sp>
      <p:sp>
        <p:nvSpPr>
          <p:cNvPr id="215" name="Google Shape;215;p35"/>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16" name="Google Shape;216;p35"/>
          <p:cNvSpPr/>
          <p:nvPr/>
        </p:nvSpPr>
        <p:spPr>
          <a:xfrm>
            <a:off x="268100" y="1029250"/>
            <a:ext cx="1846800" cy="1038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0" lang="en-US" sz="1800" u="none" cap="none" strike="noStrike">
                <a:solidFill>
                  <a:srgbClr val="4A86E8"/>
                </a:solidFill>
              </a:rPr>
              <a:t>Input</a:t>
            </a:r>
            <a:r>
              <a:rPr i="0" lang="en-US" sz="1800" u="none" cap="none" strike="noStrike">
                <a:solidFill>
                  <a:srgbClr val="000000"/>
                </a:solidFill>
              </a:rPr>
              <a:t>: a set of common concepts</a:t>
            </a:r>
            <a:endParaRPr sz="1800"/>
          </a:p>
        </p:txBody>
      </p:sp>
      <p:sp>
        <p:nvSpPr>
          <p:cNvPr id="217" name="Google Shape;217;p35"/>
          <p:cNvSpPr/>
          <p:nvPr/>
        </p:nvSpPr>
        <p:spPr>
          <a:xfrm>
            <a:off x="268100" y="2571748"/>
            <a:ext cx="2145000" cy="874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0" lang="en-US" sz="1800" u="none" cap="none" strike="noStrike">
                <a:solidFill>
                  <a:srgbClr val="4A86E8"/>
                </a:solidFill>
              </a:rPr>
              <a:t>Output</a:t>
            </a:r>
            <a:r>
              <a:rPr i="0" lang="en-US" sz="1800" u="none" cap="none" strike="noStrike">
                <a:solidFill>
                  <a:srgbClr val="000000"/>
                </a:solidFill>
              </a:rPr>
              <a:t>: a sentence </a:t>
            </a:r>
            <a:r>
              <a:rPr lang="en-US" sz="1800"/>
              <a:t>using these concepts</a:t>
            </a:r>
            <a:endParaRPr sz="1800"/>
          </a:p>
        </p:txBody>
      </p:sp>
      <p:sp>
        <p:nvSpPr>
          <p:cNvPr id="218" name="Google Shape;218;p35"/>
          <p:cNvSpPr/>
          <p:nvPr/>
        </p:nvSpPr>
        <p:spPr>
          <a:xfrm>
            <a:off x="4001900" y="1029250"/>
            <a:ext cx="3575100" cy="453600"/>
          </a:xfrm>
          <a:prstGeom prst="roundRect">
            <a:avLst>
              <a:gd fmla="val 16667" name="adj"/>
            </a:avLst>
          </a:prstGeom>
          <a:solidFill>
            <a:srgbClr val="CFE2F3"/>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t>dog  |  frisbee  |  catch  |  throw</a:t>
            </a:r>
            <a:endParaRPr sz="1800"/>
          </a:p>
        </p:txBody>
      </p:sp>
      <p:sp>
        <p:nvSpPr>
          <p:cNvPr id="219" name="Google Shape;219;p35"/>
          <p:cNvSpPr txBox="1"/>
          <p:nvPr/>
        </p:nvSpPr>
        <p:spPr>
          <a:xfrm>
            <a:off x="5329200" y="4677100"/>
            <a:ext cx="3814800" cy="273900"/>
          </a:xfrm>
          <a:prstGeom prst="rect">
            <a:avLst/>
          </a:prstGeom>
          <a:solidFill>
            <a:srgbClr val="D9D9D9"/>
          </a:solidFill>
          <a:ln>
            <a:noFill/>
          </a:ln>
        </p:spPr>
        <p:txBody>
          <a:bodyPr anchorCtr="0" anchor="t" bIns="34275" lIns="68575" spcFirstLastPara="1" rIns="68575" wrap="square" tIns="34275">
            <a:noAutofit/>
          </a:bodyPr>
          <a:lstStyle/>
          <a:p>
            <a:pPr indent="0" lvl="0" marL="0" marR="0" rtl="0" algn="ctr">
              <a:lnSpc>
                <a:spcPct val="115000"/>
              </a:lnSpc>
              <a:spcBef>
                <a:spcPts val="0"/>
              </a:spcBef>
              <a:spcAft>
                <a:spcPts val="0"/>
              </a:spcAft>
              <a:buNone/>
            </a:pPr>
            <a:r>
              <a:rPr i="0" lang="en-US" u="none" cap="none" strike="noStrike">
                <a:solidFill>
                  <a:srgbClr val="000000"/>
                </a:solidFill>
              </a:rPr>
              <a:t> </a:t>
            </a:r>
            <a:r>
              <a:rPr i="0" lang="en-US" u="sng" cap="none" strike="noStrike">
                <a:solidFill>
                  <a:srgbClr val="000000"/>
                </a:solidFill>
                <a:hlinkClick r:id="rId3">
                  <a:extLst>
                    <a:ext uri="{A12FA001-AC4F-418D-AE19-62706E023703}">
                      <ahyp:hlinkClr val="tx"/>
                    </a:ext>
                  </a:extLst>
                </a:hlinkClick>
              </a:rPr>
              <a:t>https://inklab.usc.edu/CommonGen/</a:t>
            </a:r>
            <a:r>
              <a:rPr i="0" lang="en-US" u="none" cap="none" strike="noStrike">
                <a:solidFill>
                  <a:srgbClr val="000000"/>
                </a:solidFill>
              </a:rPr>
              <a:t> </a:t>
            </a:r>
            <a:endParaRPr i="0" u="none" cap="none" strike="noStrike">
              <a:solidFill>
                <a:srgbClr val="00000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107"/>
          <p:cNvSpPr txBox="1"/>
          <p:nvPr/>
        </p:nvSpPr>
        <p:spPr>
          <a:xfrm>
            <a:off x="407988" y="1"/>
            <a:ext cx="8736000" cy="1138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i="1" lang="en-US" sz="3350">
                <a:solidFill>
                  <a:srgbClr val="980000"/>
                </a:solidFill>
                <a:latin typeface="Helvetica Neue"/>
                <a:ea typeface="Helvetica Neue"/>
                <a:cs typeface="Helvetica Neue"/>
                <a:sym typeface="Helvetica Neue"/>
              </a:rPr>
              <a:t>Wikidata-CS = 0.01% * Wikidata</a:t>
            </a:r>
            <a:endParaRPr b="1" i="1" sz="3350">
              <a:solidFill>
                <a:srgbClr val="980000"/>
              </a:solidFill>
              <a:latin typeface="Helvetica Neue"/>
              <a:ea typeface="Helvetica Neue"/>
              <a:cs typeface="Helvetica Neue"/>
              <a:sym typeface="Helvetica Neue"/>
            </a:endParaRPr>
          </a:p>
        </p:txBody>
      </p:sp>
      <p:graphicFrame>
        <p:nvGraphicFramePr>
          <p:cNvPr id="987" name="Google Shape;987;p107"/>
          <p:cNvGraphicFramePr/>
          <p:nvPr/>
        </p:nvGraphicFramePr>
        <p:xfrm>
          <a:off x="974100" y="1486900"/>
          <a:ext cx="3000000" cy="3000000"/>
        </p:xfrm>
        <a:graphic>
          <a:graphicData uri="http://schemas.openxmlformats.org/drawingml/2006/table">
            <a:tbl>
              <a:tblPr>
                <a:noFill/>
                <a:tableStyleId>{B3FBA001-3104-40A4-99D0-832116F64EE1}</a:tableStyleId>
              </a:tblPr>
              <a:tblGrid>
                <a:gridCol w="1733875"/>
                <a:gridCol w="1733875"/>
                <a:gridCol w="2045900"/>
                <a:gridCol w="1421850"/>
              </a:tblGrid>
              <a:tr h="859225">
                <a:tc>
                  <a:txBody>
                    <a:bodyPr/>
                    <a:lstStyle/>
                    <a:p>
                      <a:pPr indent="0" lvl="0" marL="0" rtl="0" algn="ctr">
                        <a:spcBef>
                          <a:spcPts val="0"/>
                        </a:spcBef>
                        <a:spcAft>
                          <a:spcPts val="0"/>
                        </a:spcAft>
                        <a:buNone/>
                      </a:pPr>
                      <a:r>
                        <a:t/>
                      </a:r>
                      <a:endParaRPr b="1" sz="2000"/>
                    </a:p>
                  </a:txBody>
                  <a:tcPr marT="91425" marB="91425" marR="91425" marL="91425" anchor="ctr">
                    <a:solidFill>
                      <a:srgbClr val="D9D9D9"/>
                    </a:solidFill>
                  </a:tcPr>
                </a:tc>
                <a:tc>
                  <a:txBody>
                    <a:bodyPr/>
                    <a:lstStyle/>
                    <a:p>
                      <a:pPr indent="0" lvl="0" marL="0" rtl="0" algn="ctr">
                        <a:spcBef>
                          <a:spcPts val="0"/>
                        </a:spcBef>
                        <a:spcAft>
                          <a:spcPts val="0"/>
                        </a:spcAft>
                        <a:buNone/>
                      </a:pPr>
                      <a:r>
                        <a:rPr b="1" lang="en-US" sz="2000"/>
                        <a:t>Wikidata-CS</a:t>
                      </a:r>
                      <a:endParaRPr b="1" sz="2000"/>
                    </a:p>
                  </a:txBody>
                  <a:tcPr marT="91425" marB="91425" marR="91425" marL="91425" anchor="ctr">
                    <a:solidFill>
                      <a:srgbClr val="D9D9D9"/>
                    </a:solidFill>
                  </a:tcPr>
                </a:tc>
                <a:tc>
                  <a:txBody>
                    <a:bodyPr/>
                    <a:lstStyle/>
                    <a:p>
                      <a:pPr indent="0" lvl="0" marL="0" rtl="0" algn="ctr">
                        <a:spcBef>
                          <a:spcPts val="0"/>
                        </a:spcBef>
                        <a:spcAft>
                          <a:spcPts val="0"/>
                        </a:spcAft>
                        <a:buNone/>
                      </a:pPr>
                      <a:r>
                        <a:rPr b="1" lang="en-US" sz="2000"/>
                        <a:t>Wikidata</a:t>
                      </a:r>
                      <a:endParaRPr b="1" sz="2000"/>
                    </a:p>
                  </a:txBody>
                  <a:tcPr marT="91425" marB="91425" marR="91425" marL="91425" anchor="ctr">
                    <a:solidFill>
                      <a:srgbClr val="D9D9D9"/>
                    </a:solidFill>
                  </a:tcPr>
                </a:tc>
                <a:tc>
                  <a:txBody>
                    <a:bodyPr/>
                    <a:lstStyle/>
                    <a:p>
                      <a:pPr indent="0" lvl="0" marL="0" rtl="0" algn="ctr">
                        <a:spcBef>
                          <a:spcPts val="0"/>
                        </a:spcBef>
                        <a:spcAft>
                          <a:spcPts val="0"/>
                        </a:spcAft>
                        <a:buNone/>
                      </a:pPr>
                      <a:r>
                        <a:rPr b="1" lang="en-US" sz="2000"/>
                        <a:t>Ratio</a:t>
                      </a:r>
                      <a:endParaRPr b="1" sz="2000"/>
                    </a:p>
                  </a:txBody>
                  <a:tcPr marT="91425" marB="91425" marR="91425" marL="91425" anchor="ctr">
                    <a:solidFill>
                      <a:srgbClr val="D9D9D9"/>
                    </a:solidFill>
                  </a:tcPr>
                </a:tc>
              </a:tr>
              <a:tr h="755675">
                <a:tc>
                  <a:txBody>
                    <a:bodyPr/>
                    <a:lstStyle/>
                    <a:p>
                      <a:pPr indent="0" lvl="0" marL="0" rtl="0" algn="ctr">
                        <a:spcBef>
                          <a:spcPts val="0"/>
                        </a:spcBef>
                        <a:spcAft>
                          <a:spcPts val="0"/>
                        </a:spcAft>
                        <a:buNone/>
                      </a:pPr>
                      <a:r>
                        <a:rPr b="1" lang="en-US" sz="2000"/>
                        <a:t># nodes</a:t>
                      </a:r>
                      <a:endParaRPr b="1" sz="2000"/>
                    </a:p>
                  </a:txBody>
                  <a:tcPr marT="91425" marB="91425" marR="91425" marL="91425" anchor="ctr">
                    <a:solidFill>
                      <a:srgbClr val="D9D9D9"/>
                    </a:solidFill>
                  </a:tcPr>
                </a:tc>
                <a:tc>
                  <a:txBody>
                    <a:bodyPr/>
                    <a:lstStyle/>
                    <a:p>
                      <a:pPr indent="0" lvl="0" marL="0" rtl="0" algn="ctr">
                        <a:spcBef>
                          <a:spcPts val="0"/>
                        </a:spcBef>
                        <a:spcAft>
                          <a:spcPts val="0"/>
                        </a:spcAft>
                        <a:buNone/>
                      </a:pPr>
                      <a:r>
                        <a:rPr lang="en-US" sz="2000"/>
                        <a:t>71,243</a:t>
                      </a:r>
                      <a:endParaRPr sz="2000"/>
                    </a:p>
                  </a:txBody>
                  <a:tcPr marT="91425" marB="91425" marR="91425" marL="91425" anchor="ctr"/>
                </a:tc>
                <a:tc>
                  <a:txBody>
                    <a:bodyPr/>
                    <a:lstStyle/>
                    <a:p>
                      <a:pPr indent="0" lvl="0" marL="0" rtl="0" algn="ctr">
                        <a:spcBef>
                          <a:spcPts val="0"/>
                        </a:spcBef>
                        <a:spcAft>
                          <a:spcPts val="0"/>
                        </a:spcAft>
                        <a:buNone/>
                      </a:pPr>
                      <a:r>
                        <a:rPr lang="en-US" sz="2000"/>
                        <a:t>84 million</a:t>
                      </a:r>
                      <a:endParaRPr sz="2000"/>
                    </a:p>
                  </a:txBody>
                  <a:tcPr marT="91425" marB="91425" marR="91425" marL="91425" anchor="ctr"/>
                </a:tc>
                <a:tc>
                  <a:txBody>
                    <a:bodyPr/>
                    <a:lstStyle/>
                    <a:p>
                      <a:pPr indent="0" lvl="0" marL="0" rtl="0" algn="ctr">
                        <a:spcBef>
                          <a:spcPts val="0"/>
                        </a:spcBef>
                        <a:spcAft>
                          <a:spcPts val="0"/>
                        </a:spcAft>
                        <a:buNone/>
                      </a:pPr>
                      <a:r>
                        <a:rPr b="1" i="1" lang="en-US" sz="2000"/>
                        <a:t>0.08%</a:t>
                      </a:r>
                      <a:endParaRPr b="1" i="1" sz="2000"/>
                    </a:p>
                  </a:txBody>
                  <a:tcPr marT="91425" marB="91425" marR="91425" marL="91425" anchor="ctr"/>
                </a:tc>
              </a:tr>
              <a:tr h="685800">
                <a:tc>
                  <a:txBody>
                    <a:bodyPr/>
                    <a:lstStyle/>
                    <a:p>
                      <a:pPr indent="0" lvl="0" marL="0" rtl="0" algn="ctr">
                        <a:spcBef>
                          <a:spcPts val="0"/>
                        </a:spcBef>
                        <a:spcAft>
                          <a:spcPts val="0"/>
                        </a:spcAft>
                        <a:buNone/>
                      </a:pPr>
                      <a:r>
                        <a:rPr b="1" lang="en-US" sz="2000"/>
                        <a:t># edges</a:t>
                      </a:r>
                      <a:endParaRPr b="1" sz="2000"/>
                    </a:p>
                  </a:txBody>
                  <a:tcPr marT="91425" marB="91425" marR="91425" marL="91425" anchor="ctr">
                    <a:solidFill>
                      <a:srgbClr val="D9D9D9"/>
                    </a:solidFill>
                  </a:tcPr>
                </a:tc>
                <a:tc>
                  <a:txBody>
                    <a:bodyPr/>
                    <a:lstStyle/>
                    <a:p>
                      <a:pPr indent="0" lvl="0" marL="0" rtl="0" algn="ctr">
                        <a:spcBef>
                          <a:spcPts val="0"/>
                        </a:spcBef>
                        <a:spcAft>
                          <a:spcPts val="0"/>
                        </a:spcAft>
                        <a:buNone/>
                      </a:pPr>
                      <a:r>
                        <a:rPr b="1" i="1" lang="en-US" sz="2000">
                          <a:solidFill>
                            <a:srgbClr val="980000"/>
                          </a:solidFill>
                        </a:rPr>
                        <a:t>101,771</a:t>
                      </a:r>
                      <a:endParaRPr b="1" i="1" sz="2000">
                        <a:solidFill>
                          <a:srgbClr val="980000"/>
                        </a:solidFill>
                      </a:endParaRPr>
                    </a:p>
                  </a:txBody>
                  <a:tcPr marT="91425" marB="91425" marR="91425" marL="91425" anchor="ctr"/>
                </a:tc>
                <a:tc>
                  <a:txBody>
                    <a:bodyPr/>
                    <a:lstStyle/>
                    <a:p>
                      <a:pPr indent="0" lvl="0" marL="0" rtl="0" algn="ctr">
                        <a:spcBef>
                          <a:spcPts val="0"/>
                        </a:spcBef>
                        <a:spcAft>
                          <a:spcPts val="0"/>
                        </a:spcAft>
                        <a:buNone/>
                      </a:pPr>
                      <a:r>
                        <a:rPr lang="en-US" sz="2000"/>
                        <a:t>1.5 billion</a:t>
                      </a:r>
                      <a:endParaRPr sz="2000"/>
                    </a:p>
                  </a:txBody>
                  <a:tcPr marT="91425" marB="91425" marR="91425" marL="91425" anchor="ctr"/>
                </a:tc>
                <a:tc>
                  <a:txBody>
                    <a:bodyPr/>
                    <a:lstStyle/>
                    <a:p>
                      <a:pPr indent="0" lvl="0" marL="0" rtl="0" algn="ctr">
                        <a:spcBef>
                          <a:spcPts val="0"/>
                        </a:spcBef>
                        <a:spcAft>
                          <a:spcPts val="0"/>
                        </a:spcAft>
                        <a:buNone/>
                      </a:pPr>
                      <a:r>
                        <a:rPr b="1" i="1" lang="en-US" sz="2000">
                          <a:solidFill>
                            <a:srgbClr val="980000"/>
                          </a:solidFill>
                        </a:rPr>
                        <a:t>0.01%</a:t>
                      </a:r>
                      <a:endParaRPr b="1" i="1" sz="2000">
                        <a:solidFill>
                          <a:srgbClr val="980000"/>
                        </a:solidFill>
                      </a:endParaRPr>
                    </a:p>
                  </a:txBody>
                  <a:tcPr marT="91425" marB="91425" marR="91425" marL="91425" anchor="ctr"/>
                </a:tc>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108"/>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994" name="Google Shape;994;p108"/>
          <p:cNvPicPr preferRelativeResize="0"/>
          <p:nvPr/>
        </p:nvPicPr>
        <p:blipFill>
          <a:blip r:embed="rId3">
            <a:alphaModFix/>
          </a:blip>
          <a:stretch>
            <a:fillRect/>
          </a:stretch>
        </p:blipFill>
        <p:spPr>
          <a:xfrm>
            <a:off x="2564200" y="3"/>
            <a:ext cx="4585838" cy="4878976"/>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109"/>
          <p:cNvSpPr txBox="1"/>
          <p:nvPr/>
        </p:nvSpPr>
        <p:spPr>
          <a:xfrm>
            <a:off x="0" y="0"/>
            <a:ext cx="9144000" cy="888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i="1" lang="en-US" sz="3600">
                <a:solidFill>
                  <a:srgbClr val="980000"/>
                </a:solidFill>
                <a:latin typeface="Helvetica Neue"/>
                <a:ea typeface="Helvetica Neue"/>
                <a:cs typeface="Helvetica Neue"/>
                <a:sym typeface="Helvetica Neue"/>
              </a:rPr>
              <a:t>Commonsense Knowledge in Wikidata</a:t>
            </a:r>
            <a:endParaRPr b="1" i="1" sz="3600">
              <a:solidFill>
                <a:srgbClr val="980000"/>
              </a:solidFill>
              <a:latin typeface="Helvetica Neue"/>
              <a:ea typeface="Helvetica Neue"/>
              <a:cs typeface="Helvetica Neue"/>
              <a:sym typeface="Helvetica Neue"/>
            </a:endParaRPr>
          </a:p>
        </p:txBody>
      </p:sp>
      <p:sp>
        <p:nvSpPr>
          <p:cNvPr id="1000" name="Google Shape;1000;p109"/>
          <p:cNvSpPr txBox="1"/>
          <p:nvPr/>
        </p:nvSpPr>
        <p:spPr>
          <a:xfrm>
            <a:off x="0" y="1132200"/>
            <a:ext cx="9144000" cy="30921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en-US" sz="3000">
                <a:latin typeface="Calibri"/>
                <a:ea typeface="Calibri"/>
                <a:cs typeface="Calibri"/>
                <a:sym typeface="Calibri"/>
              </a:rPr>
              <a:t>shower </a:t>
            </a:r>
            <a:r>
              <a:rPr lang="en-US" sz="3000">
                <a:solidFill>
                  <a:schemeClr val="accent2"/>
                </a:solidFill>
                <a:latin typeface="Calibri"/>
                <a:ea typeface="Calibri"/>
                <a:cs typeface="Calibri"/>
                <a:sym typeface="Calibri"/>
              </a:rPr>
              <a:t>part of</a:t>
            </a:r>
            <a:r>
              <a:rPr lang="en-US" sz="3000">
                <a:latin typeface="Calibri"/>
                <a:ea typeface="Calibri"/>
                <a:cs typeface="Calibri"/>
                <a:sym typeface="Calibri"/>
              </a:rPr>
              <a:t> bathroom</a:t>
            </a:r>
            <a:endParaRPr sz="3000">
              <a:latin typeface="Calibri"/>
              <a:ea typeface="Calibri"/>
              <a:cs typeface="Calibri"/>
              <a:sym typeface="Calibri"/>
            </a:endParaRPr>
          </a:p>
          <a:p>
            <a:pPr indent="0" lvl="0" marL="0" rtl="0" algn="ctr">
              <a:lnSpc>
                <a:spcPct val="150000"/>
              </a:lnSpc>
              <a:spcBef>
                <a:spcPts val="0"/>
              </a:spcBef>
              <a:spcAft>
                <a:spcPts val="0"/>
              </a:spcAft>
              <a:buNone/>
            </a:pPr>
            <a:r>
              <a:rPr lang="en-US" sz="3000">
                <a:solidFill>
                  <a:schemeClr val="dk1"/>
                </a:solidFill>
                <a:latin typeface="Calibri"/>
                <a:ea typeface="Calibri"/>
                <a:cs typeface="Calibri"/>
                <a:sym typeface="Calibri"/>
              </a:rPr>
              <a:t>reading </a:t>
            </a:r>
            <a:r>
              <a:rPr lang="en-US" sz="3000">
                <a:solidFill>
                  <a:schemeClr val="accent2"/>
                </a:solidFill>
                <a:latin typeface="Calibri"/>
                <a:ea typeface="Calibri"/>
                <a:cs typeface="Calibri"/>
                <a:sym typeface="Calibri"/>
              </a:rPr>
              <a:t>uses</a:t>
            </a:r>
            <a:r>
              <a:rPr lang="en-US" sz="3000">
                <a:solidFill>
                  <a:schemeClr val="dk1"/>
                </a:solidFill>
                <a:latin typeface="Calibri"/>
                <a:ea typeface="Calibri"/>
                <a:cs typeface="Calibri"/>
                <a:sym typeface="Calibri"/>
              </a:rPr>
              <a:t> written work</a:t>
            </a:r>
            <a:endParaRPr sz="3000">
              <a:solidFill>
                <a:schemeClr val="dk1"/>
              </a:solidFill>
              <a:latin typeface="Calibri"/>
              <a:ea typeface="Calibri"/>
              <a:cs typeface="Calibri"/>
              <a:sym typeface="Calibri"/>
            </a:endParaRPr>
          </a:p>
          <a:p>
            <a:pPr indent="0" lvl="0" marL="0" rtl="0" algn="ctr">
              <a:lnSpc>
                <a:spcPct val="150000"/>
              </a:lnSpc>
              <a:spcBef>
                <a:spcPts val="0"/>
              </a:spcBef>
              <a:spcAft>
                <a:spcPts val="0"/>
              </a:spcAft>
              <a:buClr>
                <a:schemeClr val="dk1"/>
              </a:buClr>
              <a:buSzPts val="1100"/>
              <a:buFont typeface="Arial"/>
              <a:buNone/>
            </a:pPr>
            <a:r>
              <a:rPr lang="en-US" sz="3000">
                <a:solidFill>
                  <a:schemeClr val="dk1"/>
                </a:solidFill>
                <a:latin typeface="Calibri"/>
                <a:ea typeface="Calibri"/>
                <a:cs typeface="Calibri"/>
                <a:sym typeface="Calibri"/>
              </a:rPr>
              <a:t>queen </a:t>
            </a:r>
            <a:r>
              <a:rPr lang="en-US" sz="3000">
                <a:solidFill>
                  <a:schemeClr val="accent2"/>
                </a:solidFill>
                <a:latin typeface="Calibri"/>
                <a:ea typeface="Calibri"/>
                <a:cs typeface="Calibri"/>
                <a:sym typeface="Calibri"/>
              </a:rPr>
              <a:t>follows</a:t>
            </a:r>
            <a:r>
              <a:rPr lang="en-US" sz="3000">
                <a:solidFill>
                  <a:schemeClr val="dk1"/>
                </a:solidFill>
                <a:latin typeface="Calibri"/>
                <a:ea typeface="Calibri"/>
                <a:cs typeface="Calibri"/>
                <a:sym typeface="Calibri"/>
              </a:rPr>
              <a:t> jack</a:t>
            </a:r>
            <a:endParaRPr sz="3000">
              <a:solidFill>
                <a:schemeClr val="dk1"/>
              </a:solidFill>
              <a:latin typeface="Calibri"/>
              <a:ea typeface="Calibri"/>
              <a:cs typeface="Calibri"/>
              <a:sym typeface="Calibri"/>
            </a:endParaRPr>
          </a:p>
          <a:p>
            <a:pPr indent="0" lvl="0" marL="0" rtl="0" algn="ctr">
              <a:lnSpc>
                <a:spcPct val="150000"/>
              </a:lnSpc>
              <a:spcBef>
                <a:spcPts val="0"/>
              </a:spcBef>
              <a:spcAft>
                <a:spcPts val="0"/>
              </a:spcAft>
              <a:buClr>
                <a:schemeClr val="dk1"/>
              </a:buClr>
              <a:buSzPts val="1100"/>
              <a:buFont typeface="Arial"/>
              <a:buNone/>
            </a:pPr>
            <a:r>
              <a:rPr lang="en-US" sz="3000">
                <a:solidFill>
                  <a:schemeClr val="dk1"/>
                </a:solidFill>
                <a:latin typeface="Calibri"/>
                <a:ea typeface="Calibri"/>
                <a:cs typeface="Calibri"/>
                <a:sym typeface="Calibri"/>
              </a:rPr>
              <a:t>political opposition </a:t>
            </a:r>
            <a:r>
              <a:rPr lang="en-US" sz="3000">
                <a:solidFill>
                  <a:schemeClr val="accent2"/>
                </a:solidFill>
                <a:latin typeface="Calibri"/>
                <a:ea typeface="Calibri"/>
                <a:cs typeface="Calibri"/>
                <a:sym typeface="Calibri"/>
              </a:rPr>
              <a:t>opposite of</a:t>
            </a:r>
            <a:r>
              <a:rPr lang="en-US" sz="3000">
                <a:solidFill>
                  <a:srgbClr val="CC0000"/>
                </a:solidFill>
                <a:latin typeface="Calibri"/>
                <a:ea typeface="Calibri"/>
                <a:cs typeface="Calibri"/>
                <a:sym typeface="Calibri"/>
              </a:rPr>
              <a:t> </a:t>
            </a:r>
            <a:r>
              <a:rPr lang="en-US" sz="3000">
                <a:solidFill>
                  <a:schemeClr val="dk1"/>
                </a:solidFill>
                <a:latin typeface="Calibri"/>
                <a:ea typeface="Calibri"/>
                <a:cs typeface="Calibri"/>
                <a:sym typeface="Calibri"/>
              </a:rPr>
              <a:t>government</a:t>
            </a:r>
            <a:endParaRPr sz="3000">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pic>
        <p:nvPicPr>
          <p:cNvPr id="1005" name="Google Shape;1005;p110"/>
          <p:cNvPicPr preferRelativeResize="0"/>
          <p:nvPr/>
        </p:nvPicPr>
        <p:blipFill>
          <a:blip r:embed="rId3">
            <a:alphaModFix/>
          </a:blip>
          <a:stretch>
            <a:fillRect/>
          </a:stretch>
        </p:blipFill>
        <p:spPr>
          <a:xfrm>
            <a:off x="1965769" y="0"/>
            <a:ext cx="7178233" cy="5143501"/>
          </a:xfrm>
          <a:prstGeom prst="rect">
            <a:avLst/>
          </a:prstGeom>
          <a:noFill/>
          <a:ln>
            <a:noFill/>
          </a:ln>
        </p:spPr>
      </p:pic>
      <p:sp>
        <p:nvSpPr>
          <p:cNvPr id="1006" name="Google Shape;1006;p110"/>
          <p:cNvSpPr txBox="1"/>
          <p:nvPr>
            <p:ph type="title"/>
          </p:nvPr>
        </p:nvSpPr>
        <p:spPr>
          <a:xfrm>
            <a:off x="0" y="944575"/>
            <a:ext cx="2183100" cy="2227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Has it been growing over time?</a:t>
            </a:r>
            <a:endParaRPr/>
          </a:p>
        </p:txBody>
      </p:sp>
      <p:sp>
        <p:nvSpPr>
          <p:cNvPr id="1007" name="Google Shape;1007;p110"/>
          <p:cNvSpPr/>
          <p:nvPr/>
        </p:nvSpPr>
        <p:spPr>
          <a:xfrm>
            <a:off x="2007800" y="4048975"/>
            <a:ext cx="7101300" cy="456300"/>
          </a:xfrm>
          <a:prstGeom prst="roundRect">
            <a:avLst>
              <a:gd fmla="val 16667" name="adj"/>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pic>
        <p:nvPicPr>
          <p:cNvPr id="1012" name="Google Shape;1012;p111"/>
          <p:cNvPicPr preferRelativeResize="0"/>
          <p:nvPr/>
        </p:nvPicPr>
        <p:blipFill rotWithShape="1">
          <a:blip r:embed="rId3">
            <a:alphaModFix/>
          </a:blip>
          <a:srcRect b="0" l="0" r="0" t="3901"/>
          <a:stretch/>
        </p:blipFill>
        <p:spPr>
          <a:xfrm>
            <a:off x="785303" y="0"/>
            <a:ext cx="7603771" cy="5143500"/>
          </a:xfrm>
          <a:prstGeom prst="rect">
            <a:avLst/>
          </a:prstGeom>
          <a:noFill/>
          <a:ln>
            <a:noFill/>
          </a:ln>
        </p:spPr>
      </p:pic>
      <p:sp>
        <p:nvSpPr>
          <p:cNvPr id="1013" name="Google Shape;1013;p111"/>
          <p:cNvSpPr txBox="1"/>
          <p:nvPr>
            <p:ph type="title"/>
          </p:nvPr>
        </p:nvSpPr>
        <p:spPr>
          <a:xfrm>
            <a:off x="1202275" y="0"/>
            <a:ext cx="7186800" cy="1228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a:t>Growth per relation type (12-month)</a:t>
            </a:r>
            <a:endParaRPr b="1"/>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112"/>
          <p:cNvSpPr txBox="1"/>
          <p:nvPr/>
        </p:nvSpPr>
        <p:spPr>
          <a:xfrm>
            <a:off x="408000" y="0"/>
            <a:ext cx="8736000" cy="966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sz="3350">
                <a:solidFill>
                  <a:srgbClr val="980000"/>
                </a:solidFill>
                <a:latin typeface="Helvetica Neue"/>
                <a:ea typeface="Helvetica Neue"/>
                <a:cs typeface="Helvetica Neue"/>
                <a:sym typeface="Helvetica Neue"/>
              </a:rPr>
              <a:t>Wikidata-CS Is Small But Novel</a:t>
            </a:r>
            <a:endParaRPr b="1" sz="3350">
              <a:solidFill>
                <a:srgbClr val="980000"/>
              </a:solidFill>
              <a:latin typeface="Helvetica Neue"/>
              <a:ea typeface="Helvetica Neue"/>
              <a:cs typeface="Helvetica Neue"/>
              <a:sym typeface="Helvetica Neue"/>
            </a:endParaRPr>
          </a:p>
        </p:txBody>
      </p:sp>
      <p:sp>
        <p:nvSpPr>
          <p:cNvPr id="1019" name="Google Shape;1019;p112"/>
          <p:cNvSpPr/>
          <p:nvPr/>
        </p:nvSpPr>
        <p:spPr>
          <a:xfrm>
            <a:off x="1726250" y="2571750"/>
            <a:ext cx="507300" cy="342600"/>
          </a:xfrm>
          <a:prstGeom prst="ellipse">
            <a:avLst/>
          </a:prstGeom>
          <a:solidFill>
            <a:srgbClr val="0098FF">
              <a:alpha val="561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100"/>
          </a:p>
        </p:txBody>
      </p:sp>
      <p:sp>
        <p:nvSpPr>
          <p:cNvPr id="1020" name="Google Shape;1020;p112"/>
          <p:cNvSpPr/>
          <p:nvPr/>
        </p:nvSpPr>
        <p:spPr>
          <a:xfrm>
            <a:off x="2184400" y="966950"/>
            <a:ext cx="6733800" cy="3593400"/>
          </a:xfrm>
          <a:prstGeom prst="ellipse">
            <a:avLst/>
          </a:prstGeom>
          <a:solidFill>
            <a:srgbClr val="ED8D2C">
              <a:alpha val="511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6800"/>
              <a:t>ConceptNet</a:t>
            </a:r>
            <a:endParaRPr sz="6800"/>
          </a:p>
          <a:p>
            <a:pPr indent="0" lvl="0" marL="0" rtl="0" algn="l">
              <a:spcBef>
                <a:spcPts val="0"/>
              </a:spcBef>
              <a:spcAft>
                <a:spcPts val="0"/>
              </a:spcAft>
              <a:buNone/>
            </a:pPr>
            <a:r>
              <a:rPr lang="en-US" sz="6800">
                <a:solidFill>
                  <a:srgbClr val="999999"/>
                </a:solidFill>
              </a:rPr>
              <a:t>3.4M edges</a:t>
            </a:r>
            <a:endParaRPr sz="6800"/>
          </a:p>
        </p:txBody>
      </p:sp>
      <p:sp>
        <p:nvSpPr>
          <p:cNvPr id="1021" name="Google Shape;1021;p112"/>
          <p:cNvSpPr txBox="1"/>
          <p:nvPr/>
        </p:nvSpPr>
        <p:spPr>
          <a:xfrm>
            <a:off x="665100" y="2525600"/>
            <a:ext cx="1040700" cy="4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chemeClr val="dk1"/>
                </a:solidFill>
              </a:rPr>
              <a:t>Wikidata-CS</a:t>
            </a:r>
            <a:endParaRPr b="1" sz="1100">
              <a:solidFill>
                <a:schemeClr val="dk1"/>
              </a:solidFill>
            </a:endParaRPr>
          </a:p>
          <a:p>
            <a:pPr indent="0" lvl="0" marL="0" rtl="0" algn="ctr">
              <a:spcBef>
                <a:spcPts val="0"/>
              </a:spcBef>
              <a:spcAft>
                <a:spcPts val="0"/>
              </a:spcAft>
              <a:buNone/>
            </a:pPr>
            <a:r>
              <a:rPr b="1" lang="en-US" sz="1100">
                <a:solidFill>
                  <a:srgbClr val="999999"/>
                </a:solidFill>
              </a:rPr>
              <a:t>102K edges</a:t>
            </a:r>
            <a:endParaRPr b="1" sz="1100">
              <a:solidFill>
                <a:srgbClr val="999999"/>
              </a:solidFill>
            </a:endParaRPr>
          </a:p>
        </p:txBody>
      </p:sp>
      <p:sp>
        <p:nvSpPr>
          <p:cNvPr id="1022" name="Google Shape;1022;p112"/>
          <p:cNvSpPr txBox="1"/>
          <p:nvPr/>
        </p:nvSpPr>
        <p:spPr>
          <a:xfrm>
            <a:off x="1218525" y="1990350"/>
            <a:ext cx="1015200" cy="31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100">
                <a:solidFill>
                  <a:srgbClr val="999999"/>
                </a:solidFill>
              </a:rPr>
              <a:t>2.4K edges</a:t>
            </a:r>
            <a:endParaRPr/>
          </a:p>
        </p:txBody>
      </p:sp>
      <p:cxnSp>
        <p:nvCxnSpPr>
          <p:cNvPr id="1023" name="Google Shape;1023;p112"/>
          <p:cNvCxnSpPr/>
          <p:nvPr/>
        </p:nvCxnSpPr>
        <p:spPr>
          <a:xfrm>
            <a:off x="1995325" y="2274575"/>
            <a:ext cx="213300" cy="4344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113"/>
          <p:cNvSpPr txBox="1"/>
          <p:nvPr>
            <p:ph type="title"/>
          </p:nvPr>
        </p:nvSpPr>
        <p:spPr>
          <a:xfrm>
            <a:off x="0" y="76025"/>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600"/>
              <a:t>Never-Ending Language Learning (NELL)</a:t>
            </a:r>
            <a:endParaRPr sz="3600"/>
          </a:p>
        </p:txBody>
      </p:sp>
      <p:sp>
        <p:nvSpPr>
          <p:cNvPr id="1030" name="Google Shape;1030;p113"/>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031" name="Google Shape;1031;p113"/>
          <p:cNvPicPr preferRelativeResize="0"/>
          <p:nvPr/>
        </p:nvPicPr>
        <p:blipFill>
          <a:blip r:embed="rId3">
            <a:alphaModFix/>
          </a:blip>
          <a:stretch>
            <a:fillRect/>
          </a:stretch>
        </p:blipFill>
        <p:spPr>
          <a:xfrm>
            <a:off x="843375" y="842212"/>
            <a:ext cx="5549201" cy="4088475"/>
          </a:xfrm>
          <a:prstGeom prst="rect">
            <a:avLst/>
          </a:prstGeom>
          <a:noFill/>
          <a:ln>
            <a:noFill/>
          </a:ln>
        </p:spPr>
      </p:pic>
      <p:sp>
        <p:nvSpPr>
          <p:cNvPr id="1032" name="Google Shape;1032;p113"/>
          <p:cNvSpPr txBox="1"/>
          <p:nvPr/>
        </p:nvSpPr>
        <p:spPr>
          <a:xfrm>
            <a:off x="-75" y="4779075"/>
            <a:ext cx="9144000" cy="364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200" u="sng">
                <a:solidFill>
                  <a:schemeClr val="hlink"/>
                </a:solidFill>
                <a:hlinkClick r:id="rId4"/>
              </a:rPr>
              <a:t>https://cacm.acm.org/magazines/2018/5/227193-never-ending-learning/fulltext</a:t>
            </a:r>
            <a:endParaRPr i="1" sz="1200"/>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14"/>
          <p:cNvSpPr txBox="1"/>
          <p:nvPr>
            <p:ph type="title"/>
          </p:nvPr>
        </p:nvSpPr>
        <p:spPr>
          <a:xfrm>
            <a:off x="0" y="76025"/>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600"/>
              <a:t>NELL statistics</a:t>
            </a:r>
            <a:endParaRPr sz="3600"/>
          </a:p>
        </p:txBody>
      </p:sp>
      <p:sp>
        <p:nvSpPr>
          <p:cNvPr id="1039" name="Google Shape;1039;p114"/>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040" name="Google Shape;1040;p114"/>
          <p:cNvPicPr preferRelativeResize="0"/>
          <p:nvPr/>
        </p:nvPicPr>
        <p:blipFill>
          <a:blip r:embed="rId3">
            <a:alphaModFix/>
          </a:blip>
          <a:stretch>
            <a:fillRect/>
          </a:stretch>
        </p:blipFill>
        <p:spPr>
          <a:xfrm>
            <a:off x="843375" y="842212"/>
            <a:ext cx="5549201" cy="4088475"/>
          </a:xfrm>
          <a:prstGeom prst="rect">
            <a:avLst/>
          </a:prstGeom>
          <a:noFill/>
          <a:ln>
            <a:noFill/>
          </a:ln>
        </p:spPr>
      </p:pic>
      <p:sp>
        <p:nvSpPr>
          <p:cNvPr id="1041" name="Google Shape;1041;p114"/>
          <p:cNvSpPr txBox="1"/>
          <p:nvPr/>
        </p:nvSpPr>
        <p:spPr>
          <a:xfrm>
            <a:off x="-75" y="4779075"/>
            <a:ext cx="9144000" cy="364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200" u="sng">
                <a:solidFill>
                  <a:schemeClr val="hlink"/>
                </a:solidFill>
                <a:hlinkClick r:id="rId4"/>
              </a:rPr>
              <a:t>https://cacm.acm.org/magazines/2018/5/227193-never-ending-learning/fulltext</a:t>
            </a:r>
            <a:endParaRPr i="1" sz="1200"/>
          </a:p>
        </p:txBody>
      </p:sp>
      <p:sp>
        <p:nvSpPr>
          <p:cNvPr id="1042" name="Google Shape;1042;p114"/>
          <p:cNvSpPr txBox="1"/>
          <p:nvPr>
            <p:ph idx="1" type="body"/>
          </p:nvPr>
        </p:nvSpPr>
        <p:spPr>
          <a:xfrm>
            <a:off x="6271925" y="853800"/>
            <a:ext cx="2872200" cy="20820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Clr>
                <a:schemeClr val="dk1"/>
              </a:buClr>
              <a:buSzPts val="1100"/>
              <a:buFont typeface="Arial"/>
              <a:buNone/>
            </a:pPr>
            <a:r>
              <a:rPr lang="en-US" sz="1600"/>
              <a:t>100M candidate beliefs </a:t>
            </a:r>
            <a:endParaRPr sz="1600"/>
          </a:p>
          <a:p>
            <a:pPr indent="0" lvl="0" marL="0" rtl="0" algn="l">
              <a:spcBef>
                <a:spcPts val="2000"/>
              </a:spcBef>
              <a:spcAft>
                <a:spcPts val="0"/>
              </a:spcAft>
              <a:buNone/>
            </a:pPr>
            <a:r>
              <a:rPr lang="en-US" sz="1600"/>
              <a:t>3M high-confidence facts</a:t>
            </a:r>
            <a:endParaRPr sz="1600"/>
          </a:p>
          <a:p>
            <a:pPr indent="0" lvl="0" marL="0" rtl="0" algn="l">
              <a:spcBef>
                <a:spcPts val="2000"/>
              </a:spcBef>
              <a:spcAft>
                <a:spcPts val="0"/>
              </a:spcAft>
              <a:buClr>
                <a:schemeClr val="dk1"/>
              </a:buClr>
              <a:buSzPts val="1100"/>
              <a:buFont typeface="Arial"/>
              <a:buNone/>
            </a:pPr>
            <a:r>
              <a:rPr lang="en-US" sz="1600"/>
              <a:t>~3K predicates</a:t>
            </a:r>
            <a:endParaRPr sz="1600"/>
          </a:p>
          <a:p>
            <a:pPr indent="0" lvl="0" marL="0" rtl="0" algn="l">
              <a:spcBef>
                <a:spcPts val="2000"/>
              </a:spcBef>
              <a:spcAft>
                <a:spcPts val="0"/>
              </a:spcAft>
              <a:buClr>
                <a:schemeClr val="dk1"/>
              </a:buClr>
              <a:buSzPts val="1100"/>
              <a:buFont typeface="Arial"/>
              <a:buNone/>
            </a:pPr>
            <a:r>
              <a:t/>
            </a:r>
            <a:endParaRPr sz="1600"/>
          </a:p>
          <a:p>
            <a:pPr indent="0" lvl="0" marL="0" rtl="0" algn="l">
              <a:spcBef>
                <a:spcPts val="2000"/>
              </a:spcBef>
              <a:spcAft>
                <a:spcPts val="0"/>
              </a:spcAft>
              <a:buNone/>
            </a:pPr>
            <a:r>
              <a:t/>
            </a:r>
            <a:endParaRPr sz="160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15"/>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049" name="Google Shape;1049;p115"/>
          <p:cNvPicPr preferRelativeResize="0"/>
          <p:nvPr/>
        </p:nvPicPr>
        <p:blipFill>
          <a:blip r:embed="rId3">
            <a:alphaModFix/>
          </a:blip>
          <a:stretch>
            <a:fillRect/>
          </a:stretch>
        </p:blipFill>
        <p:spPr>
          <a:xfrm>
            <a:off x="0" y="0"/>
            <a:ext cx="7200250" cy="4962725"/>
          </a:xfrm>
          <a:prstGeom prst="rect">
            <a:avLst/>
          </a:prstGeom>
          <a:noFill/>
          <a:ln>
            <a:noFill/>
          </a:ln>
        </p:spPr>
      </p:pic>
      <p:sp>
        <p:nvSpPr>
          <p:cNvPr id="1050" name="Google Shape;1050;p115"/>
          <p:cNvSpPr txBox="1"/>
          <p:nvPr/>
        </p:nvSpPr>
        <p:spPr>
          <a:xfrm>
            <a:off x="-75" y="4779075"/>
            <a:ext cx="9144000" cy="364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200" u="sng">
                <a:solidFill>
                  <a:schemeClr val="hlink"/>
                </a:solidFill>
                <a:hlinkClick r:id="rId4"/>
              </a:rPr>
              <a:t>https://cacm.acm.org/magazines/2018/5/227193-never-ending-learning/fulltext</a:t>
            </a:r>
            <a:endParaRPr i="1" sz="1200"/>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116"/>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057" name="Google Shape;1057;p116"/>
          <p:cNvPicPr preferRelativeResize="0"/>
          <p:nvPr/>
        </p:nvPicPr>
        <p:blipFill>
          <a:blip r:embed="rId3">
            <a:alphaModFix/>
          </a:blip>
          <a:stretch>
            <a:fillRect/>
          </a:stretch>
        </p:blipFill>
        <p:spPr>
          <a:xfrm>
            <a:off x="0" y="897732"/>
            <a:ext cx="9143999" cy="4021486"/>
          </a:xfrm>
          <a:prstGeom prst="rect">
            <a:avLst/>
          </a:prstGeom>
          <a:noFill/>
          <a:ln>
            <a:noFill/>
          </a:ln>
        </p:spPr>
      </p:pic>
      <p:sp>
        <p:nvSpPr>
          <p:cNvPr id="1058" name="Google Shape;1058;p116"/>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Latest learned facts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6"/>
          <p:cNvSpPr txBox="1"/>
          <p:nvPr>
            <p:ph type="title"/>
          </p:nvPr>
        </p:nvSpPr>
        <p:spPr>
          <a:xfrm>
            <a:off x="0" y="0"/>
            <a:ext cx="9144000" cy="845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 Common Sense Task</a:t>
            </a:r>
            <a:endParaRPr/>
          </a:p>
        </p:txBody>
      </p:sp>
      <p:sp>
        <p:nvSpPr>
          <p:cNvPr id="226" name="Google Shape;226;p36"/>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7" name="Google Shape;227;p36"/>
          <p:cNvSpPr/>
          <p:nvPr/>
        </p:nvSpPr>
        <p:spPr>
          <a:xfrm>
            <a:off x="268100" y="1029250"/>
            <a:ext cx="1846800" cy="1038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0" lang="en-US" sz="1800" u="none" cap="none" strike="noStrike">
                <a:solidFill>
                  <a:srgbClr val="4A86E8"/>
                </a:solidFill>
              </a:rPr>
              <a:t>Input</a:t>
            </a:r>
            <a:r>
              <a:rPr i="0" lang="en-US" sz="1800" u="none" cap="none" strike="noStrike">
                <a:solidFill>
                  <a:srgbClr val="000000"/>
                </a:solidFill>
              </a:rPr>
              <a:t>: a set of common concepts</a:t>
            </a:r>
            <a:endParaRPr sz="1800"/>
          </a:p>
        </p:txBody>
      </p:sp>
      <p:sp>
        <p:nvSpPr>
          <p:cNvPr id="228" name="Google Shape;228;p36"/>
          <p:cNvSpPr/>
          <p:nvPr/>
        </p:nvSpPr>
        <p:spPr>
          <a:xfrm>
            <a:off x="268100" y="2571748"/>
            <a:ext cx="2145000" cy="874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0" lang="en-US" sz="1800" u="none" cap="none" strike="noStrike">
                <a:solidFill>
                  <a:srgbClr val="4A86E8"/>
                </a:solidFill>
              </a:rPr>
              <a:t>Output</a:t>
            </a:r>
            <a:r>
              <a:rPr i="0" lang="en-US" sz="1800" u="none" cap="none" strike="noStrike">
                <a:solidFill>
                  <a:srgbClr val="000000"/>
                </a:solidFill>
              </a:rPr>
              <a:t>: a sentence </a:t>
            </a:r>
            <a:r>
              <a:rPr lang="en-US" sz="1800"/>
              <a:t>using these concepts</a:t>
            </a:r>
            <a:endParaRPr sz="1800"/>
          </a:p>
        </p:txBody>
      </p:sp>
      <p:sp>
        <p:nvSpPr>
          <p:cNvPr id="229" name="Google Shape;229;p36"/>
          <p:cNvSpPr/>
          <p:nvPr/>
        </p:nvSpPr>
        <p:spPr>
          <a:xfrm>
            <a:off x="4001900" y="1029250"/>
            <a:ext cx="3575100" cy="453600"/>
          </a:xfrm>
          <a:prstGeom prst="roundRect">
            <a:avLst>
              <a:gd fmla="val 16667" name="adj"/>
            </a:avLst>
          </a:prstGeom>
          <a:solidFill>
            <a:srgbClr val="CFE2F3"/>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t>dog  |  frisbee  |  catch  |  throw</a:t>
            </a:r>
            <a:endParaRPr sz="1800"/>
          </a:p>
        </p:txBody>
      </p:sp>
      <p:pic>
        <p:nvPicPr>
          <p:cNvPr descr="USC/ISI" id="230" name="Google Shape;230;p36"/>
          <p:cNvPicPr preferRelativeResize="0"/>
          <p:nvPr/>
        </p:nvPicPr>
        <p:blipFill rotWithShape="1">
          <a:blip r:embed="rId3">
            <a:alphaModFix/>
          </a:blip>
          <a:srcRect b="34172" l="0" r="0" t="37107"/>
          <a:stretch/>
        </p:blipFill>
        <p:spPr>
          <a:xfrm>
            <a:off x="2846325" y="1666712"/>
            <a:ext cx="5995175" cy="1345827"/>
          </a:xfrm>
          <a:prstGeom prst="rect">
            <a:avLst/>
          </a:prstGeom>
          <a:noFill/>
          <a:ln>
            <a:noFill/>
          </a:ln>
        </p:spPr>
      </p:pic>
      <p:sp>
        <p:nvSpPr>
          <p:cNvPr id="231" name="Google Shape;231;p36"/>
          <p:cNvSpPr txBox="1"/>
          <p:nvPr/>
        </p:nvSpPr>
        <p:spPr>
          <a:xfrm>
            <a:off x="5329200" y="4677100"/>
            <a:ext cx="3814800" cy="273900"/>
          </a:xfrm>
          <a:prstGeom prst="rect">
            <a:avLst/>
          </a:prstGeom>
          <a:solidFill>
            <a:srgbClr val="D9D9D9"/>
          </a:solidFill>
          <a:ln>
            <a:noFill/>
          </a:ln>
        </p:spPr>
        <p:txBody>
          <a:bodyPr anchorCtr="0" anchor="t" bIns="34275" lIns="68575" spcFirstLastPara="1" rIns="68575" wrap="square" tIns="34275">
            <a:noAutofit/>
          </a:bodyPr>
          <a:lstStyle/>
          <a:p>
            <a:pPr indent="0" lvl="0" marL="0" marR="0" rtl="0" algn="ctr">
              <a:lnSpc>
                <a:spcPct val="115000"/>
              </a:lnSpc>
              <a:spcBef>
                <a:spcPts val="0"/>
              </a:spcBef>
              <a:spcAft>
                <a:spcPts val="0"/>
              </a:spcAft>
              <a:buNone/>
            </a:pPr>
            <a:r>
              <a:rPr i="0" lang="en-US" u="none" cap="none" strike="noStrike">
                <a:solidFill>
                  <a:srgbClr val="000000"/>
                </a:solidFill>
              </a:rPr>
              <a:t> </a:t>
            </a:r>
            <a:r>
              <a:rPr i="0" lang="en-US" u="sng" cap="none" strike="noStrike">
                <a:solidFill>
                  <a:srgbClr val="000000"/>
                </a:solidFill>
                <a:hlinkClick r:id="rId4">
                  <a:extLst>
                    <a:ext uri="{A12FA001-AC4F-418D-AE19-62706E023703}">
                      <ahyp:hlinkClr val="tx"/>
                    </a:ext>
                  </a:extLst>
                </a:hlinkClick>
              </a:rPr>
              <a:t>https://inklab.usc.edu/CommonGen/</a:t>
            </a:r>
            <a:r>
              <a:rPr i="0" lang="en-US" u="none" cap="none" strike="noStrike">
                <a:solidFill>
                  <a:srgbClr val="000000"/>
                </a:solidFill>
              </a:rPr>
              <a:t> </a:t>
            </a:r>
            <a:endParaRPr i="0" u="none" cap="none" strike="noStrike">
              <a:solidFill>
                <a:srgbClr val="00000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117"/>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WebChild</a:t>
            </a:r>
            <a:endParaRPr/>
          </a:p>
        </p:txBody>
      </p:sp>
      <p:sp>
        <p:nvSpPr>
          <p:cNvPr id="1065" name="Google Shape;1065;p117"/>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066" name="Google Shape;1066;p117"/>
          <p:cNvSpPr txBox="1"/>
          <p:nvPr>
            <p:ph idx="1" type="body"/>
          </p:nvPr>
        </p:nvSpPr>
        <p:spPr>
          <a:xfrm>
            <a:off x="445675" y="853800"/>
            <a:ext cx="86982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rPr lang="en-US" sz="2200"/>
              <a:t>Automatic acquisition and organization of common sense</a:t>
            </a:r>
            <a:endParaRPr sz="2200"/>
          </a:p>
          <a:p>
            <a:pPr indent="0" lvl="0" marL="0" rtl="0" algn="l">
              <a:spcBef>
                <a:spcPts val="2000"/>
              </a:spcBef>
              <a:spcAft>
                <a:spcPts val="0"/>
              </a:spcAft>
              <a:buNone/>
            </a:pPr>
            <a:r>
              <a:t/>
            </a:r>
            <a:endParaRPr sz="1000"/>
          </a:p>
          <a:p>
            <a:pPr indent="0" lvl="0" marL="0" rtl="0" algn="l">
              <a:spcBef>
                <a:spcPts val="2000"/>
              </a:spcBef>
              <a:spcAft>
                <a:spcPts val="0"/>
              </a:spcAft>
              <a:buNone/>
            </a:pPr>
            <a:r>
              <a:rPr lang="en-US" sz="2200"/>
              <a:t>&gt;18M assertions</a:t>
            </a:r>
            <a:endParaRPr sz="2200"/>
          </a:p>
          <a:p>
            <a:pPr indent="0" lvl="0" marL="0" rtl="0" algn="l">
              <a:spcBef>
                <a:spcPts val="2000"/>
              </a:spcBef>
              <a:spcAft>
                <a:spcPts val="0"/>
              </a:spcAft>
              <a:buNone/>
            </a:pPr>
            <a:r>
              <a:rPr lang="en-US" sz="2200"/>
              <a:t>&gt;2M disambiguated concepts and activities</a:t>
            </a:r>
            <a:endParaRPr sz="2200"/>
          </a:p>
          <a:p>
            <a:pPr indent="0" lvl="0" marL="0" rtl="0" algn="l">
              <a:spcBef>
                <a:spcPts val="2000"/>
              </a:spcBef>
              <a:spcAft>
                <a:spcPts val="0"/>
              </a:spcAft>
              <a:buNone/>
            </a:pPr>
            <a:r>
              <a:t/>
            </a:r>
            <a:endParaRPr sz="1000"/>
          </a:p>
          <a:p>
            <a:pPr indent="0" lvl="0" marL="0" rtl="0" algn="l">
              <a:spcBef>
                <a:spcPts val="2000"/>
              </a:spcBef>
              <a:spcAft>
                <a:spcPts val="0"/>
              </a:spcAft>
              <a:buNone/>
            </a:pPr>
            <a:r>
              <a:t/>
            </a:r>
            <a:endParaRPr sz="2200"/>
          </a:p>
        </p:txBody>
      </p:sp>
      <p:sp>
        <p:nvSpPr>
          <p:cNvPr id="1067" name="Google Shape;1067;p117"/>
          <p:cNvSpPr txBox="1"/>
          <p:nvPr/>
        </p:nvSpPr>
        <p:spPr>
          <a:xfrm>
            <a:off x="0" y="4630825"/>
            <a:ext cx="89385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200"/>
              <a:t>Tandon et al. (2017). </a:t>
            </a:r>
            <a:r>
              <a:rPr i="1" lang="en-US" sz="1200" u="sng">
                <a:solidFill>
                  <a:schemeClr val="hlink"/>
                </a:solidFill>
                <a:hlinkClick r:id="rId3"/>
              </a:rPr>
              <a:t>Webchild 2.0: Fine-grained commonsense knowledge distillation</a:t>
            </a:r>
            <a:r>
              <a:rPr i="1" lang="en-US" sz="1200"/>
              <a:t>. ACL 2017</a:t>
            </a:r>
            <a:endParaRPr i="1" sz="1200"/>
          </a:p>
          <a:p>
            <a:pPr indent="0" lvl="0" marL="0" rtl="0" algn="l">
              <a:spcBef>
                <a:spcPts val="0"/>
              </a:spcBef>
              <a:spcAft>
                <a:spcPts val="0"/>
              </a:spcAft>
              <a:buNone/>
            </a:pPr>
            <a:r>
              <a:t/>
            </a:r>
            <a:endParaRPr i="1" sz="1200"/>
          </a:p>
          <a:p>
            <a:pPr indent="0" lvl="0" marL="0" rtl="0" algn="l">
              <a:spcBef>
                <a:spcPts val="0"/>
              </a:spcBef>
              <a:spcAft>
                <a:spcPts val="0"/>
              </a:spcAft>
              <a:buNone/>
            </a:pPr>
            <a:r>
              <a:t/>
            </a:r>
            <a:endParaRPr i="1" sz="120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118"/>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WebChild relations</a:t>
            </a:r>
            <a:endParaRPr/>
          </a:p>
        </p:txBody>
      </p:sp>
      <p:sp>
        <p:nvSpPr>
          <p:cNvPr id="1074" name="Google Shape;1074;p118"/>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075" name="Google Shape;1075;p118"/>
          <p:cNvSpPr txBox="1"/>
          <p:nvPr>
            <p:ph idx="1" type="body"/>
          </p:nvPr>
        </p:nvSpPr>
        <p:spPr>
          <a:xfrm>
            <a:off x="445675" y="853800"/>
            <a:ext cx="86982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rPr lang="en-US" sz="2300"/>
              <a:t>1. </a:t>
            </a:r>
            <a:r>
              <a:rPr lang="en-US" sz="2300">
                <a:solidFill>
                  <a:srgbClr val="980000"/>
                </a:solidFill>
              </a:rPr>
              <a:t>object properties</a:t>
            </a:r>
            <a:br>
              <a:rPr lang="en-US" sz="2300"/>
            </a:br>
            <a:r>
              <a:rPr lang="en-US" sz="1400"/>
              <a:t>hasTaste, hasShape, evokesEmotion</a:t>
            </a:r>
            <a:endParaRPr sz="1400"/>
          </a:p>
          <a:p>
            <a:pPr indent="0" lvl="0" marL="0" rtl="0" algn="l">
              <a:spcBef>
                <a:spcPts val="2000"/>
              </a:spcBef>
              <a:spcAft>
                <a:spcPts val="0"/>
              </a:spcAft>
              <a:buClr>
                <a:schemeClr val="dk1"/>
              </a:buClr>
              <a:buSzPts val="1100"/>
              <a:buFont typeface="Arial"/>
              <a:buNone/>
            </a:pPr>
            <a:r>
              <a:rPr lang="en-US" sz="2300"/>
              <a:t>2. </a:t>
            </a:r>
            <a:r>
              <a:rPr lang="en-US" sz="2300">
                <a:solidFill>
                  <a:srgbClr val="980000"/>
                </a:solidFill>
              </a:rPr>
              <a:t>comparative</a:t>
            </a:r>
            <a:br>
              <a:rPr lang="en-US" sz="2300"/>
            </a:br>
            <a:r>
              <a:rPr lang="en-US" sz="1400"/>
              <a:t>fasterThan, smallerThan</a:t>
            </a:r>
            <a:endParaRPr sz="1400"/>
          </a:p>
          <a:p>
            <a:pPr indent="0" lvl="0" marL="0" rtl="0" algn="l">
              <a:spcBef>
                <a:spcPts val="2000"/>
              </a:spcBef>
              <a:spcAft>
                <a:spcPts val="0"/>
              </a:spcAft>
              <a:buClr>
                <a:schemeClr val="dk1"/>
              </a:buClr>
              <a:buSzPts val="1100"/>
              <a:buFont typeface="Arial"/>
              <a:buNone/>
            </a:pPr>
            <a:r>
              <a:rPr lang="en-US" sz="2300"/>
              <a:t>3. </a:t>
            </a:r>
            <a:r>
              <a:rPr lang="en-US" sz="2300">
                <a:solidFill>
                  <a:srgbClr val="980000"/>
                </a:solidFill>
              </a:rPr>
              <a:t>part-of</a:t>
            </a:r>
            <a:br>
              <a:rPr lang="en-US" sz="2300"/>
            </a:br>
            <a:r>
              <a:rPr lang="en-US" sz="1400"/>
              <a:t>member of, physical part of, substance of</a:t>
            </a:r>
            <a:endParaRPr sz="1400"/>
          </a:p>
          <a:p>
            <a:pPr indent="0" lvl="0" marL="0" rtl="0" algn="l">
              <a:spcBef>
                <a:spcPts val="2000"/>
              </a:spcBef>
              <a:spcAft>
                <a:spcPts val="0"/>
              </a:spcAft>
              <a:buNone/>
            </a:pPr>
            <a:r>
              <a:rPr lang="en-US" sz="2300"/>
              <a:t>4. </a:t>
            </a:r>
            <a:r>
              <a:rPr lang="en-US" sz="2300">
                <a:solidFill>
                  <a:srgbClr val="980000"/>
                </a:solidFill>
              </a:rPr>
              <a:t>activities</a:t>
            </a:r>
            <a:r>
              <a:rPr lang="en-US" sz="2300"/>
              <a:t> </a:t>
            </a:r>
            <a:endParaRPr sz="2300"/>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119"/>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WebChild label propagation</a:t>
            </a:r>
            <a:endParaRPr/>
          </a:p>
        </p:txBody>
      </p:sp>
      <p:sp>
        <p:nvSpPr>
          <p:cNvPr id="1082" name="Google Shape;1082;p119"/>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083" name="Google Shape;1083;p119"/>
          <p:cNvPicPr preferRelativeResize="0"/>
          <p:nvPr/>
        </p:nvPicPr>
        <p:blipFill>
          <a:blip r:embed="rId3">
            <a:alphaModFix/>
          </a:blip>
          <a:stretch>
            <a:fillRect/>
          </a:stretch>
        </p:blipFill>
        <p:spPr>
          <a:xfrm>
            <a:off x="2047150" y="790827"/>
            <a:ext cx="5049700" cy="25182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120"/>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WebChild activity extraction</a:t>
            </a:r>
            <a:endParaRPr/>
          </a:p>
        </p:txBody>
      </p:sp>
      <p:sp>
        <p:nvSpPr>
          <p:cNvPr id="1090" name="Google Shape;1090;p120"/>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091" name="Google Shape;1091;p120"/>
          <p:cNvPicPr preferRelativeResize="0"/>
          <p:nvPr/>
        </p:nvPicPr>
        <p:blipFill>
          <a:blip r:embed="rId3">
            <a:alphaModFix/>
          </a:blip>
          <a:stretch>
            <a:fillRect/>
          </a:stretch>
        </p:blipFill>
        <p:spPr>
          <a:xfrm>
            <a:off x="0" y="3244216"/>
            <a:ext cx="9144001" cy="1899284"/>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21"/>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098" name="Google Shape;1098;p121"/>
          <p:cNvPicPr preferRelativeResize="0"/>
          <p:nvPr/>
        </p:nvPicPr>
        <p:blipFill>
          <a:blip r:embed="rId3">
            <a:alphaModFix/>
          </a:blip>
          <a:stretch>
            <a:fillRect/>
          </a:stretch>
        </p:blipFill>
        <p:spPr>
          <a:xfrm>
            <a:off x="-5" y="0"/>
            <a:ext cx="7932304" cy="5143501"/>
          </a:xfrm>
          <a:prstGeom prst="rect">
            <a:avLst/>
          </a:prstGeom>
          <a:noFill/>
          <a:ln>
            <a:noFill/>
          </a:ln>
        </p:spPr>
      </p:pic>
      <p:sp>
        <p:nvSpPr>
          <p:cNvPr id="1099" name="Google Shape;1099;p121"/>
          <p:cNvSpPr txBox="1"/>
          <p:nvPr>
            <p:ph type="title"/>
          </p:nvPr>
        </p:nvSpPr>
        <p:spPr>
          <a:xfrm>
            <a:off x="6603000" y="0"/>
            <a:ext cx="2541000" cy="532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Example</a:t>
            </a:r>
            <a:endParaRPr/>
          </a:p>
        </p:txBody>
      </p:sp>
      <p:sp>
        <p:nvSpPr>
          <p:cNvPr id="1100" name="Google Shape;1100;p121"/>
          <p:cNvSpPr txBox="1"/>
          <p:nvPr/>
        </p:nvSpPr>
        <p:spPr>
          <a:xfrm>
            <a:off x="8138500" y="4087400"/>
            <a:ext cx="1005600" cy="1056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2000"/>
              </a:spcBef>
              <a:spcAft>
                <a:spcPts val="0"/>
              </a:spcAft>
              <a:buNone/>
            </a:pPr>
            <a:r>
              <a:rPr b="1" lang="en-US" sz="2200" u="sng">
                <a:solidFill>
                  <a:schemeClr val="hlink"/>
                </a:solidFill>
                <a:latin typeface="Helvetica Neue"/>
                <a:ea typeface="Helvetica Neue"/>
                <a:cs typeface="Helvetica Neue"/>
                <a:sym typeface="Helvetica Neue"/>
                <a:hlinkClick r:id="rId4"/>
              </a:rPr>
              <a:t>Demo</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122"/>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Visual Genome</a:t>
            </a:r>
            <a:endParaRPr/>
          </a:p>
        </p:txBody>
      </p:sp>
      <p:sp>
        <p:nvSpPr>
          <p:cNvPr id="1107" name="Google Shape;1107;p122"/>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108" name="Google Shape;1108;p122"/>
          <p:cNvSpPr txBox="1"/>
          <p:nvPr>
            <p:ph idx="1" type="body"/>
          </p:nvPr>
        </p:nvSpPr>
        <p:spPr>
          <a:xfrm>
            <a:off x="445675" y="853800"/>
            <a:ext cx="37785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rPr lang="en-US" sz="1600"/>
              <a:t>108k images </a:t>
            </a:r>
            <a:endParaRPr sz="1600"/>
          </a:p>
          <a:p>
            <a:pPr indent="0" lvl="0" marL="0" rtl="0" algn="l">
              <a:spcBef>
                <a:spcPts val="2000"/>
              </a:spcBef>
              <a:spcAft>
                <a:spcPts val="0"/>
              </a:spcAft>
              <a:buNone/>
            </a:pPr>
            <a:r>
              <a:t/>
            </a:r>
            <a:endParaRPr sz="1600"/>
          </a:p>
          <a:p>
            <a:pPr indent="0" lvl="0" marL="0" rtl="0" algn="l">
              <a:spcBef>
                <a:spcPts val="2000"/>
              </a:spcBef>
              <a:spcAft>
                <a:spcPts val="0"/>
              </a:spcAft>
              <a:buNone/>
            </a:pPr>
            <a:r>
              <a:rPr lang="en-US" sz="1600"/>
              <a:t>annotated with scene graphs</a:t>
            </a:r>
            <a:endParaRPr sz="1600"/>
          </a:p>
          <a:p>
            <a:pPr indent="0" lvl="0" marL="0" rtl="0" algn="l">
              <a:spcBef>
                <a:spcPts val="2000"/>
              </a:spcBef>
              <a:spcAft>
                <a:spcPts val="0"/>
              </a:spcAft>
              <a:buNone/>
            </a:pPr>
            <a:r>
              <a:t/>
            </a:r>
            <a:endParaRPr sz="1600"/>
          </a:p>
          <a:p>
            <a:pPr indent="0" lvl="0" marL="0" rtl="0" algn="l">
              <a:spcBef>
                <a:spcPts val="2000"/>
              </a:spcBef>
              <a:spcAft>
                <a:spcPts val="0"/>
              </a:spcAft>
              <a:buNone/>
            </a:pPr>
            <a:r>
              <a:rPr lang="en-US" sz="1600"/>
              <a:t>canonicalized to WordNet senses</a:t>
            </a:r>
            <a:endParaRPr sz="1600"/>
          </a:p>
          <a:p>
            <a:pPr indent="0" lvl="0" marL="0" rtl="0" algn="l">
              <a:spcBef>
                <a:spcPts val="2000"/>
              </a:spcBef>
              <a:spcAft>
                <a:spcPts val="0"/>
              </a:spcAft>
              <a:buNone/>
            </a:pPr>
            <a:r>
              <a:t/>
            </a:r>
            <a:endParaRPr sz="1600"/>
          </a:p>
        </p:txBody>
      </p:sp>
      <p:pic>
        <p:nvPicPr>
          <p:cNvPr id="1109" name="Google Shape;1109;p122"/>
          <p:cNvPicPr preferRelativeResize="0"/>
          <p:nvPr/>
        </p:nvPicPr>
        <p:blipFill>
          <a:blip r:embed="rId3">
            <a:alphaModFix/>
          </a:blip>
          <a:stretch>
            <a:fillRect/>
          </a:stretch>
        </p:blipFill>
        <p:spPr>
          <a:xfrm>
            <a:off x="4224221" y="1091975"/>
            <a:ext cx="4919650" cy="3589075"/>
          </a:xfrm>
          <a:prstGeom prst="rect">
            <a:avLst/>
          </a:prstGeom>
          <a:noFill/>
          <a:ln>
            <a:noFill/>
          </a:ln>
        </p:spPr>
      </p:pic>
      <p:sp>
        <p:nvSpPr>
          <p:cNvPr id="1110" name="Google Shape;1110;p122"/>
          <p:cNvSpPr txBox="1"/>
          <p:nvPr/>
        </p:nvSpPr>
        <p:spPr>
          <a:xfrm>
            <a:off x="0" y="4419450"/>
            <a:ext cx="6583200" cy="500100"/>
          </a:xfrm>
          <a:prstGeom prst="rect">
            <a:avLst/>
          </a:prstGeom>
          <a:noFill/>
          <a:ln>
            <a:noFill/>
          </a:ln>
        </p:spPr>
        <p:txBody>
          <a:bodyPr anchorCtr="0" anchor="t" bIns="91425" lIns="91425" spcFirstLastPara="1" rIns="91425" wrap="square" tIns="91425">
            <a:noAutofit/>
          </a:bodyPr>
          <a:lstStyle/>
          <a:p>
            <a:pPr indent="0" lvl="0" marL="0" marR="952500" rtl="0" algn="l">
              <a:lnSpc>
                <a:spcPct val="109615"/>
              </a:lnSpc>
              <a:spcBef>
                <a:spcPts val="0"/>
              </a:spcBef>
              <a:spcAft>
                <a:spcPts val="200"/>
              </a:spcAft>
              <a:buNone/>
            </a:pPr>
            <a:r>
              <a:rPr i="1" lang="en-US" sz="1200"/>
              <a:t>Krishna et al. (2017). </a:t>
            </a:r>
            <a:r>
              <a:rPr i="1" lang="en-US" sz="1200" u="sng">
                <a:solidFill>
                  <a:schemeClr val="accent4"/>
                </a:solidFill>
                <a:highlight>
                  <a:srgbClr val="FFFFFF"/>
                </a:highlight>
                <a:hlinkClick r:id="rId4">
                  <a:extLst>
                    <a:ext uri="{A12FA001-AC4F-418D-AE19-62706E023703}">
                      <ahyp:hlinkClr val="tx"/>
                    </a:ext>
                  </a:extLst>
                </a:hlinkClick>
              </a:rPr>
              <a:t>Visual genome: Connecting language and vision using crowdsourced dense image annotations</a:t>
            </a:r>
            <a:r>
              <a:rPr i="1" lang="en-US" sz="1200" u="sng">
                <a:solidFill>
                  <a:schemeClr val="accent4"/>
                </a:solidFill>
                <a:highlight>
                  <a:srgbClr val="FFFFFF"/>
                </a:highlight>
              </a:rPr>
              <a:t>. </a:t>
            </a:r>
            <a:r>
              <a:rPr i="1" lang="en-US" sz="1200">
                <a:highlight>
                  <a:srgbClr val="FFFFFF"/>
                </a:highlight>
              </a:rPr>
              <a:t>International journal of computer vision</a:t>
            </a:r>
            <a:endParaRPr i="1" sz="1200">
              <a:highlight>
                <a:srgbClr val="FFFFFF"/>
              </a:highlight>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123"/>
          <p:cNvSpPr txBox="1"/>
          <p:nvPr>
            <p:ph type="title"/>
          </p:nvPr>
        </p:nvSpPr>
        <p:spPr>
          <a:xfrm>
            <a:off x="0" y="0"/>
            <a:ext cx="4431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Components</a:t>
            </a:r>
            <a:endParaRPr/>
          </a:p>
        </p:txBody>
      </p:sp>
      <p:sp>
        <p:nvSpPr>
          <p:cNvPr id="1117" name="Google Shape;1117;p123"/>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118" name="Google Shape;1118;p123"/>
          <p:cNvSpPr txBox="1"/>
          <p:nvPr>
            <p:ph idx="1" type="body"/>
          </p:nvPr>
        </p:nvSpPr>
        <p:spPr>
          <a:xfrm>
            <a:off x="445675" y="853800"/>
            <a:ext cx="8698200" cy="4065300"/>
          </a:xfrm>
          <a:prstGeom prst="rect">
            <a:avLst/>
          </a:prstGeom>
        </p:spPr>
        <p:txBody>
          <a:bodyPr anchorCtr="0" anchor="t" bIns="45700" lIns="91425" spcFirstLastPara="1" rIns="91425" wrap="square" tIns="45700">
            <a:noAutofit/>
          </a:bodyPr>
          <a:lstStyle/>
          <a:p>
            <a:pPr indent="-323850" lvl="0" marL="457200" rtl="0" algn="l">
              <a:spcBef>
                <a:spcPts val="2000"/>
              </a:spcBef>
              <a:spcAft>
                <a:spcPts val="0"/>
              </a:spcAft>
              <a:buSzPts val="1500"/>
              <a:buAutoNum type="arabicPeriod"/>
            </a:pPr>
            <a:r>
              <a:rPr lang="en-US" sz="2400"/>
              <a:t>region descriptions</a:t>
            </a:r>
            <a:endParaRPr sz="2400"/>
          </a:p>
          <a:p>
            <a:pPr indent="-323850" lvl="0" marL="457200" rtl="0" algn="l">
              <a:spcBef>
                <a:spcPts val="0"/>
              </a:spcBef>
              <a:spcAft>
                <a:spcPts val="0"/>
              </a:spcAft>
              <a:buSzPts val="1500"/>
              <a:buAutoNum type="arabicPeriod"/>
            </a:pPr>
            <a:r>
              <a:rPr lang="en-US" sz="2400"/>
              <a:t>objects</a:t>
            </a:r>
            <a:endParaRPr sz="2400"/>
          </a:p>
          <a:p>
            <a:pPr indent="-323850" lvl="0" marL="457200" rtl="0" algn="l">
              <a:spcBef>
                <a:spcPts val="0"/>
              </a:spcBef>
              <a:spcAft>
                <a:spcPts val="0"/>
              </a:spcAft>
              <a:buSzPts val="1500"/>
              <a:buAutoNum type="arabicPeriod"/>
            </a:pPr>
            <a:r>
              <a:rPr lang="en-US" sz="2400"/>
              <a:t>attributes</a:t>
            </a:r>
            <a:endParaRPr sz="2400"/>
          </a:p>
          <a:p>
            <a:pPr indent="-323850" lvl="0" marL="457200" rtl="0" algn="l">
              <a:spcBef>
                <a:spcPts val="0"/>
              </a:spcBef>
              <a:spcAft>
                <a:spcPts val="0"/>
              </a:spcAft>
              <a:buSzPts val="1500"/>
              <a:buAutoNum type="arabicPeriod"/>
            </a:pPr>
            <a:r>
              <a:rPr lang="en-US" sz="2400"/>
              <a:t>relationships</a:t>
            </a:r>
            <a:endParaRPr sz="2400"/>
          </a:p>
          <a:p>
            <a:pPr indent="-323850" lvl="0" marL="457200" rtl="0" algn="l">
              <a:spcBef>
                <a:spcPts val="0"/>
              </a:spcBef>
              <a:spcAft>
                <a:spcPts val="0"/>
              </a:spcAft>
              <a:buSzPts val="1500"/>
              <a:buAutoNum type="arabicPeriod"/>
            </a:pPr>
            <a:r>
              <a:rPr lang="en-US" sz="2400"/>
              <a:t>region graphs</a:t>
            </a:r>
            <a:endParaRPr sz="2400"/>
          </a:p>
          <a:p>
            <a:pPr indent="-323850" lvl="0" marL="457200" rtl="0" algn="l">
              <a:spcBef>
                <a:spcPts val="0"/>
              </a:spcBef>
              <a:spcAft>
                <a:spcPts val="0"/>
              </a:spcAft>
              <a:buSzPts val="1500"/>
              <a:buAutoNum type="arabicPeriod"/>
            </a:pPr>
            <a:r>
              <a:rPr lang="en-US" sz="2400"/>
              <a:t>scene graphs</a:t>
            </a:r>
            <a:endParaRPr sz="2400"/>
          </a:p>
          <a:p>
            <a:pPr indent="-323850" lvl="0" marL="457200" rtl="0" algn="l">
              <a:spcBef>
                <a:spcPts val="0"/>
              </a:spcBef>
              <a:spcAft>
                <a:spcPts val="0"/>
              </a:spcAft>
              <a:buSzPts val="1500"/>
              <a:buAutoNum type="arabicPeriod"/>
            </a:pPr>
            <a:r>
              <a:rPr lang="en-US" sz="2400"/>
              <a:t>question-answer pairs</a:t>
            </a:r>
            <a:endParaRPr sz="2400"/>
          </a:p>
        </p:txBody>
      </p:sp>
      <p:pic>
        <p:nvPicPr>
          <p:cNvPr id="1119" name="Google Shape;1119;p123"/>
          <p:cNvPicPr preferRelativeResize="0"/>
          <p:nvPr/>
        </p:nvPicPr>
        <p:blipFill>
          <a:blip r:embed="rId3">
            <a:alphaModFix/>
          </a:blip>
          <a:stretch>
            <a:fillRect/>
          </a:stretch>
        </p:blipFill>
        <p:spPr>
          <a:xfrm>
            <a:off x="4800475" y="0"/>
            <a:ext cx="4343400" cy="482917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124"/>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Statistics</a:t>
            </a:r>
            <a:endParaRPr/>
          </a:p>
        </p:txBody>
      </p:sp>
      <p:sp>
        <p:nvSpPr>
          <p:cNvPr id="1126" name="Google Shape;1126;p124"/>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127" name="Google Shape;1127;p124"/>
          <p:cNvSpPr txBox="1"/>
          <p:nvPr>
            <p:ph idx="1" type="body"/>
          </p:nvPr>
        </p:nvSpPr>
        <p:spPr>
          <a:xfrm>
            <a:off x="445675" y="853800"/>
            <a:ext cx="8698200" cy="4065300"/>
          </a:xfrm>
          <a:prstGeom prst="rect">
            <a:avLst/>
          </a:prstGeom>
        </p:spPr>
        <p:txBody>
          <a:bodyPr anchorCtr="0" anchor="t" bIns="45700" lIns="91425" spcFirstLastPara="1" rIns="91425" wrap="square" tIns="45700">
            <a:noAutofit/>
          </a:bodyPr>
          <a:lstStyle/>
          <a:p>
            <a:pPr indent="-336550" lvl="0" marL="457200" rtl="0" algn="l">
              <a:lnSpc>
                <a:spcPct val="115000"/>
              </a:lnSpc>
              <a:spcBef>
                <a:spcPts val="0"/>
              </a:spcBef>
              <a:spcAft>
                <a:spcPts val="0"/>
              </a:spcAft>
              <a:buSzPts val="1700"/>
              <a:buFont typeface="Helvetica Neue"/>
              <a:buChar char="●"/>
            </a:pPr>
            <a:r>
              <a:rPr lang="en-US" sz="1700"/>
              <a:t>108,077 images</a:t>
            </a:r>
            <a:endParaRPr sz="1700"/>
          </a:p>
          <a:p>
            <a:pPr indent="-336550" lvl="0" marL="457200" rtl="0" algn="l">
              <a:lnSpc>
                <a:spcPct val="115000"/>
              </a:lnSpc>
              <a:spcBef>
                <a:spcPts val="0"/>
              </a:spcBef>
              <a:spcAft>
                <a:spcPts val="0"/>
              </a:spcAft>
              <a:buSzPts val="1700"/>
              <a:buFont typeface="Helvetica Neue"/>
              <a:buChar char="●"/>
            </a:pPr>
            <a:r>
              <a:rPr lang="en-US" sz="1700"/>
              <a:t>50 descriptions per image</a:t>
            </a:r>
            <a:endParaRPr sz="1700"/>
          </a:p>
          <a:p>
            <a:pPr indent="-336550" lvl="0" marL="457200" rtl="0" algn="l">
              <a:lnSpc>
                <a:spcPct val="115000"/>
              </a:lnSpc>
              <a:spcBef>
                <a:spcPts val="0"/>
              </a:spcBef>
              <a:spcAft>
                <a:spcPts val="0"/>
              </a:spcAft>
              <a:buSzPts val="1700"/>
              <a:buFont typeface="Helvetica Neue"/>
              <a:buChar char="●"/>
            </a:pPr>
            <a:r>
              <a:rPr lang="en-US" sz="1700"/>
              <a:t>objects</a:t>
            </a:r>
            <a:endParaRPr sz="1700"/>
          </a:p>
          <a:p>
            <a:pPr indent="-336550" lvl="1" marL="914400" rtl="0" algn="l">
              <a:lnSpc>
                <a:spcPct val="115000"/>
              </a:lnSpc>
              <a:spcBef>
                <a:spcPts val="0"/>
              </a:spcBef>
              <a:spcAft>
                <a:spcPts val="0"/>
              </a:spcAft>
              <a:buClr>
                <a:schemeClr val="dk1"/>
              </a:buClr>
              <a:buSzPts val="1700"/>
              <a:buFont typeface="Helvetica Neue"/>
              <a:buChar char="○"/>
            </a:pPr>
            <a:r>
              <a:rPr lang="en-US" sz="1700">
                <a:solidFill>
                  <a:schemeClr val="dk1"/>
                </a:solidFill>
              </a:rPr>
              <a:t>3.8M in total (35 objects per image)</a:t>
            </a:r>
            <a:endParaRPr sz="1700">
              <a:solidFill>
                <a:schemeClr val="dk1"/>
              </a:solidFill>
            </a:endParaRPr>
          </a:p>
          <a:p>
            <a:pPr indent="-336550" lvl="1" marL="914400" rtl="0" algn="l">
              <a:lnSpc>
                <a:spcPct val="115000"/>
              </a:lnSpc>
              <a:spcBef>
                <a:spcPts val="0"/>
              </a:spcBef>
              <a:spcAft>
                <a:spcPts val="0"/>
              </a:spcAft>
              <a:buClr>
                <a:schemeClr val="dk1"/>
              </a:buClr>
              <a:buSzPts val="1700"/>
              <a:buFont typeface="Helvetica Neue"/>
              <a:buChar char="○"/>
            </a:pPr>
            <a:r>
              <a:rPr lang="en-US" sz="1700">
                <a:solidFill>
                  <a:schemeClr val="dk1"/>
                </a:solidFill>
              </a:rPr>
              <a:t>33,877 categories (synsets)</a:t>
            </a:r>
            <a:endParaRPr sz="1700">
              <a:solidFill>
                <a:schemeClr val="dk1"/>
              </a:solidFill>
            </a:endParaRPr>
          </a:p>
          <a:p>
            <a:pPr indent="-336550" lvl="0" marL="457200" rtl="0" algn="l">
              <a:lnSpc>
                <a:spcPct val="115000"/>
              </a:lnSpc>
              <a:spcBef>
                <a:spcPts val="0"/>
              </a:spcBef>
              <a:spcAft>
                <a:spcPts val="0"/>
              </a:spcAft>
              <a:buSzPts val="1700"/>
              <a:buFont typeface="Helvetica Neue"/>
              <a:buChar char="●"/>
            </a:pPr>
            <a:r>
              <a:rPr lang="en-US" sz="1700"/>
              <a:t>attributes</a:t>
            </a:r>
            <a:endParaRPr sz="1700"/>
          </a:p>
          <a:p>
            <a:pPr indent="-336550" lvl="1" marL="914400" rtl="0" algn="l">
              <a:lnSpc>
                <a:spcPct val="115000"/>
              </a:lnSpc>
              <a:spcBef>
                <a:spcPts val="0"/>
              </a:spcBef>
              <a:spcAft>
                <a:spcPts val="0"/>
              </a:spcAft>
              <a:buClr>
                <a:schemeClr val="dk1"/>
              </a:buClr>
              <a:buSzPts val="1700"/>
              <a:buFont typeface="Helvetica Neue"/>
              <a:buChar char="○"/>
            </a:pPr>
            <a:r>
              <a:rPr lang="en-US" sz="1700">
                <a:solidFill>
                  <a:schemeClr val="dk1"/>
                </a:solidFill>
              </a:rPr>
              <a:t>26 per image</a:t>
            </a:r>
            <a:endParaRPr sz="1700">
              <a:solidFill>
                <a:schemeClr val="dk1"/>
              </a:solidFill>
            </a:endParaRPr>
          </a:p>
          <a:p>
            <a:pPr indent="-336550" lvl="1" marL="914400" rtl="0" algn="l">
              <a:lnSpc>
                <a:spcPct val="115000"/>
              </a:lnSpc>
              <a:spcBef>
                <a:spcPts val="0"/>
              </a:spcBef>
              <a:spcAft>
                <a:spcPts val="0"/>
              </a:spcAft>
              <a:buClr>
                <a:schemeClr val="dk1"/>
              </a:buClr>
              <a:buSzPts val="1700"/>
              <a:buFont typeface="Helvetica Neue"/>
              <a:buChar char="○"/>
            </a:pPr>
            <a:r>
              <a:rPr lang="en-US" sz="1700">
                <a:solidFill>
                  <a:schemeClr val="dk1"/>
                </a:solidFill>
              </a:rPr>
              <a:t>68,111 categories (synsets)</a:t>
            </a:r>
            <a:endParaRPr sz="1700">
              <a:solidFill>
                <a:schemeClr val="dk1"/>
              </a:solidFill>
            </a:endParaRPr>
          </a:p>
          <a:p>
            <a:pPr indent="-336550" lvl="0" marL="457200" rtl="0" algn="l">
              <a:lnSpc>
                <a:spcPct val="115000"/>
              </a:lnSpc>
              <a:spcBef>
                <a:spcPts val="0"/>
              </a:spcBef>
              <a:spcAft>
                <a:spcPts val="0"/>
              </a:spcAft>
              <a:buSzPts val="1700"/>
              <a:buFont typeface="Helvetica Neue"/>
              <a:buChar char="●"/>
            </a:pPr>
            <a:r>
              <a:rPr lang="en-US" sz="1700"/>
              <a:t>relationships</a:t>
            </a:r>
            <a:endParaRPr sz="1700"/>
          </a:p>
          <a:p>
            <a:pPr indent="-336550" lvl="1" marL="914400" rtl="0" algn="l">
              <a:lnSpc>
                <a:spcPct val="115000"/>
              </a:lnSpc>
              <a:spcBef>
                <a:spcPts val="0"/>
              </a:spcBef>
              <a:spcAft>
                <a:spcPts val="0"/>
              </a:spcAft>
              <a:buClr>
                <a:schemeClr val="dk1"/>
              </a:buClr>
              <a:buSzPts val="1700"/>
              <a:buFont typeface="Helvetica Neue"/>
              <a:buChar char="○"/>
            </a:pPr>
            <a:r>
              <a:rPr lang="en-US" sz="1700">
                <a:solidFill>
                  <a:schemeClr val="dk1"/>
                </a:solidFill>
              </a:rPr>
              <a:t>21 per image</a:t>
            </a:r>
            <a:endParaRPr sz="1700">
              <a:solidFill>
                <a:schemeClr val="dk1"/>
              </a:solidFill>
            </a:endParaRPr>
          </a:p>
          <a:p>
            <a:pPr indent="-336550" lvl="1" marL="914400" rtl="0" algn="l">
              <a:lnSpc>
                <a:spcPct val="115000"/>
              </a:lnSpc>
              <a:spcBef>
                <a:spcPts val="0"/>
              </a:spcBef>
              <a:spcAft>
                <a:spcPts val="0"/>
              </a:spcAft>
              <a:buClr>
                <a:schemeClr val="dk1"/>
              </a:buClr>
              <a:buSzPts val="1700"/>
              <a:buFont typeface="Helvetica Neue"/>
              <a:buChar char="○"/>
            </a:pPr>
            <a:r>
              <a:rPr lang="en-US" sz="1700">
                <a:solidFill>
                  <a:schemeClr val="dk1"/>
                </a:solidFill>
              </a:rPr>
              <a:t>42,374 categories (synsets)</a:t>
            </a:r>
            <a:endParaRPr sz="1700">
              <a:solidFill>
                <a:schemeClr val="dk1"/>
              </a:solidFill>
            </a:endParaRPr>
          </a:p>
          <a:p>
            <a:pPr indent="-336550" lvl="0" marL="457200" rtl="0" algn="l">
              <a:lnSpc>
                <a:spcPct val="115000"/>
              </a:lnSpc>
              <a:spcBef>
                <a:spcPts val="0"/>
              </a:spcBef>
              <a:spcAft>
                <a:spcPts val="0"/>
              </a:spcAft>
              <a:buSzPts val="1700"/>
              <a:buFont typeface="Helvetica Neue"/>
              <a:buChar char="●"/>
            </a:pPr>
            <a:r>
              <a:rPr lang="en-US" sz="1700"/>
              <a:t>QA pairs</a:t>
            </a:r>
            <a:endParaRPr sz="1700"/>
          </a:p>
          <a:p>
            <a:pPr indent="-336550" lvl="1" marL="914400" rtl="0" algn="l">
              <a:lnSpc>
                <a:spcPct val="115000"/>
              </a:lnSpc>
              <a:spcBef>
                <a:spcPts val="0"/>
              </a:spcBef>
              <a:spcAft>
                <a:spcPts val="0"/>
              </a:spcAft>
              <a:buClr>
                <a:schemeClr val="dk1"/>
              </a:buClr>
              <a:buSzPts val="1700"/>
              <a:buFont typeface="Helvetica Neue"/>
              <a:buChar char="○"/>
            </a:pPr>
            <a:r>
              <a:rPr lang="en-US" sz="1700">
                <a:solidFill>
                  <a:schemeClr val="dk1"/>
                </a:solidFill>
              </a:rPr>
              <a:t>1.7 million</a:t>
            </a:r>
            <a:endParaRPr sz="1700"/>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pic>
        <p:nvPicPr>
          <p:cNvPr id="1133" name="Google Shape;1133;p125"/>
          <p:cNvPicPr preferRelativeResize="0"/>
          <p:nvPr/>
        </p:nvPicPr>
        <p:blipFill rotWithShape="1">
          <a:blip r:embed="rId3">
            <a:alphaModFix/>
          </a:blip>
          <a:srcRect b="0" l="0" r="0" t="2190"/>
          <a:stretch/>
        </p:blipFill>
        <p:spPr>
          <a:xfrm>
            <a:off x="624825" y="293300"/>
            <a:ext cx="3389884" cy="2193577"/>
          </a:xfrm>
          <a:prstGeom prst="rect">
            <a:avLst/>
          </a:prstGeom>
          <a:noFill/>
          <a:ln>
            <a:noFill/>
          </a:ln>
        </p:spPr>
      </p:pic>
      <p:pic>
        <p:nvPicPr>
          <p:cNvPr id="1134" name="Google Shape;1134;p125"/>
          <p:cNvPicPr preferRelativeResize="0"/>
          <p:nvPr/>
        </p:nvPicPr>
        <p:blipFill rotWithShape="1">
          <a:blip r:embed="rId4">
            <a:alphaModFix/>
          </a:blip>
          <a:srcRect b="0" l="0" r="0" t="14390"/>
          <a:stretch/>
        </p:blipFill>
        <p:spPr>
          <a:xfrm>
            <a:off x="4405400" y="2788825"/>
            <a:ext cx="4422174" cy="2130400"/>
          </a:xfrm>
          <a:prstGeom prst="rect">
            <a:avLst/>
          </a:prstGeom>
          <a:noFill/>
          <a:ln>
            <a:noFill/>
          </a:ln>
        </p:spPr>
      </p:pic>
      <p:pic>
        <p:nvPicPr>
          <p:cNvPr id="1135" name="Google Shape;1135;p125"/>
          <p:cNvPicPr preferRelativeResize="0"/>
          <p:nvPr/>
        </p:nvPicPr>
        <p:blipFill rotWithShape="1">
          <a:blip r:embed="rId5">
            <a:alphaModFix/>
          </a:blip>
          <a:srcRect b="0" l="0" r="0" t="8508"/>
          <a:stretch/>
        </p:blipFill>
        <p:spPr>
          <a:xfrm>
            <a:off x="233200" y="2793525"/>
            <a:ext cx="4078574" cy="2125700"/>
          </a:xfrm>
          <a:prstGeom prst="rect">
            <a:avLst/>
          </a:prstGeom>
          <a:noFill/>
          <a:ln>
            <a:noFill/>
          </a:ln>
        </p:spPr>
      </p:pic>
      <p:pic>
        <p:nvPicPr>
          <p:cNvPr id="1136" name="Google Shape;1136;p125"/>
          <p:cNvPicPr preferRelativeResize="0"/>
          <p:nvPr/>
        </p:nvPicPr>
        <p:blipFill rotWithShape="1">
          <a:blip r:embed="rId6">
            <a:alphaModFix/>
          </a:blip>
          <a:srcRect b="0" l="0" r="0" t="9934"/>
          <a:stretch/>
        </p:blipFill>
        <p:spPr>
          <a:xfrm>
            <a:off x="4809400" y="293300"/>
            <a:ext cx="4078573" cy="2193576"/>
          </a:xfrm>
          <a:prstGeom prst="rect">
            <a:avLst/>
          </a:prstGeom>
          <a:noFill/>
          <a:ln>
            <a:noFill/>
          </a:ln>
        </p:spPr>
      </p:pic>
      <p:sp>
        <p:nvSpPr>
          <p:cNvPr id="1137" name="Google Shape;1137;p125"/>
          <p:cNvSpPr txBox="1"/>
          <p:nvPr>
            <p:ph type="title"/>
          </p:nvPr>
        </p:nvSpPr>
        <p:spPr>
          <a:xfrm>
            <a:off x="233200" y="0"/>
            <a:ext cx="2074200" cy="353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2000"/>
              <a:t>Top 10 </a:t>
            </a:r>
            <a:r>
              <a:rPr lang="en-US" sz="2000"/>
              <a:t>synsets</a:t>
            </a:r>
            <a:endParaRPr sz="2000"/>
          </a:p>
        </p:txBody>
      </p:sp>
      <p:sp>
        <p:nvSpPr>
          <p:cNvPr id="1138" name="Google Shape;1138;p125"/>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139" name="Google Shape;1139;p125"/>
          <p:cNvSpPr txBox="1"/>
          <p:nvPr>
            <p:ph type="title"/>
          </p:nvPr>
        </p:nvSpPr>
        <p:spPr>
          <a:xfrm>
            <a:off x="4254425" y="40625"/>
            <a:ext cx="3750900" cy="510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2000"/>
              <a:t>Top 10 </a:t>
            </a:r>
            <a:r>
              <a:rPr lang="en-US" sz="2000"/>
              <a:t>o</a:t>
            </a:r>
            <a:r>
              <a:rPr lang="en-US" sz="2000"/>
              <a:t>bject categories</a:t>
            </a:r>
            <a:endParaRPr sz="2000"/>
          </a:p>
          <a:p>
            <a:pPr indent="0" lvl="0" marL="0" rtl="0" algn="ctr">
              <a:spcBef>
                <a:spcPts val="0"/>
              </a:spcBef>
              <a:spcAft>
                <a:spcPts val="0"/>
              </a:spcAft>
              <a:buNone/>
            </a:pPr>
            <a:r>
              <a:t/>
            </a:r>
            <a:endParaRPr sz="2000"/>
          </a:p>
        </p:txBody>
      </p:sp>
      <p:sp>
        <p:nvSpPr>
          <p:cNvPr id="1140" name="Google Shape;1140;p125"/>
          <p:cNvSpPr txBox="1"/>
          <p:nvPr>
            <p:ph type="title"/>
          </p:nvPr>
        </p:nvSpPr>
        <p:spPr>
          <a:xfrm>
            <a:off x="4658425" y="2486875"/>
            <a:ext cx="2074200" cy="353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2000"/>
              <a:t>Top 10 phrases</a:t>
            </a:r>
            <a:endParaRPr sz="2000"/>
          </a:p>
        </p:txBody>
      </p:sp>
      <p:sp>
        <p:nvSpPr>
          <p:cNvPr id="1141" name="Google Shape;1141;p125"/>
          <p:cNvSpPr txBox="1"/>
          <p:nvPr>
            <p:ph type="title"/>
          </p:nvPr>
        </p:nvSpPr>
        <p:spPr>
          <a:xfrm>
            <a:off x="344475" y="2486875"/>
            <a:ext cx="2074200" cy="353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2000"/>
              <a:t>Top 10 words</a:t>
            </a:r>
            <a:endParaRPr sz="2000"/>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126"/>
          <p:cNvSpPr txBox="1"/>
          <p:nvPr>
            <p:ph type="title"/>
          </p:nvPr>
        </p:nvSpPr>
        <p:spPr>
          <a:xfrm>
            <a:off x="0" y="0"/>
            <a:ext cx="9144000" cy="853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Visual Genome as a KG</a:t>
            </a:r>
            <a:endParaRPr/>
          </a:p>
        </p:txBody>
      </p:sp>
      <p:sp>
        <p:nvSpPr>
          <p:cNvPr id="1148" name="Google Shape;1148;p126"/>
          <p:cNvSpPr txBox="1"/>
          <p:nvPr>
            <p:ph idx="12" type="sldNum"/>
          </p:nvPr>
        </p:nvSpPr>
        <p:spPr>
          <a:xfrm>
            <a:off x="4653282" y="4919236"/>
            <a:ext cx="4077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49" name="Google Shape;1149;p126"/>
          <p:cNvSpPr txBox="1"/>
          <p:nvPr>
            <p:ph idx="1" type="body"/>
          </p:nvPr>
        </p:nvSpPr>
        <p:spPr>
          <a:xfrm>
            <a:off x="445800" y="679600"/>
            <a:ext cx="8698200" cy="4065300"/>
          </a:xfrm>
          <a:prstGeom prst="rect">
            <a:avLst/>
          </a:prstGeom>
        </p:spPr>
        <p:txBody>
          <a:bodyPr anchorCtr="0" anchor="t" bIns="45700" lIns="91425" spcFirstLastPara="1" rIns="91425" wrap="square" tIns="45700">
            <a:noAutofit/>
          </a:bodyPr>
          <a:lstStyle/>
          <a:p>
            <a:pPr indent="0" lvl="0" marL="0" rtl="0" algn="l">
              <a:spcBef>
                <a:spcPts val="2000"/>
              </a:spcBef>
              <a:spcAft>
                <a:spcPts val="0"/>
              </a:spcAft>
              <a:buNone/>
            </a:pPr>
            <a:r>
              <a:rPr lang="en-US" sz="2200">
                <a:solidFill>
                  <a:srgbClr val="980000"/>
                </a:solidFill>
              </a:rPr>
              <a:t>Objects = WordNet senses</a:t>
            </a:r>
            <a:br>
              <a:rPr lang="en-US" sz="2200"/>
            </a:br>
            <a:r>
              <a:rPr lang="en-US" sz="2200"/>
              <a:t>‘red shoe’ is the label</a:t>
            </a:r>
            <a:br>
              <a:rPr lang="en-US" sz="2200"/>
            </a:br>
            <a:r>
              <a:rPr lang="en-US" sz="2200"/>
              <a:t>shoe#n#1 is the node</a:t>
            </a:r>
            <a:endParaRPr sz="2200"/>
          </a:p>
          <a:p>
            <a:pPr indent="0" lvl="0" marL="0" rtl="0" algn="l">
              <a:spcBef>
                <a:spcPts val="2000"/>
              </a:spcBef>
              <a:spcAft>
                <a:spcPts val="0"/>
              </a:spcAft>
              <a:buNone/>
            </a:pPr>
            <a:r>
              <a:t/>
            </a:r>
            <a:endParaRPr sz="2200">
              <a:solidFill>
                <a:srgbClr val="00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