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Lst>
  <p:sldSz cy="5143500" cx="9144000"/>
  <p:notesSz cx="6858000" cy="9144000"/>
  <p:embeddedFontLst>
    <p:embeddedFont>
      <p:font typeface="Proxima Nova"/>
      <p:regular r:id="rId89"/>
      <p:bold r:id="rId90"/>
      <p:italic r:id="rId91"/>
      <p:boldItalic r:id="rId92"/>
    </p:embeddedFont>
    <p:embeddedFont>
      <p:font typeface="Nunito"/>
      <p:regular r:id="rId93"/>
      <p:bold r:id="rId94"/>
      <p:italic r:id="rId95"/>
      <p:boldItalic r:id="rId96"/>
    </p:embeddedFont>
    <p:embeddedFont>
      <p:font typeface="Helvetica Neue"/>
      <p:regular r:id="rId97"/>
      <p:bold r:id="rId98"/>
      <p:italic r:id="rId99"/>
      <p:boldItalic r:id="rId100"/>
    </p:embeddedFont>
    <p:embeddedFont>
      <p:font typeface="Roboto Mono"/>
      <p:regular r:id="rId101"/>
      <p:bold r:id="rId102"/>
      <p:italic r:id="rId103"/>
      <p:boldItalic r:id="rId104"/>
    </p:embeddedFont>
    <p:embeddedFont>
      <p:font typeface="Gill Sans"/>
      <p:regular r:id="rId105"/>
      <p:bold r:id="rId106"/>
    </p:embeddedFont>
    <p:embeddedFont>
      <p:font typeface="Open Sans"/>
      <p:regular r:id="rId107"/>
      <p:bold r:id="rId108"/>
      <p:italic r:id="rId109"/>
      <p:boldItalic r:id="rId1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4AFD78-7215-4EFC-B743-84A4BD9D8D91}">
  <a:tblStyle styleId="{914AFD78-7215-4EFC-B743-84A4BD9D8D9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3C18CD7-41BE-45A3-A37D-B02C819B959A}"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OpenSans-regular.fntdata"/><Relationship Id="rId106" Type="http://schemas.openxmlformats.org/officeDocument/2006/relationships/font" Target="fonts/GillSans-bold.fntdata"/><Relationship Id="rId105" Type="http://schemas.openxmlformats.org/officeDocument/2006/relationships/font" Target="fonts/GillSans-regular.fntdata"/><Relationship Id="rId104" Type="http://schemas.openxmlformats.org/officeDocument/2006/relationships/font" Target="fonts/RobotoMono-boldItalic.fntdata"/><Relationship Id="rId109" Type="http://schemas.openxmlformats.org/officeDocument/2006/relationships/font" Target="fonts/OpenSans-italic.fntdata"/><Relationship Id="rId108" Type="http://schemas.openxmlformats.org/officeDocument/2006/relationships/font" Target="fonts/OpenSans-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Mono-italic.fntdata"/><Relationship Id="rId102" Type="http://schemas.openxmlformats.org/officeDocument/2006/relationships/font" Target="fonts/RobotoMono-bold.fntdata"/><Relationship Id="rId101" Type="http://schemas.openxmlformats.org/officeDocument/2006/relationships/font" Target="fonts/RobotoMono-regular.fntdata"/><Relationship Id="rId100" Type="http://schemas.openxmlformats.org/officeDocument/2006/relationships/font" Target="fonts/HelveticaNeue-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Nunito-italic.fntdata"/><Relationship Id="rId94" Type="http://schemas.openxmlformats.org/officeDocument/2006/relationships/font" Target="fonts/Nunito-bold.fntdata"/><Relationship Id="rId97" Type="http://schemas.openxmlformats.org/officeDocument/2006/relationships/font" Target="fonts/HelveticaNeue-regular.fntdata"/><Relationship Id="rId96" Type="http://schemas.openxmlformats.org/officeDocument/2006/relationships/font" Target="fonts/Nunito-boldItalic.fntdata"/><Relationship Id="rId11" Type="http://schemas.openxmlformats.org/officeDocument/2006/relationships/slide" Target="slides/slide5.xml"/><Relationship Id="rId99" Type="http://schemas.openxmlformats.org/officeDocument/2006/relationships/font" Target="fonts/HelveticaNeue-italic.fntdata"/><Relationship Id="rId10" Type="http://schemas.openxmlformats.org/officeDocument/2006/relationships/slide" Target="slides/slide4.xml"/><Relationship Id="rId98" Type="http://schemas.openxmlformats.org/officeDocument/2006/relationships/font" Target="fonts/HelveticaNeue-bold.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ProximaNova-italic.fntdata"/><Relationship Id="rId90" Type="http://schemas.openxmlformats.org/officeDocument/2006/relationships/font" Target="fonts/ProximaNova-bold.fntdata"/><Relationship Id="rId93" Type="http://schemas.openxmlformats.org/officeDocument/2006/relationships/font" Target="fonts/Nunito-regular.fntdata"/><Relationship Id="rId92" Type="http://schemas.openxmlformats.org/officeDocument/2006/relationships/font" Target="fonts/ProximaNova-boldItalic.fntdata"/><Relationship Id="rId15" Type="http://schemas.openxmlformats.org/officeDocument/2006/relationships/slide" Target="slides/slide9.xml"/><Relationship Id="rId110" Type="http://schemas.openxmlformats.org/officeDocument/2006/relationships/font" Target="fonts/OpenSans-bol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font" Target="fonts/ProximaNova-regular.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ucinlp/mowgli-uci/tree/master/graphify_documentat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a69d4b028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 name="Google Shape;50;ga69d4b028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ga69d4b028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53842bb0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a53842bb0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53842bb0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a53842bb0b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53842bb0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a53842bb0b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first step of this process is to </a:t>
            </a:r>
            <a:r>
              <a:rPr i="1" lang="en-US"/>
              <a:t>parse </a:t>
            </a:r>
            <a:r>
              <a:rPr lang="en-US"/>
              <a:t> the text, i.e. represent the semantics behind each sentence as a graph, where nodes and edges facilitate reasoning and propagation of inference. Here we are providing a running example, consisting of the question/context in black, describing an event. Amongst the two answers, we have to pick the one that is more likely. We will parse these sentences into subgraphs that capture the meaning of each snippet, while also connecting them to each other. Note that we are not linking these subgraphs to our KG yet.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69d4b028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a69d4b0282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To perform this parsing of the sentence semantics into meaningful subgraphs, we have so far implemented an approach that combines semantic role labeling, coreference resolution, and NER, to create graphs for each instance. SRL is used to identify the primary events and their arguments in the sentence, with spans as nodes and dependencies between them as edges. Coreference and NER are used to further annotate the nodes with entity information and links to other nodes that are the same entity. In future, we will explore richer meaning representations that are directly relevant to our KG, and parse into languages that are closer to that of inference, such as logic.</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Visuals/details in the GitHub repo: </a:t>
            </a:r>
            <a:r>
              <a:rPr lang="en-US" u="sng">
                <a:solidFill>
                  <a:schemeClr val="hlink"/>
                </a:solidFill>
                <a:hlinkClick r:id="rId2"/>
              </a:rPr>
              <a:t>https://github.com/ucinlp/mowgli-uci/tree/master/graphify_documentation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69d4b028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a69d4b0282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69d4b028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a69d4b0282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69d4b028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a69d4b0282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69d4b028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a69d4b0282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is the output of our current system when run on the question/context. As you can see, the subgraph is fairly complex, but captures a variety of interactions taking place in the sentence, such as the primary actor in the sentences (“She/woman”), location of where the events are taking place (“on stage” ad “on a bench”), temporal dependencies (“sits” same time as “plays”) and relevant coreferent links.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a69d4b028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a69d4b028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is the output of our current system when run on the question/context. As you can see, the subgraph is fairly complex, but captures a variety of interactions taking place in the sentence, such as the primary actor in the sentences (“She/woman”), location of where the events are taking place (“on stage” ad “on a bench”), temporal dependencies (“sits” same time as “plays”) and relevant coreferent links.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69d4b0282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a69d4b0282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is the output of our current system when run on the question/context. As you can see, the subgraph is fairly complex, but captures a variety of interactions taking place in the sentence, such as the primary actor in the sentences (“She/woman”), location of where the events are taking place (“on stage” ad “on a bench”), temporal dependencies (“sits” same time as “plays”) and relevant coreferent links.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449902e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a449902e6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a449902e6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69d4b028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a69d4b0282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53842bb0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a53842bb0b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we have created the subgraphs for the question/context and the answers, we need to link the nodes to the KG of interest, so that the rest of the reasoning can take place. The reasoning, by using the information in the KG, will identify which subgraphs are more consistent with each other.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53842bb0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a53842bb0b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we have created the subgraphs for the question/context and the answers, we need to link the nodes to the KG of interest, so that the rest of the reasoning can take place. The reasoning, by using the information in the KG, will identify which subgraphs are more consistent with each other.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a53842bb0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a53842bb0b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we have created the subgraphs for the question/context and the answers, we need to link the nodes to the KG of interest, so that the rest of the reasoning can take place. The reasoning, by using the information in the KG, will identify which subgraphs are more consistent with each other.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a53842bb0b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a53842bb0b_0_3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we have created the subgraphs for the question/context and the answers, we need to link the nodes to the KG of interest, so that the rest of the reasoning can take place. The reasoning, by using the information in the KG, will identify which subgraphs are more consistent with each other.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a53842bb0b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a53842bb0b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we show an example of the ConceptNet links that we provide for the example question/context. Although most of these seem to bring up lexically similar concepts, we show that in some cases it identifies a few concepts from ConceptNet that are more general, such as linking to “performed on stage” even though that does not directly appear in the text.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a53842bb0b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a53842bb0b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Our current linking approach is quite straightforward: it uses a ConceptNet aware word embeddings to compute a dense vector representation of each node in the subgraphs, and for all the nodes in our knowledge graph. To perform the linking, we compute an efficient nearest neighbor search, and list the closest KG nodes as candidate links (scored by the distance).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a53842bb0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a53842bb0b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69d4b028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a69d4b0282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53842bb0b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a53842bb0b_0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52521aca1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a52521aca1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53842bb0b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a53842bb0b_0_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a53842bb0b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a53842bb0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9fbe1d032e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g9fbe1d032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9fbe1d032e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9fbe1d032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a52521aca1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a52521aca1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a52521aca1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a52521aca1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a52521aca1_0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ga52521aca1_0_2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a52521aca1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a52521aca1_0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ga52521aca1_0_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a52521aca1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a52521aca1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ga52521aca1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a52521aca1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a52521aca1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a52521aca1_0_2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a52521aca1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a52521aca1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ga52521aca1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52521aca1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a52521aca1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a52521aca1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a52521aca1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ga52521aca1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a52521aca1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ga52521aca1_0_3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ga52521aca1_0_3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52521aca1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ga52521aca1_0_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ga52521aca1_0_3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a52521aca1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ga52521aca1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9" name="Google Shape;749;ga52521aca1_0_3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a52521aca1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ga52521aca1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ga52521aca1_0_3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a69d4b0282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ga69d4b0282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9fbe1d032e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g9fbe1d032e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a52521aca1_0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a52521aca1_0_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ga52521aca1_0_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a52521aca1_0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ga52521aca1_0_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ga52521aca1_0_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a52521aca1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ga52521aca1_0_4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52521aca1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a52521aca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a52521aca1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ga52521aca1_0_4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a52521aca1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ga52521aca1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ga52521aca1_0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a52521aca1_0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a52521aca1_0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6" name="Google Shape;836;ga52521aca1_0_4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a69d4b0282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a69d4b0282_0_2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ga69d4b0282_0_2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a69d4b0282_0_2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ga69d4b0282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a69d4b0282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a69d4b0282_0_2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ga69d4b0282_0_2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9f377c58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9f377c58f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g9f377c58f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a6ab71dd8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a6ab71dd84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ga6ab71dd84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a6ab71dd8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a6ab71dd8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ga6ab71dd8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a6ab71dd8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a6ab71dd84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ga6ab71dd84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52521aca1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a52521aca1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a6ab71dd84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a6ab71dd84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ga6ab71dd84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a6ab71dd84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a6ab71dd84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ga6ab71dd84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a6ab71dd84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a6ab71dd84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ga6ab71dd84_0_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a6ab71dd84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a6ab71dd84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ga6ab71dd84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a6ab71dd84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a6ab71dd84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0" name="Google Shape;1010;ga6ab71dd84_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a6ab71dd84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a6ab71dd84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ga6ab71dd84_0_2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a6ab71dd84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a6ab71dd84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ga6ab71dd84_0_2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a6ab71dd84_0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a6ab71dd84_0_6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7" name="Google Shape;1037;ga6ab71dd84_0_6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a6ab71dd84_0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a6ab71dd84_0_5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ga6ab71dd84_0_5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a6ab71dd84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ga6ab71dd84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what I mean by ATLAS is this HUGE knowledge graph that covers knowledge about the causes and effects of everyday situations.</a:t>
            </a:r>
            <a:endParaRPr/>
          </a:p>
          <a:p>
            <a:pPr indent="0" lvl="0" marL="0" rtl="0" algn="l">
              <a:spcBef>
                <a:spcPts val="0"/>
              </a:spcBef>
              <a:spcAft>
                <a:spcPts val="0"/>
              </a:spcAft>
              <a:buNone/>
            </a:pPr>
            <a:r>
              <a:rPr lang="en-US"/>
              <a:t>What I mean by this is, given an event like </a:t>
            </a:r>
            <a:endParaRPr/>
          </a:p>
        </p:txBody>
      </p:sp>
      <p:sp>
        <p:nvSpPr>
          <p:cNvPr id="1053" name="Google Shape;1053;ga6ab71dd84_0_5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52521aca1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a52521aca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a6ab71dd84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a6ab71dd84_0_6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a6ab71dd84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a6ab71dd84_0_6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a6ab71dd84_0_7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a6ab71dd84_0_7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2" name="Google Shape;1082;ga6ab71dd84_0_7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a6ab71dd84_0_7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a6ab71dd84_0_7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 name="Google Shape;1090;ga6ab71dd84_0_7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a6ab71dd84_0_7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a6ab71dd84_0_7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ga6ab71dd84_0_7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a6ab71dd84_0_8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5" name="Google Shape;1105;ga6ab71dd84_0_8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a6ab71dd84_0_8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ga6ab71dd84_0_8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a6ab71dd84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ga6ab71dd84_0_8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a6ab71dd84_0_8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a6ab71dd84_0_8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ga6ab71dd84_0_8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9fbe1d03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3" name="Google Shape;1143;g9fbe1d032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4" name="Google Shape;1144;g9fbe1d032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52521aca1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a52521aca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9fbe1d032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9fbe1d032e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2" name="Google Shape;1152;g9fbe1d032e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a6ab71dd84_0_8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a6ab71dd84_0_8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ga6ab71dd84_0_8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9fbe1d032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9fbe1d032e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8" name="Google Shape;1168;g9fbe1d032e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52521aca1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a52521aca1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email@usc.edu"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1615634"/>
            <a:ext cx="7772400" cy="110251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accent2"/>
              </a:buClr>
              <a:buSzPts val="4400"/>
              <a:buFont typeface="Helvetica Neue"/>
              <a:buNone/>
              <a:defRPr b="1" i="0" sz="4400">
                <a:solidFill>
                  <a:schemeClr val="accent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2"/>
          <p:cNvSpPr txBox="1"/>
          <p:nvPr/>
        </p:nvSpPr>
        <p:spPr>
          <a:xfrm>
            <a:off x="1452150" y="3010938"/>
            <a:ext cx="6239700" cy="1615500"/>
          </a:xfrm>
          <a:prstGeom prst="rect">
            <a:avLst/>
          </a:prstGeom>
          <a:noFill/>
          <a:ln>
            <a:noFill/>
          </a:ln>
        </p:spPr>
        <p:txBody>
          <a:bodyPr anchorCtr="0" anchor="t" bIns="91425" lIns="91425" spcFirstLastPara="1" rIns="91425" wrap="square" tIns="91425">
            <a:noAutofit/>
          </a:bodyPr>
          <a:lstStyle/>
          <a:p>
            <a:pPr indent="0" lvl="0" marL="0" rtl="0" algn="ctr">
              <a:spcBef>
                <a:spcPts val="540"/>
              </a:spcBef>
              <a:spcAft>
                <a:spcPts val="0"/>
              </a:spcAft>
              <a:buNone/>
            </a:pPr>
            <a:r>
              <a:rPr b="1" lang="en-US" sz="2400">
                <a:solidFill>
                  <a:srgbClr val="7F7F7F"/>
                </a:solidFill>
                <a:latin typeface="Open Sans"/>
                <a:ea typeface="Open Sans"/>
                <a:cs typeface="Open Sans"/>
                <a:sym typeface="Open Sans"/>
              </a:rPr>
              <a:t>Name</a:t>
            </a:r>
            <a:endParaRPr b="1" sz="2400">
              <a:solidFill>
                <a:srgbClr val="7F7F7F"/>
              </a:solidFill>
              <a:latin typeface="Open Sans"/>
              <a:ea typeface="Open Sans"/>
              <a:cs typeface="Open Sans"/>
              <a:sym typeface="Open Sans"/>
            </a:endParaRPr>
          </a:p>
          <a:p>
            <a:pPr indent="0" lvl="0" marL="0" rtl="0" algn="ctr">
              <a:spcBef>
                <a:spcPts val="540"/>
              </a:spcBef>
              <a:spcAft>
                <a:spcPts val="0"/>
              </a:spcAft>
              <a:buNone/>
            </a:pPr>
            <a:r>
              <a:rPr b="1" lang="en-US" u="sng">
                <a:solidFill>
                  <a:schemeClr val="hlink"/>
                </a:solidFill>
                <a:latin typeface="Open Sans"/>
                <a:ea typeface="Open Sans"/>
                <a:cs typeface="Open Sans"/>
                <a:sym typeface="Open Sans"/>
                <a:hlinkClick r:id="rId2"/>
              </a:rPr>
              <a:t>email@usc.edu</a:t>
            </a:r>
            <a:endParaRPr b="1">
              <a:solidFill>
                <a:srgbClr val="7F7F7F"/>
              </a:solidFill>
              <a:latin typeface="Open Sans"/>
              <a:ea typeface="Open Sans"/>
              <a:cs typeface="Open Sans"/>
              <a:sym typeface="Open Sans"/>
            </a:endParaRPr>
          </a:p>
          <a:p>
            <a:pPr indent="0" lvl="0" marL="0" rtl="0" algn="ctr">
              <a:spcBef>
                <a:spcPts val="2000"/>
              </a:spcBef>
              <a:spcAft>
                <a:spcPts val="0"/>
              </a:spcAft>
              <a:buNone/>
            </a:pPr>
            <a:r>
              <a:rPr b="1" lang="en-US" sz="2400">
                <a:solidFill>
                  <a:srgbClr val="7F7F7F"/>
                </a:solidFill>
                <a:latin typeface="Open Sans"/>
                <a:ea typeface="Open Sans"/>
                <a:cs typeface="Open Sans"/>
                <a:sym typeface="Open Sans"/>
              </a:rPr>
              <a:t>USC Information Sciences Institute</a:t>
            </a:r>
            <a:endParaRPr b="1" sz="2400">
              <a:solidFill>
                <a:srgbClr val="7F7F7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lvl1pPr lvl="0">
              <a:lnSpc>
                <a:spcPct val="100000"/>
              </a:lnSpc>
              <a:spcBef>
                <a:spcPts val="0"/>
              </a:spcBef>
              <a:spcAft>
                <a:spcPts val="0"/>
              </a:spcAft>
              <a:buClr>
                <a:schemeClr val="accent2"/>
              </a:buClr>
              <a:buSzPts val="4000"/>
              <a:buFont typeface="Helvetica Neue"/>
              <a:buNone/>
              <a:defRPr b="1" i="0" sz="4000">
                <a:solidFill>
                  <a:schemeClr val="accent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1"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1"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1"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1"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1"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1"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1"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1"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idx="1" type="body"/>
          </p:nvPr>
        </p:nvSpPr>
        <p:spPr>
          <a:xfrm>
            <a:off x="445675" y="853800"/>
            <a:ext cx="8698200" cy="4065300"/>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2000"/>
              </a:spcBef>
              <a:spcAft>
                <a:spcPts val="0"/>
              </a:spcAft>
              <a:buClr>
                <a:schemeClr val="dk1"/>
              </a:buClr>
              <a:buSzPts val="1800"/>
              <a:buChar char="●"/>
              <a:defRPr/>
            </a:lvl1pPr>
            <a:lvl2pPr indent="-228600" lvl="1" marL="914400" algn="l">
              <a:lnSpc>
                <a:spcPct val="150000"/>
              </a:lnSpc>
              <a:spcBef>
                <a:spcPts val="360"/>
              </a:spcBef>
              <a:spcAft>
                <a:spcPts val="0"/>
              </a:spcAft>
              <a:buClr>
                <a:srgbClr val="7F7F7F"/>
              </a:buClr>
              <a:buSzPts val="1800"/>
              <a:buNone/>
              <a:defRPr/>
            </a:lvl2pPr>
            <a:lvl3pPr indent="-228600" lvl="2" marL="1371600" algn="l">
              <a:lnSpc>
                <a:spcPct val="150000"/>
              </a:lnSpc>
              <a:spcBef>
                <a:spcPts val="360"/>
              </a:spcBef>
              <a:spcAft>
                <a:spcPts val="0"/>
              </a:spcAft>
              <a:buClr>
                <a:schemeClr val="dk1"/>
              </a:buClr>
              <a:buSzPts val="1800"/>
              <a:buNone/>
              <a:defRPr/>
            </a:lvl3pPr>
            <a:lvl4pPr indent="-228600" lvl="3" marL="1828800" algn="l">
              <a:lnSpc>
                <a:spcPct val="150000"/>
              </a:lnSpc>
              <a:spcBef>
                <a:spcPts val="360"/>
              </a:spcBef>
              <a:spcAft>
                <a:spcPts val="0"/>
              </a:spcAft>
              <a:buClr>
                <a:schemeClr val="dk1"/>
              </a:buClr>
              <a:buSzPts val="1800"/>
              <a:buNone/>
              <a:defRPr/>
            </a:lvl4pPr>
            <a:lvl5pPr indent="-228600" lvl="4" marL="2286000" algn="l">
              <a:lnSpc>
                <a:spcPct val="150000"/>
              </a:lnSpc>
              <a:spcBef>
                <a:spcPts val="360"/>
              </a:spcBef>
              <a:spcAft>
                <a:spcPts val="0"/>
              </a:spcAft>
              <a:buClr>
                <a:schemeClr val="dk1"/>
              </a:buClr>
              <a:buSzPts val="1800"/>
              <a:buNone/>
              <a:defRPr/>
            </a:lvl5pPr>
            <a:lvl6pPr indent="-342900" lvl="5" marL="2743200" algn="l">
              <a:lnSpc>
                <a:spcPct val="150000"/>
              </a:lnSpc>
              <a:spcBef>
                <a:spcPts val="360"/>
              </a:spcBef>
              <a:spcAft>
                <a:spcPts val="0"/>
              </a:spcAft>
              <a:buClr>
                <a:schemeClr val="dk1"/>
              </a:buClr>
              <a:buSzPts val="1800"/>
              <a:buChar char="•"/>
              <a:defRPr/>
            </a:lvl6pPr>
            <a:lvl7pPr indent="-342900" lvl="6" marL="3200400" algn="l">
              <a:lnSpc>
                <a:spcPct val="150000"/>
              </a:lnSpc>
              <a:spcBef>
                <a:spcPts val="360"/>
              </a:spcBef>
              <a:spcAft>
                <a:spcPts val="0"/>
              </a:spcAft>
              <a:buClr>
                <a:schemeClr val="dk1"/>
              </a:buClr>
              <a:buSzPts val="1800"/>
              <a:buChar char="•"/>
              <a:defRPr/>
            </a:lvl7pPr>
            <a:lvl8pPr indent="-342900" lvl="7" marL="3657600" algn="l">
              <a:lnSpc>
                <a:spcPct val="150000"/>
              </a:lnSpc>
              <a:spcBef>
                <a:spcPts val="360"/>
              </a:spcBef>
              <a:spcAft>
                <a:spcPts val="0"/>
              </a:spcAft>
              <a:buClr>
                <a:schemeClr val="dk1"/>
              </a:buClr>
              <a:buSzPts val="1800"/>
              <a:buChar char="•"/>
              <a:defRPr/>
            </a:lvl8pPr>
            <a:lvl9pPr indent="-342900" lvl="8" marL="4114800" algn="l">
              <a:lnSpc>
                <a:spcPct val="15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
          <p:cNvSpPr txBox="1"/>
          <p:nvPr>
            <p:ph type="title"/>
          </p:nvPr>
        </p:nvSpPr>
        <p:spPr>
          <a:xfrm>
            <a:off x="0" y="0"/>
            <a:ext cx="9144000" cy="845400"/>
          </a:xfrm>
          <a:prstGeom prst="rect">
            <a:avLst/>
          </a:prstGeom>
          <a:noFill/>
          <a:ln>
            <a:noFill/>
          </a:ln>
        </p:spPr>
        <p:txBody>
          <a:bodyPr anchorCtr="0" anchor="ctr" bIns="45700" lIns="91425" spcFirstLastPara="1" rIns="91425" wrap="square" tIns="45700">
            <a:noAutofit/>
          </a:bodyPr>
          <a:lstStyle>
            <a:lvl1pPr lvl="0">
              <a:lnSpc>
                <a:spcPct val="100000"/>
              </a:lnSpc>
              <a:spcBef>
                <a:spcPts val="0"/>
              </a:spcBef>
              <a:spcAft>
                <a:spcPts val="0"/>
              </a:spcAft>
              <a:buClr>
                <a:schemeClr val="accent2"/>
              </a:buClr>
              <a:buSzPts val="4050"/>
              <a:buFont typeface="Helvetica Neue"/>
              <a:buNone/>
              <a:defRPr b="1" i="0" sz="4050">
                <a:solidFill>
                  <a:schemeClr val="accent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0" y="0"/>
            <a:ext cx="9144000" cy="852900"/>
          </a:xfrm>
          <a:prstGeom prst="rect">
            <a:avLst/>
          </a:prstGeom>
          <a:noFill/>
          <a:ln>
            <a:noFill/>
          </a:ln>
        </p:spPr>
        <p:txBody>
          <a:bodyPr anchorCtr="0" anchor="ctr" bIns="45700" lIns="91425" spcFirstLastPara="1" rIns="91425" wrap="square" tIns="45700">
            <a:noAutofit/>
          </a:bodyPr>
          <a:lstStyle>
            <a:lvl1pPr lvl="0">
              <a:lnSpc>
                <a:spcPct val="100000"/>
              </a:lnSpc>
              <a:spcBef>
                <a:spcPts val="0"/>
              </a:spcBef>
              <a:spcAft>
                <a:spcPts val="0"/>
              </a:spcAft>
              <a:buClr>
                <a:schemeClr val="accent2"/>
              </a:buClr>
              <a:buSzPts val="4050"/>
              <a:buFont typeface="Helvetica Neue"/>
              <a:buNone/>
              <a:defRPr b="1" i="0" sz="4050">
                <a:solidFill>
                  <a:schemeClr val="accent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457200" y="1025418"/>
            <a:ext cx="4038600" cy="3569207"/>
          </a:xfrm>
          <a:prstGeom prst="rect">
            <a:avLst/>
          </a:prstGeom>
          <a:noFill/>
          <a:ln>
            <a:noFill/>
          </a:ln>
        </p:spPr>
        <p:txBody>
          <a:bodyPr anchorCtr="0" anchor="t" bIns="45700" lIns="91425" spcFirstLastPara="1" rIns="91425" wrap="square" tIns="45700">
            <a:noAutofit/>
          </a:bodyPr>
          <a:lstStyle>
            <a:lvl1pPr indent="-361950" lvl="0" marL="457200" algn="l">
              <a:lnSpc>
                <a:spcPct val="150000"/>
              </a:lnSpc>
              <a:spcBef>
                <a:spcPts val="420"/>
              </a:spcBef>
              <a:spcAft>
                <a:spcPts val="0"/>
              </a:spcAft>
              <a:buClr>
                <a:schemeClr val="dk1"/>
              </a:buClr>
              <a:buSzPts val="2100"/>
              <a:buChar char="●"/>
              <a:defRPr sz="2100">
                <a:solidFill>
                  <a:schemeClr val="dk1"/>
                </a:solidFill>
              </a:defRPr>
            </a:lvl1pPr>
            <a:lvl2pPr indent="-228600" lvl="1" marL="914400" algn="l">
              <a:lnSpc>
                <a:spcPct val="100000"/>
              </a:lnSpc>
              <a:spcBef>
                <a:spcPts val="360"/>
              </a:spcBef>
              <a:spcAft>
                <a:spcPts val="0"/>
              </a:spcAft>
              <a:buClr>
                <a:srgbClr val="7F7F7F"/>
              </a:buClr>
              <a:buSzPts val="1800"/>
              <a:buNone/>
              <a:defRPr sz="1800">
                <a:solidFill>
                  <a:srgbClr val="7F7F7F"/>
                </a:solidFill>
              </a:defRPr>
            </a:lvl2pPr>
            <a:lvl3pPr indent="-228600" lvl="2" marL="1371600" algn="l">
              <a:lnSpc>
                <a:spcPct val="100000"/>
              </a:lnSpc>
              <a:spcBef>
                <a:spcPts val="300"/>
              </a:spcBef>
              <a:spcAft>
                <a:spcPts val="0"/>
              </a:spcAft>
              <a:buClr>
                <a:schemeClr val="dk1"/>
              </a:buClr>
              <a:buSzPts val="1500"/>
              <a:buNone/>
              <a:defRPr sz="1500">
                <a:solidFill>
                  <a:schemeClr val="dk1"/>
                </a:solidFill>
              </a:defRPr>
            </a:lvl3pPr>
            <a:lvl4pPr indent="-228600" lvl="3" marL="1828800" algn="l">
              <a:lnSpc>
                <a:spcPct val="100000"/>
              </a:lnSpc>
              <a:spcBef>
                <a:spcPts val="270"/>
              </a:spcBef>
              <a:spcAft>
                <a:spcPts val="0"/>
              </a:spcAft>
              <a:buClr>
                <a:schemeClr val="dk1"/>
              </a:buClr>
              <a:buSzPts val="1350"/>
              <a:buNone/>
              <a:defRPr sz="1350">
                <a:solidFill>
                  <a:schemeClr val="dk1"/>
                </a:solidFill>
              </a:defRPr>
            </a:lvl4pPr>
            <a:lvl5pPr indent="-228600" lvl="4" marL="2286000" algn="l">
              <a:lnSpc>
                <a:spcPct val="100000"/>
              </a:lnSpc>
              <a:spcBef>
                <a:spcPts val="270"/>
              </a:spcBef>
              <a:spcAft>
                <a:spcPts val="0"/>
              </a:spcAft>
              <a:buClr>
                <a:schemeClr val="dk1"/>
              </a:buClr>
              <a:buSzPts val="1350"/>
              <a:buNone/>
              <a:defRPr sz="1350">
                <a:solidFill>
                  <a:schemeClr val="dk1"/>
                </a:solidFill>
              </a:defRPr>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30" name="Google Shape;30;p5"/>
          <p:cNvSpPr txBox="1"/>
          <p:nvPr>
            <p:ph idx="2" type="body"/>
          </p:nvPr>
        </p:nvSpPr>
        <p:spPr>
          <a:xfrm>
            <a:off x="4648200" y="1025418"/>
            <a:ext cx="4038600" cy="3569207"/>
          </a:xfrm>
          <a:prstGeom prst="rect">
            <a:avLst/>
          </a:prstGeom>
          <a:noFill/>
          <a:ln>
            <a:noFill/>
          </a:ln>
        </p:spPr>
        <p:txBody>
          <a:bodyPr anchorCtr="0" anchor="t" bIns="45700" lIns="91425" spcFirstLastPara="1" rIns="91425" wrap="square" tIns="45700">
            <a:noAutofit/>
          </a:bodyPr>
          <a:lstStyle>
            <a:lvl1pPr indent="-361950" lvl="0" marL="457200" algn="l">
              <a:lnSpc>
                <a:spcPct val="150000"/>
              </a:lnSpc>
              <a:spcBef>
                <a:spcPts val="420"/>
              </a:spcBef>
              <a:spcAft>
                <a:spcPts val="0"/>
              </a:spcAft>
              <a:buClr>
                <a:schemeClr val="dk1"/>
              </a:buClr>
              <a:buSzPts val="2100"/>
              <a:buChar char="●"/>
              <a:defRPr sz="2100"/>
            </a:lvl1pPr>
            <a:lvl2pPr indent="-228600" lvl="1" marL="914400" algn="l">
              <a:lnSpc>
                <a:spcPct val="100000"/>
              </a:lnSpc>
              <a:spcBef>
                <a:spcPts val="360"/>
              </a:spcBef>
              <a:spcAft>
                <a:spcPts val="0"/>
              </a:spcAft>
              <a:buClr>
                <a:srgbClr val="7F7F7F"/>
              </a:buClr>
              <a:buSzPts val="1800"/>
              <a:buNone/>
              <a:defRPr sz="1800"/>
            </a:lvl2pPr>
            <a:lvl3pPr indent="-228600" lvl="2" marL="1371600" algn="l">
              <a:lnSpc>
                <a:spcPct val="100000"/>
              </a:lnSpc>
              <a:spcBef>
                <a:spcPts val="300"/>
              </a:spcBef>
              <a:spcAft>
                <a:spcPts val="0"/>
              </a:spcAft>
              <a:buClr>
                <a:schemeClr val="dk1"/>
              </a:buClr>
              <a:buSzPts val="1500"/>
              <a:buNone/>
              <a:defRPr sz="1500"/>
            </a:lvl3pPr>
            <a:lvl4pPr indent="-228600" lvl="3" marL="1828800" algn="l">
              <a:lnSpc>
                <a:spcPct val="100000"/>
              </a:lnSpc>
              <a:spcBef>
                <a:spcPts val="270"/>
              </a:spcBef>
              <a:spcAft>
                <a:spcPts val="0"/>
              </a:spcAft>
              <a:buClr>
                <a:schemeClr val="dk1"/>
              </a:buClr>
              <a:buSzPts val="1350"/>
              <a:buNone/>
              <a:defRPr sz="1350"/>
            </a:lvl4pPr>
            <a:lvl5pPr indent="-228600" lvl="4" marL="2286000" algn="l">
              <a:lnSpc>
                <a:spcPct val="100000"/>
              </a:lnSpc>
              <a:spcBef>
                <a:spcPts val="270"/>
              </a:spcBef>
              <a:spcAft>
                <a:spcPts val="0"/>
              </a:spcAft>
              <a:buClr>
                <a:schemeClr val="dk1"/>
              </a:buClr>
              <a:buSzPts val="1350"/>
              <a:buNone/>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31" name="Google Shape;31;p5"/>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685800" y="1995923"/>
            <a:ext cx="7772400" cy="102155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3"/>
              </a:buClr>
              <a:buSzPts val="6000"/>
              <a:buFont typeface="Helvetica Neue"/>
              <a:buNone/>
              <a:defRPr b="1" i="0" sz="6000" cap="none">
                <a:solidFill>
                  <a:schemeClr val="accent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685800" y="3017477"/>
            <a:ext cx="7772400" cy="376995"/>
          </a:xfrm>
          <a:prstGeom prst="rect">
            <a:avLst/>
          </a:prstGeom>
          <a:noFill/>
          <a:ln>
            <a:noFill/>
          </a:ln>
        </p:spPr>
        <p:txBody>
          <a:bodyPr anchorCtr="0" anchor="b" bIns="45700" lIns="91425" spcFirstLastPara="1" rIns="91425" wrap="square" tIns="45700">
            <a:noAutofit/>
          </a:bodyPr>
          <a:lstStyle>
            <a:lvl1pPr indent="-228600" lvl="0" marL="457200" algn="ctr">
              <a:lnSpc>
                <a:spcPct val="150000"/>
              </a:lnSpc>
              <a:spcBef>
                <a:spcPts val="300"/>
              </a:spcBef>
              <a:spcAft>
                <a:spcPts val="0"/>
              </a:spcAft>
              <a:buClr>
                <a:srgbClr val="888888"/>
              </a:buClr>
              <a:buSzPts val="1500"/>
              <a:buNone/>
              <a:defRPr sz="1500">
                <a:solidFill>
                  <a:srgbClr val="888888"/>
                </a:solidFill>
              </a:defRPr>
            </a:lvl1pPr>
            <a:lvl2pPr indent="-228600" lvl="1" marL="914400" algn="l">
              <a:lnSpc>
                <a:spcPct val="100000"/>
              </a:lnSpc>
              <a:spcBef>
                <a:spcPts val="270"/>
              </a:spcBef>
              <a:spcAft>
                <a:spcPts val="0"/>
              </a:spcAft>
              <a:buClr>
                <a:srgbClr val="888888"/>
              </a:buClr>
              <a:buSzPts val="1350"/>
              <a:buNone/>
              <a:defRPr sz="1350">
                <a:solidFill>
                  <a:srgbClr val="888888"/>
                </a:solidFill>
              </a:defRPr>
            </a:lvl2pPr>
            <a:lvl3pPr indent="-228600" lvl="2" marL="1371600" algn="l">
              <a:lnSpc>
                <a:spcPct val="100000"/>
              </a:lnSpc>
              <a:spcBef>
                <a:spcPts val="240"/>
              </a:spcBef>
              <a:spcAft>
                <a:spcPts val="0"/>
              </a:spcAft>
              <a:buClr>
                <a:srgbClr val="888888"/>
              </a:buClr>
              <a:buSzPts val="1200"/>
              <a:buNone/>
              <a:defRPr sz="1200">
                <a:solidFill>
                  <a:srgbClr val="888888"/>
                </a:solidFill>
              </a:defRPr>
            </a:lvl3pPr>
            <a:lvl4pPr indent="-228600" lvl="3" marL="1828800" algn="l">
              <a:lnSpc>
                <a:spcPct val="100000"/>
              </a:lnSpc>
              <a:spcBef>
                <a:spcPts val="210"/>
              </a:spcBef>
              <a:spcAft>
                <a:spcPts val="0"/>
              </a:spcAft>
              <a:buClr>
                <a:srgbClr val="888888"/>
              </a:buClr>
              <a:buSzPts val="1050"/>
              <a:buNone/>
              <a:defRPr sz="1050">
                <a:solidFill>
                  <a:srgbClr val="888888"/>
                </a:solidFill>
              </a:defRPr>
            </a:lvl4pPr>
            <a:lvl5pPr indent="-228600" lvl="4" marL="2286000" algn="l">
              <a:lnSpc>
                <a:spcPct val="100000"/>
              </a:lnSpc>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7" name="Shape 37"/>
        <p:cNvGrpSpPr/>
        <p:nvPr/>
      </p:nvGrpSpPr>
      <p:grpSpPr>
        <a:xfrm>
          <a:off x="0" y="0"/>
          <a:ext cx="0" cy="0"/>
          <a:chOff x="0" y="0"/>
          <a:chExt cx="0" cy="0"/>
        </a:xfrm>
      </p:grpSpPr>
      <p:sp>
        <p:nvSpPr>
          <p:cNvPr id="38" name="Google Shape;38;p8"/>
          <p:cNvSpPr txBox="1"/>
          <p:nvPr>
            <p:ph type="ctrTitle"/>
          </p:nvPr>
        </p:nvSpPr>
        <p:spPr>
          <a:xfrm>
            <a:off x="685800" y="1615634"/>
            <a:ext cx="7772400" cy="1102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accent2"/>
              </a:buClr>
              <a:buSzPts val="4400"/>
              <a:buFont typeface="Helvetica Neue"/>
              <a:buNone/>
              <a:defRPr b="1" i="0" sz="4400">
                <a:solidFill>
                  <a:schemeClr val="accent2"/>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p8"/>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rtl="0" algn="ctr">
              <a:lnSpc>
                <a:spcPct val="150000"/>
              </a:lnSpc>
              <a:spcBef>
                <a:spcPts val="540"/>
              </a:spcBef>
              <a:spcAft>
                <a:spcPts val="0"/>
              </a:spcAft>
              <a:buClr>
                <a:srgbClr val="7F7F7F"/>
              </a:buClr>
              <a:buSzPts val="2700"/>
              <a:buNone/>
              <a:defRPr b="1" i="0">
                <a:solidFill>
                  <a:srgbClr val="7F7F7F"/>
                </a:solidFill>
                <a:latin typeface="Open Sans"/>
                <a:ea typeface="Open Sans"/>
                <a:cs typeface="Open Sans"/>
                <a:sym typeface="Open Sans"/>
              </a:defRPr>
            </a:lvl1pPr>
            <a:lvl2pPr lvl="1" rtl="0" algn="ctr">
              <a:lnSpc>
                <a:spcPct val="100000"/>
              </a:lnSpc>
              <a:spcBef>
                <a:spcPts val="300"/>
              </a:spcBef>
              <a:spcAft>
                <a:spcPts val="0"/>
              </a:spcAft>
              <a:buClr>
                <a:srgbClr val="888888"/>
              </a:buClr>
              <a:buSzPts val="1500"/>
              <a:buNone/>
              <a:defRPr>
                <a:solidFill>
                  <a:srgbClr val="888888"/>
                </a:solidFill>
              </a:defRPr>
            </a:lvl2pPr>
            <a:lvl3pPr lvl="2" rtl="0" algn="ctr">
              <a:lnSpc>
                <a:spcPct val="100000"/>
              </a:lnSpc>
              <a:spcBef>
                <a:spcPts val="270"/>
              </a:spcBef>
              <a:spcAft>
                <a:spcPts val="0"/>
              </a:spcAft>
              <a:buClr>
                <a:srgbClr val="888888"/>
              </a:buClr>
              <a:buSzPts val="1350"/>
              <a:buNone/>
              <a:defRPr>
                <a:solidFill>
                  <a:srgbClr val="888888"/>
                </a:solidFill>
              </a:defRPr>
            </a:lvl3pPr>
            <a:lvl4pPr lvl="3" rtl="0" algn="ctr">
              <a:lnSpc>
                <a:spcPct val="100000"/>
              </a:lnSpc>
              <a:spcBef>
                <a:spcPts val="240"/>
              </a:spcBef>
              <a:spcAft>
                <a:spcPts val="0"/>
              </a:spcAft>
              <a:buClr>
                <a:srgbClr val="888888"/>
              </a:buClr>
              <a:buSzPts val="1200"/>
              <a:buNone/>
              <a:defRPr>
                <a:solidFill>
                  <a:srgbClr val="888888"/>
                </a:solidFill>
              </a:defRPr>
            </a:lvl4pPr>
            <a:lvl5pPr lvl="4" rtl="0" algn="ctr">
              <a:lnSpc>
                <a:spcPct val="100000"/>
              </a:lnSpc>
              <a:spcBef>
                <a:spcPts val="240"/>
              </a:spcBef>
              <a:spcAft>
                <a:spcPts val="0"/>
              </a:spcAft>
              <a:buClr>
                <a:srgbClr val="888888"/>
              </a:buClr>
              <a:buSzPts val="1200"/>
              <a:buNone/>
              <a:defRPr>
                <a:solidFill>
                  <a:srgbClr val="888888"/>
                </a:solidFill>
              </a:defRPr>
            </a:lvl5pPr>
            <a:lvl6pPr lvl="5" rtl="0" algn="ctr">
              <a:lnSpc>
                <a:spcPct val="100000"/>
              </a:lnSpc>
              <a:spcBef>
                <a:spcPts val="300"/>
              </a:spcBef>
              <a:spcAft>
                <a:spcPts val="0"/>
              </a:spcAft>
              <a:buClr>
                <a:srgbClr val="888888"/>
              </a:buClr>
              <a:buSzPts val="1500"/>
              <a:buNone/>
              <a:defRPr>
                <a:solidFill>
                  <a:srgbClr val="888888"/>
                </a:solidFill>
              </a:defRPr>
            </a:lvl6pPr>
            <a:lvl7pPr lvl="6" rtl="0" algn="ctr">
              <a:lnSpc>
                <a:spcPct val="100000"/>
              </a:lnSpc>
              <a:spcBef>
                <a:spcPts val="300"/>
              </a:spcBef>
              <a:spcAft>
                <a:spcPts val="0"/>
              </a:spcAft>
              <a:buClr>
                <a:srgbClr val="888888"/>
              </a:buClr>
              <a:buSzPts val="1500"/>
              <a:buNone/>
              <a:defRPr>
                <a:solidFill>
                  <a:srgbClr val="888888"/>
                </a:solidFill>
              </a:defRPr>
            </a:lvl7pPr>
            <a:lvl8pPr lvl="7" rtl="0" algn="ctr">
              <a:lnSpc>
                <a:spcPct val="100000"/>
              </a:lnSpc>
              <a:spcBef>
                <a:spcPts val="300"/>
              </a:spcBef>
              <a:spcAft>
                <a:spcPts val="0"/>
              </a:spcAft>
              <a:buClr>
                <a:srgbClr val="888888"/>
              </a:buClr>
              <a:buSzPts val="1500"/>
              <a:buNone/>
              <a:defRPr>
                <a:solidFill>
                  <a:srgbClr val="888888"/>
                </a:solidFill>
              </a:defRPr>
            </a:lvl8pPr>
            <a:lvl9pPr lvl="8" rtl="0" algn="ctr">
              <a:lnSpc>
                <a:spcPct val="100000"/>
              </a:lnSpc>
              <a:spcBef>
                <a:spcPts val="300"/>
              </a:spcBef>
              <a:spcAft>
                <a:spcPts val="0"/>
              </a:spcAft>
              <a:buClr>
                <a:srgbClr val="888888"/>
              </a:buClr>
              <a:buSzPts val="1500"/>
              <a:buNone/>
              <a:defRPr>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3" name="Google Shape;43;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5" name="Shape 45"/>
        <p:cNvGrpSpPr/>
        <p:nvPr/>
      </p:nvGrpSpPr>
      <p:grpSpPr>
        <a:xfrm>
          <a:off x="0" y="0"/>
          <a:ext cx="0" cy="0"/>
          <a:chOff x="0" y="0"/>
          <a:chExt cx="0" cy="0"/>
        </a:xfrm>
      </p:grpSpPr>
      <p:sp>
        <p:nvSpPr>
          <p:cNvPr id="46" name="Google Shape;46;p10"/>
          <p:cNvSpPr txBox="1"/>
          <p:nvPr>
            <p:ph type="title"/>
          </p:nvPr>
        </p:nvSpPr>
        <p:spPr>
          <a:xfrm>
            <a:off x="490250" y="526350"/>
            <a:ext cx="57975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0" y="0"/>
            <a:ext cx="9144000" cy="858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accent2"/>
              </a:buClr>
              <a:buSzPts val="4000"/>
              <a:buFont typeface="Helvetica Neue"/>
              <a:buNone/>
              <a:defRPr b="1" i="0" sz="4000" u="none" cap="none" strike="noStrike">
                <a:solidFill>
                  <a:schemeClr val="accent2"/>
                </a:solidFill>
                <a:latin typeface="Helvetica Neue"/>
                <a:ea typeface="Helvetica Neue"/>
                <a:cs typeface="Helvetica Neue"/>
                <a:sym typeface="Helvetica Neue"/>
              </a:defRPr>
            </a:lvl1pPr>
            <a:lvl2pPr lvl="1" algn="ctr">
              <a:spcBef>
                <a:spcPts val="0"/>
              </a:spcBef>
              <a:spcAft>
                <a:spcPts val="0"/>
              </a:spcAft>
              <a:buSzPts val="1400"/>
              <a:buNone/>
              <a:defRPr sz="1800"/>
            </a:lvl2pPr>
            <a:lvl3pPr lvl="2" algn="ctr">
              <a:spcBef>
                <a:spcPts val="0"/>
              </a:spcBef>
              <a:spcAft>
                <a:spcPts val="0"/>
              </a:spcAft>
              <a:buSzPts val="1400"/>
              <a:buNone/>
              <a:defRPr sz="1800"/>
            </a:lvl3pPr>
            <a:lvl4pPr lvl="3" algn="ctr">
              <a:spcBef>
                <a:spcPts val="0"/>
              </a:spcBef>
              <a:spcAft>
                <a:spcPts val="0"/>
              </a:spcAft>
              <a:buSzPts val="1400"/>
              <a:buNone/>
              <a:defRPr sz="1800"/>
            </a:lvl4pPr>
            <a:lvl5pPr lvl="4" algn="ctr">
              <a:spcBef>
                <a:spcPts val="0"/>
              </a:spcBef>
              <a:spcAft>
                <a:spcPts val="0"/>
              </a:spcAft>
              <a:buSzPts val="1400"/>
              <a:buNone/>
              <a:defRPr sz="1800"/>
            </a:lvl5pPr>
            <a:lvl6pPr lvl="5" algn="ctr">
              <a:spcBef>
                <a:spcPts val="0"/>
              </a:spcBef>
              <a:spcAft>
                <a:spcPts val="0"/>
              </a:spcAft>
              <a:buSzPts val="1400"/>
              <a:buNone/>
              <a:defRPr sz="1800"/>
            </a:lvl6pPr>
            <a:lvl7pPr lvl="6" algn="ctr">
              <a:spcBef>
                <a:spcPts val="0"/>
              </a:spcBef>
              <a:spcAft>
                <a:spcPts val="0"/>
              </a:spcAft>
              <a:buSzPts val="1400"/>
              <a:buNone/>
              <a:defRPr sz="1800"/>
            </a:lvl7pPr>
            <a:lvl8pPr lvl="7" algn="ctr">
              <a:spcBef>
                <a:spcPts val="0"/>
              </a:spcBef>
              <a:spcAft>
                <a:spcPts val="0"/>
              </a:spcAft>
              <a:buSzPts val="1400"/>
              <a:buNone/>
              <a:defRPr sz="1800"/>
            </a:lvl8pPr>
            <a:lvl9pPr lvl="8" algn="ctr">
              <a:spcBef>
                <a:spcPts val="0"/>
              </a:spcBef>
              <a:spcAft>
                <a:spcPts val="0"/>
              </a:spcAft>
              <a:buSzPts val="1400"/>
              <a:buNone/>
              <a:defRPr sz="1800"/>
            </a:lvl9pPr>
          </a:lstStyle>
          <a:p/>
        </p:txBody>
      </p:sp>
      <p:sp>
        <p:nvSpPr>
          <p:cNvPr id="11" name="Google Shape;11;p1"/>
          <p:cNvSpPr txBox="1"/>
          <p:nvPr>
            <p:ph idx="1" type="body"/>
          </p:nvPr>
        </p:nvSpPr>
        <p:spPr>
          <a:xfrm>
            <a:off x="457200" y="893650"/>
            <a:ext cx="8686800" cy="41475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50000"/>
              </a:lnSpc>
              <a:spcBef>
                <a:spcPts val="0"/>
              </a:spcBef>
              <a:spcAft>
                <a:spcPts val="0"/>
              </a:spcAft>
              <a:buClr>
                <a:schemeClr val="dk1"/>
              </a:buClr>
              <a:buSzPts val="1800"/>
              <a:buFont typeface="Arial"/>
              <a:buChar char="●"/>
              <a:defRPr b="1" i="0" sz="2700" u="none" cap="none" strike="noStrike">
                <a:solidFill>
                  <a:schemeClr val="dk1"/>
                </a:solidFill>
                <a:latin typeface="Helvetica Neue"/>
                <a:ea typeface="Helvetica Neue"/>
                <a:cs typeface="Helvetica Neue"/>
                <a:sym typeface="Helvetica Neue"/>
              </a:defRPr>
            </a:lvl1pPr>
            <a:lvl2pPr indent="-228600" lvl="1" marL="914400" marR="0" rtl="0" algn="l">
              <a:lnSpc>
                <a:spcPct val="150000"/>
              </a:lnSpc>
              <a:spcBef>
                <a:spcPts val="0"/>
              </a:spcBef>
              <a:spcAft>
                <a:spcPts val="0"/>
              </a:spcAft>
              <a:buClr>
                <a:srgbClr val="7F7F7F"/>
              </a:buClr>
              <a:buSzPts val="1500"/>
              <a:buFont typeface="Arial"/>
              <a:buNone/>
              <a:defRPr b="1" i="0" sz="1500" u="none" cap="none" strike="noStrike">
                <a:solidFill>
                  <a:srgbClr val="7F7F7F"/>
                </a:solidFill>
                <a:latin typeface="Helvetica Neue"/>
                <a:ea typeface="Helvetica Neue"/>
                <a:cs typeface="Helvetica Neue"/>
                <a:sym typeface="Helvetica Neue"/>
              </a:defRPr>
            </a:lvl2pPr>
            <a:lvl3pPr indent="-228600" lvl="2" marL="1371600" marR="0" rtl="0" algn="l">
              <a:lnSpc>
                <a:spcPct val="150000"/>
              </a:lnSpc>
              <a:spcBef>
                <a:spcPts val="0"/>
              </a:spcBef>
              <a:spcAft>
                <a:spcPts val="0"/>
              </a:spcAft>
              <a:buClr>
                <a:schemeClr val="dk1"/>
              </a:buClr>
              <a:buSzPts val="1350"/>
              <a:buFont typeface="Arial"/>
              <a:buNone/>
              <a:defRPr b="1" i="0" sz="135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chemeClr val="dk1"/>
              </a:buClr>
              <a:buSzPts val="1200"/>
              <a:buFont typeface="Arial"/>
              <a:buNone/>
              <a:defRPr b="1" i="0" sz="1200" u="none" cap="none" strike="noStrike">
                <a:solidFill>
                  <a:schemeClr val="dk1"/>
                </a:solidFill>
                <a:latin typeface="Helvetica Neue"/>
                <a:ea typeface="Helvetica Neue"/>
                <a:cs typeface="Helvetica Neue"/>
                <a:sym typeface="Helvetica Neue"/>
              </a:defRPr>
            </a:lvl5pPr>
            <a:lvl6pPr indent="-323850" lvl="5" marL="2743200" marR="0" rtl="0" algn="l">
              <a:lnSpc>
                <a:spcPct val="150000"/>
              </a:lnSpc>
              <a:spcBef>
                <a:spcPts val="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6pPr>
            <a:lvl7pPr indent="-323850" lvl="6" marL="3200400" marR="0" rtl="0" algn="l">
              <a:lnSpc>
                <a:spcPct val="150000"/>
              </a:lnSpc>
              <a:spcBef>
                <a:spcPts val="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7pPr>
            <a:lvl8pPr indent="-323850" lvl="7" marL="3657600" marR="0" rtl="0" algn="l">
              <a:lnSpc>
                <a:spcPct val="150000"/>
              </a:lnSpc>
              <a:spcBef>
                <a:spcPts val="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8pPr>
            <a:lvl9pPr indent="-323850" lvl="8" marL="4114800" marR="0" rtl="0" algn="l">
              <a:lnSpc>
                <a:spcPct val="150000"/>
              </a:lnSpc>
              <a:spcBef>
                <a:spcPts val="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2" type="sldNum"/>
          </p:nvPr>
        </p:nvSpPr>
        <p:spPr>
          <a:xfrm>
            <a:off x="4653282" y="4919236"/>
            <a:ext cx="407773"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Gill Sans"/>
                <a:ea typeface="Gill Sans"/>
                <a:cs typeface="Gill Sans"/>
                <a:sym typeface="Gill Sans"/>
              </a:defRPr>
            </a:lvl1pPr>
            <a:lvl2pPr indent="0" lvl="1" marL="0" marR="0" rtl="0" algn="r">
              <a:spcBef>
                <a:spcPts val="0"/>
              </a:spcBef>
              <a:buNone/>
              <a:defRPr b="0" i="0" sz="900" u="none" cap="none" strike="noStrike">
                <a:solidFill>
                  <a:srgbClr val="888888"/>
                </a:solidFill>
                <a:latin typeface="Gill Sans"/>
                <a:ea typeface="Gill Sans"/>
                <a:cs typeface="Gill Sans"/>
                <a:sym typeface="Gill Sans"/>
              </a:defRPr>
            </a:lvl2pPr>
            <a:lvl3pPr indent="0" lvl="2" marL="0" marR="0" rtl="0" algn="r">
              <a:spcBef>
                <a:spcPts val="0"/>
              </a:spcBef>
              <a:buNone/>
              <a:defRPr b="0" i="0" sz="900" u="none" cap="none" strike="noStrike">
                <a:solidFill>
                  <a:srgbClr val="888888"/>
                </a:solidFill>
                <a:latin typeface="Gill Sans"/>
                <a:ea typeface="Gill Sans"/>
                <a:cs typeface="Gill Sans"/>
                <a:sym typeface="Gill Sans"/>
              </a:defRPr>
            </a:lvl3pPr>
            <a:lvl4pPr indent="0" lvl="3" marL="0" marR="0" rtl="0" algn="r">
              <a:spcBef>
                <a:spcPts val="0"/>
              </a:spcBef>
              <a:buNone/>
              <a:defRPr b="0" i="0" sz="900" u="none" cap="none" strike="noStrike">
                <a:solidFill>
                  <a:srgbClr val="888888"/>
                </a:solidFill>
                <a:latin typeface="Gill Sans"/>
                <a:ea typeface="Gill Sans"/>
                <a:cs typeface="Gill Sans"/>
                <a:sym typeface="Gill Sans"/>
              </a:defRPr>
            </a:lvl4pPr>
            <a:lvl5pPr indent="0" lvl="4" marL="0" marR="0" rtl="0" algn="r">
              <a:spcBef>
                <a:spcPts val="0"/>
              </a:spcBef>
              <a:buNone/>
              <a:defRPr b="0" i="0" sz="900" u="none" cap="none" strike="noStrike">
                <a:solidFill>
                  <a:srgbClr val="888888"/>
                </a:solidFill>
                <a:latin typeface="Gill Sans"/>
                <a:ea typeface="Gill Sans"/>
                <a:cs typeface="Gill Sans"/>
                <a:sym typeface="Gill Sans"/>
              </a:defRPr>
            </a:lvl5pPr>
            <a:lvl6pPr indent="0" lvl="5" marL="0" marR="0" rtl="0" algn="r">
              <a:spcBef>
                <a:spcPts val="0"/>
              </a:spcBef>
              <a:buNone/>
              <a:defRPr b="0" i="0" sz="900" u="none" cap="none" strike="noStrike">
                <a:solidFill>
                  <a:srgbClr val="888888"/>
                </a:solidFill>
                <a:latin typeface="Gill Sans"/>
                <a:ea typeface="Gill Sans"/>
                <a:cs typeface="Gill Sans"/>
                <a:sym typeface="Gill Sans"/>
              </a:defRPr>
            </a:lvl6pPr>
            <a:lvl7pPr indent="0" lvl="6" marL="0" marR="0" rtl="0" algn="r">
              <a:spcBef>
                <a:spcPts val="0"/>
              </a:spcBef>
              <a:buNone/>
              <a:defRPr b="0" i="0" sz="900" u="none" cap="none" strike="noStrike">
                <a:solidFill>
                  <a:srgbClr val="888888"/>
                </a:solidFill>
                <a:latin typeface="Gill Sans"/>
                <a:ea typeface="Gill Sans"/>
                <a:cs typeface="Gill Sans"/>
                <a:sym typeface="Gill Sans"/>
              </a:defRPr>
            </a:lvl7pPr>
            <a:lvl8pPr indent="0" lvl="7" marL="0" marR="0" rtl="0" algn="r">
              <a:spcBef>
                <a:spcPts val="0"/>
              </a:spcBef>
              <a:buNone/>
              <a:defRPr b="0" i="0" sz="900" u="none" cap="none" strike="noStrike">
                <a:solidFill>
                  <a:srgbClr val="888888"/>
                </a:solidFill>
                <a:latin typeface="Gill Sans"/>
                <a:ea typeface="Gill Sans"/>
                <a:cs typeface="Gill Sans"/>
                <a:sym typeface="Gill Sans"/>
              </a:defRPr>
            </a:lvl8pPr>
            <a:lvl9pPr indent="0" lvl="8" marL="0" marR="0" rtl="0" algn="r">
              <a:spcBef>
                <a:spcPts val="0"/>
              </a:spcBef>
              <a:buNone/>
              <a:defRPr b="0" i="0" sz="9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nvSpPr>
        <p:spPr>
          <a:xfrm>
            <a:off x="3" y="4953628"/>
            <a:ext cx="9144001" cy="205058"/>
          </a:xfrm>
          <a:prstGeom prst="rect">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013" u="none" cap="none" strike="noStrike">
              <a:solidFill>
                <a:srgbClr val="000000"/>
              </a:solidFill>
              <a:latin typeface="Gill Sans"/>
              <a:ea typeface="Gill Sans"/>
              <a:cs typeface="Gill Sans"/>
              <a:sym typeface="Gill Sans"/>
            </a:endParaRPr>
          </a:p>
        </p:txBody>
      </p:sp>
      <p:pic>
        <p:nvPicPr>
          <p:cNvPr descr="isi.png" id="14" name="Google Shape;14;p1"/>
          <p:cNvPicPr preferRelativeResize="0"/>
          <p:nvPr/>
        </p:nvPicPr>
        <p:blipFill rotWithShape="1">
          <a:blip r:embed="rId1">
            <a:alphaModFix/>
          </a:blip>
          <a:srcRect b="0" l="0" r="0" t="0"/>
          <a:stretch/>
        </p:blipFill>
        <p:spPr>
          <a:xfrm>
            <a:off x="60021" y="4986302"/>
            <a:ext cx="1774322" cy="139709"/>
          </a:xfrm>
          <a:prstGeom prst="rect">
            <a:avLst/>
          </a:prstGeom>
          <a:noFill/>
          <a:ln>
            <a:noFill/>
          </a:ln>
        </p:spPr>
      </p:pic>
      <p:pic>
        <p:nvPicPr>
          <p:cNvPr descr="Formal_Viterbi_GoldOnCard_NoBG.eps" id="15" name="Google Shape;15;p1"/>
          <p:cNvPicPr preferRelativeResize="0"/>
          <p:nvPr/>
        </p:nvPicPr>
        <p:blipFill rotWithShape="1">
          <a:blip r:embed="rId2">
            <a:alphaModFix/>
          </a:blip>
          <a:srcRect b="39451" l="0" r="0" t="0"/>
          <a:stretch/>
        </p:blipFill>
        <p:spPr>
          <a:xfrm>
            <a:off x="8279642" y="4997808"/>
            <a:ext cx="831704" cy="1167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arxiv.org/abs/1612.03975" TargetMode="External"/><Relationship Id="rId4" Type="http://schemas.openxmlformats.org/officeDocument/2006/relationships/hyperlink" Target="https://arxiv.org/pdf/1810.04805.pdf?source=post_elevate_sequence_page---------------------------" TargetMode="External"/><Relationship Id="rId5"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arxiv.org/abs/2006.0611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en.wikipedia.org/wiki/Perception" TargetMode="External"/><Relationship Id="rId4" Type="http://schemas.openxmlformats.org/officeDocument/2006/relationships/hyperlink" Target="https://en.wikipedia.org/wiki/Nous" TargetMode="External"/><Relationship Id="rId5" Type="http://schemas.openxmlformats.org/officeDocument/2006/relationships/hyperlink" Target="https://en.wikipedia.org/wiki/Phronesi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30.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9.png"/><Relationship Id="rId4" Type="http://schemas.openxmlformats.org/officeDocument/2006/relationships/hyperlink" Target="https://inklab.usc.edu/CommonG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31.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png"/><Relationship Id="rId4" Type="http://schemas.openxmlformats.org/officeDocument/2006/relationships/hyperlink" Target="https://arxiv.org/abs/2006.06114"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Agenda</a:t>
            </a:r>
            <a:endParaRPr/>
          </a:p>
        </p:txBody>
      </p:sp>
      <p:sp>
        <p:nvSpPr>
          <p:cNvPr id="54" name="Google Shape;54;p11"/>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55" name="Google Shape;55;p11"/>
          <p:cNvGraphicFramePr/>
          <p:nvPr/>
        </p:nvGraphicFramePr>
        <p:xfrm>
          <a:off x="60150" y="935575"/>
          <a:ext cx="3000000" cy="3000000"/>
        </p:xfrm>
        <a:graphic>
          <a:graphicData uri="http://schemas.openxmlformats.org/drawingml/2006/table">
            <a:tbl>
              <a:tblPr>
                <a:noFill/>
                <a:tableStyleId>{914AFD78-7215-4EFC-B743-84A4BD9D8D91}</a:tableStyleId>
              </a:tblPr>
              <a:tblGrid>
                <a:gridCol w="992150"/>
                <a:gridCol w="1131400"/>
                <a:gridCol w="6960300"/>
              </a:tblGrid>
              <a:tr h="299825">
                <a:tc>
                  <a:txBody>
                    <a:bodyPr/>
                    <a:lstStyle/>
                    <a:p>
                      <a:pPr indent="0" lvl="0" marL="0" rtl="0" algn="l">
                        <a:spcBef>
                          <a:spcPts val="0"/>
                        </a:spcBef>
                        <a:spcAft>
                          <a:spcPts val="0"/>
                        </a:spcAft>
                        <a:buNone/>
                      </a:pPr>
                      <a:r>
                        <a:rPr lang="en-US" sz="1300"/>
                        <a:t>08:00 PST</a:t>
                      </a:r>
                      <a:endParaRPr sz="1300"/>
                    </a:p>
                  </a:txBody>
                  <a:tcPr marT="0" marB="0" marR="91425" marL="91425" anchor="ctr"/>
                </a:tc>
                <a:tc>
                  <a:txBody>
                    <a:bodyPr/>
                    <a:lstStyle/>
                    <a:p>
                      <a:pPr indent="0" lvl="0" marL="0" rtl="0" algn="l">
                        <a:spcBef>
                          <a:spcPts val="0"/>
                        </a:spcBef>
                        <a:spcAft>
                          <a:spcPts val="0"/>
                        </a:spcAft>
                        <a:buNone/>
                      </a:pPr>
                      <a:r>
                        <a:rPr lang="en-US" sz="1300"/>
                        <a:t>1 hr 50 mins</a:t>
                      </a:r>
                      <a:endParaRPr sz="1300"/>
                    </a:p>
                  </a:txBody>
                  <a:tcPr marT="0" marB="0" marR="91425" marL="91425" anchor="ctr"/>
                </a:tc>
                <a:tc>
                  <a:txBody>
                    <a:bodyPr/>
                    <a:lstStyle/>
                    <a:p>
                      <a:pPr indent="0" lvl="0" marL="0" rtl="0" algn="l">
                        <a:spcBef>
                          <a:spcPts val="0"/>
                        </a:spcBef>
                        <a:spcAft>
                          <a:spcPts val="0"/>
                        </a:spcAft>
                        <a:buNone/>
                      </a:pPr>
                      <a:r>
                        <a:rPr b="1" lang="en-US" sz="1300"/>
                        <a:t>Part I - Review of CSKGs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15 min</a:t>
                      </a:r>
                      <a:endParaRPr sz="1300"/>
                    </a:p>
                  </a:txBody>
                  <a:tcPr marT="0" marB="0" marR="91425" marL="91425" anchor="ctr"/>
                </a:tc>
                <a:tc>
                  <a:txBody>
                    <a:bodyPr/>
                    <a:lstStyle/>
                    <a:p>
                      <a:pPr indent="0" lvl="0" marL="0" rtl="0" algn="l">
                        <a:spcBef>
                          <a:spcPts val="0"/>
                        </a:spcBef>
                        <a:spcAft>
                          <a:spcPts val="0"/>
                        </a:spcAft>
                        <a:buNone/>
                      </a:pPr>
                      <a:r>
                        <a:rPr lang="en-US" sz="1300"/>
                        <a:t>Introduction to commonsense knowledge (slides) -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25 min</a:t>
                      </a:r>
                      <a:endParaRPr sz="1300"/>
                    </a:p>
                  </a:txBody>
                  <a:tcPr marT="0" marB="0" marR="91425" marL="91425" anchor="ctr"/>
                </a:tc>
                <a:tc>
                  <a:txBody>
                    <a:bodyPr/>
                    <a:lstStyle/>
                    <a:p>
                      <a:pPr indent="0" lvl="0" marL="0" rtl="0" algn="l">
                        <a:spcBef>
                          <a:spcPts val="0"/>
                        </a:spcBef>
                        <a:spcAft>
                          <a:spcPts val="0"/>
                        </a:spcAft>
                        <a:buNone/>
                      </a:pPr>
                      <a:r>
                        <a:rPr lang="en-US" sz="1300"/>
                        <a:t>Review of top-down commonsense knowledge graphs (slides) - Mayank</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70 min</a:t>
                      </a:r>
                      <a:endParaRPr sz="1300"/>
                    </a:p>
                  </a:txBody>
                  <a:tcPr marT="0" marB="0" marR="91425" marL="91425" anchor="ctr"/>
                </a:tc>
                <a:tc>
                  <a:txBody>
                    <a:bodyPr/>
                    <a:lstStyle/>
                    <a:p>
                      <a:pPr indent="0" lvl="0" marL="0" rtl="0" algn="l">
                        <a:spcBef>
                          <a:spcPts val="0"/>
                        </a:spcBef>
                        <a:spcAft>
                          <a:spcPts val="0"/>
                        </a:spcAft>
                        <a:buNone/>
                      </a:pPr>
                      <a:r>
                        <a:rPr lang="en-US" sz="1300"/>
                        <a:t>Review of bottom-up commonsense knowledge graphs (slides+demo) - Mayank, Filip,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None/>
                      </a:pPr>
                      <a:r>
                        <a:rPr b="1" lang="en-US" sz="1300"/>
                        <a:t>Break</a:t>
                      </a:r>
                      <a:endParaRPr b="1" sz="1300"/>
                    </a:p>
                  </a:txBody>
                  <a:tcPr marT="0" marB="0" marR="91425" marL="91425" anchor="ctr"/>
                </a:tc>
              </a:tr>
              <a:tr h="299825">
                <a:tc>
                  <a:txBody>
                    <a:bodyPr/>
                    <a:lstStyle/>
                    <a:p>
                      <a:pPr indent="0" lvl="0" marL="0" rtl="0" algn="l">
                        <a:spcBef>
                          <a:spcPts val="0"/>
                        </a:spcBef>
                        <a:spcAft>
                          <a:spcPts val="0"/>
                        </a:spcAft>
                        <a:buNone/>
                      </a:pPr>
                      <a:r>
                        <a:rPr lang="en-US" sz="1300"/>
                        <a:t>10:00 PST</a:t>
                      </a:r>
                      <a:endParaRPr sz="1300"/>
                    </a:p>
                  </a:txBody>
                  <a:tcPr marT="0" marB="0" marR="91425" marL="91425" anchor="ctr"/>
                </a:tc>
                <a:tc>
                  <a:txBody>
                    <a:bodyPr/>
                    <a:lstStyle/>
                    <a:p>
                      <a:pPr indent="0" lvl="0" marL="0" rtl="0" algn="l">
                        <a:spcBef>
                          <a:spcPts val="0"/>
                        </a:spcBef>
                        <a:spcAft>
                          <a:spcPts val="0"/>
                        </a:spcAft>
                        <a:buNone/>
                      </a:pPr>
                      <a:r>
                        <a:rPr lang="en-US" sz="1300"/>
                        <a:t>45 min</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b="1" lang="en-US" sz="1300"/>
                        <a:t>Part II - Integration and analysis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35 min</a:t>
                      </a:r>
                      <a:endParaRPr sz="1300"/>
                    </a:p>
                  </a:txBody>
                  <a:tcPr marT="0" marB="0" marR="91425" marL="91425" anchor="ctr"/>
                </a:tc>
                <a:tc>
                  <a:txBody>
                    <a:bodyPr/>
                    <a:lstStyle/>
                    <a:p>
                      <a:pPr indent="0" lvl="0" marL="0" rtl="0" algn="l">
                        <a:spcBef>
                          <a:spcPts val="0"/>
                        </a:spcBef>
                        <a:spcAft>
                          <a:spcPts val="0"/>
                        </a:spcAft>
                        <a:buNone/>
                      </a:pPr>
                      <a:r>
                        <a:rPr lang="en-US" sz="1300"/>
                        <a:t>Consolidating commonsense graphs (slides) - Filip</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lang="en-US" sz="1300">
                          <a:solidFill>
                            <a:schemeClr val="dk1"/>
                          </a:solidFill>
                        </a:rPr>
                        <a:t>Consolidating commonsense graphs (demo) -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None/>
                      </a:pPr>
                      <a:r>
                        <a:rPr b="1" lang="en-US" sz="1300"/>
                        <a:t>Break</a:t>
                      </a:r>
                      <a:endParaRPr b="1" sz="1300"/>
                    </a:p>
                  </a:txBody>
                  <a:tcPr marT="0" marB="0" marR="91425" marL="91425" anchor="ctr"/>
                </a:tc>
              </a:tr>
              <a:tr h="299825">
                <a:tc>
                  <a:txBody>
                    <a:bodyPr/>
                    <a:lstStyle/>
                    <a:p>
                      <a:pPr indent="0" lvl="0" marL="0" rtl="0" algn="l">
                        <a:spcBef>
                          <a:spcPts val="0"/>
                        </a:spcBef>
                        <a:spcAft>
                          <a:spcPts val="0"/>
                        </a:spcAft>
                        <a:buNone/>
                      </a:pPr>
                      <a:r>
                        <a:rPr lang="en-US" sz="1300"/>
                        <a:t>10:55 PST</a:t>
                      </a:r>
                      <a:endParaRPr sz="1300"/>
                    </a:p>
                  </a:txBody>
                  <a:tcPr marT="0" marB="0" marR="91425" marL="91425" anchor="ctr"/>
                </a:tc>
                <a:tc>
                  <a:txBody>
                    <a:bodyPr/>
                    <a:lstStyle/>
                    <a:p>
                      <a:pPr indent="0" lvl="0" marL="0" rtl="0" algn="l">
                        <a:spcBef>
                          <a:spcPts val="0"/>
                        </a:spcBef>
                        <a:spcAft>
                          <a:spcPts val="0"/>
                        </a:spcAft>
                        <a:buNone/>
                      </a:pPr>
                      <a:r>
                        <a:rPr lang="en-US" sz="1300"/>
                        <a:t>1 hr 05 mins</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b="1" lang="en-US" sz="1300"/>
                        <a:t>Part III - Downstream use of CSKGs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solidFill>
                      <a:srgbClr val="FFFF00"/>
                    </a:solidFill>
                  </a:tcPr>
                </a:tc>
                <a:tc>
                  <a:txBody>
                    <a:bodyPr/>
                    <a:lstStyle/>
                    <a:p>
                      <a:pPr indent="0" lvl="0" marL="0" rtl="0" algn="l">
                        <a:spcBef>
                          <a:spcPts val="0"/>
                        </a:spcBef>
                        <a:spcAft>
                          <a:spcPts val="0"/>
                        </a:spcAft>
                        <a:buNone/>
                      </a:pPr>
                      <a:r>
                        <a:rPr lang="en-US" sz="1300"/>
                        <a:t>50</a:t>
                      </a:r>
                      <a:r>
                        <a:rPr lang="en-US" sz="1300"/>
                        <a:t> min</a:t>
                      </a:r>
                      <a:endParaRPr sz="1300"/>
                    </a:p>
                  </a:txBody>
                  <a:tcPr marT="0" marB="0" marR="91425" marL="91425" anchor="ctr">
                    <a:solidFill>
                      <a:srgbClr val="FFFF00"/>
                    </a:solidFill>
                  </a:tcPr>
                </a:tc>
                <a:tc>
                  <a:txBody>
                    <a:bodyPr/>
                    <a:lstStyle/>
                    <a:p>
                      <a:pPr indent="0" lvl="0" marL="0" rtl="0" algn="l">
                        <a:spcBef>
                          <a:spcPts val="0"/>
                        </a:spcBef>
                        <a:spcAft>
                          <a:spcPts val="0"/>
                        </a:spcAft>
                        <a:buNone/>
                      </a:pPr>
                      <a:r>
                        <a:rPr lang="en-US" sz="1300"/>
                        <a:t>Answering questions with CSKGs (slides+demo) - Filip</a:t>
                      </a:r>
                      <a:endParaRPr sz="1300"/>
                    </a:p>
                  </a:txBody>
                  <a:tcPr marT="0" marB="0" marR="91425" marL="91425" anchor="ctr">
                    <a:solidFill>
                      <a:srgbClr val="FFFF00"/>
                    </a:solidFill>
                  </a:tcP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15 min</a:t>
                      </a:r>
                      <a:endParaRPr sz="1300"/>
                    </a:p>
                  </a:txBody>
                  <a:tcPr marT="0" marB="0" marR="91425" marL="91425" anchor="ctr"/>
                </a:tc>
                <a:tc>
                  <a:txBody>
                    <a:bodyPr/>
                    <a:lstStyle/>
                    <a:p>
                      <a:pPr indent="0" lvl="0" marL="0" rtl="0" algn="l">
                        <a:spcBef>
                          <a:spcPts val="0"/>
                        </a:spcBef>
                        <a:spcAft>
                          <a:spcPts val="0"/>
                        </a:spcAft>
                        <a:buNone/>
                      </a:pPr>
                      <a:r>
                        <a:rPr lang="en-US" sz="1300"/>
                        <a:t>Wrap-up (slides) - Mayank</a:t>
                      </a:r>
                      <a:endParaRPr sz="1300"/>
                    </a:p>
                  </a:txBody>
                  <a:tcPr marT="0" marB="0" marR="91425" marL="91425" anchor="ct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Motivating Example</a:t>
            </a:r>
            <a:endParaRPr/>
          </a:p>
        </p:txBody>
      </p:sp>
      <p:sp>
        <p:nvSpPr>
          <p:cNvPr id="124" name="Google Shape;124;p20"/>
          <p:cNvSpPr txBox="1"/>
          <p:nvPr/>
        </p:nvSpPr>
        <p:spPr>
          <a:xfrm>
            <a:off x="311700" y="1345575"/>
            <a:ext cx="3819000" cy="48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When boiling butter, when it’s ready, you can...</a:t>
            </a:r>
            <a:endParaRPr b="0" i="0" sz="1400" u="none" cap="none" strike="noStrike">
              <a:solidFill>
                <a:schemeClr val="dk1"/>
              </a:solidFill>
              <a:latin typeface="Proxima Nova"/>
              <a:ea typeface="Proxima Nova"/>
              <a:cs typeface="Proxima Nova"/>
              <a:sym typeface="Proxima Nova"/>
            </a:endParaRPr>
          </a:p>
        </p:txBody>
      </p:sp>
      <p:sp>
        <p:nvSpPr>
          <p:cNvPr id="125" name="Google Shape;125;p20"/>
          <p:cNvSpPr txBox="1"/>
          <p:nvPr/>
        </p:nvSpPr>
        <p:spPr>
          <a:xfrm>
            <a:off x="5030025" y="1312125"/>
            <a:ext cx="1887000" cy="14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Proxima Nova"/>
                <a:ea typeface="Proxima Nova"/>
                <a:cs typeface="Proxima Nova"/>
                <a:sym typeface="Proxima Nova"/>
              </a:rPr>
              <a:t>pour it on a plate</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Proxima Nova"/>
                <a:ea typeface="Proxima Nova"/>
                <a:cs typeface="Proxima Nova"/>
                <a:sym typeface="Proxima Nova"/>
              </a:rPr>
              <a:t>pour it into a jar</a:t>
            </a:r>
            <a:endParaRPr b="0" i="0" sz="1400" u="none" cap="none" strike="noStrike">
              <a:solidFill>
                <a:srgbClr val="9900FF"/>
              </a:solidFill>
              <a:latin typeface="Proxima Nova"/>
              <a:ea typeface="Proxima Nova"/>
              <a:cs typeface="Proxima Nova"/>
              <a:sym typeface="Proxima Nova"/>
            </a:endParaRPr>
          </a:p>
        </p:txBody>
      </p:sp>
      <p:sp>
        <p:nvSpPr>
          <p:cNvPr id="126" name="Google Shape;126;p20"/>
          <p:cNvSpPr txBox="1"/>
          <p:nvPr/>
        </p:nvSpPr>
        <p:spPr>
          <a:xfrm>
            <a:off x="0" y="4755200"/>
            <a:ext cx="1106700" cy="2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roxima Nova"/>
                <a:ea typeface="Proxima Nova"/>
                <a:cs typeface="Proxima Nova"/>
                <a:sym typeface="Proxima Nova"/>
              </a:rPr>
              <a:t>Source: Physical IQA</a:t>
            </a:r>
            <a:endParaRPr b="0" i="0" sz="8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Motivating Example</a:t>
            </a:r>
            <a:endParaRPr/>
          </a:p>
        </p:txBody>
      </p:sp>
      <p:grpSp>
        <p:nvGrpSpPr>
          <p:cNvPr id="132" name="Google Shape;132;p21"/>
          <p:cNvGrpSpPr/>
          <p:nvPr/>
        </p:nvGrpSpPr>
        <p:grpSpPr>
          <a:xfrm>
            <a:off x="0" y="1345575"/>
            <a:ext cx="4130700" cy="3672700"/>
            <a:chOff x="0" y="1345575"/>
            <a:chExt cx="4130700" cy="3672700"/>
          </a:xfrm>
        </p:grpSpPr>
        <p:sp>
          <p:nvSpPr>
            <p:cNvPr id="133" name="Google Shape;133;p21"/>
            <p:cNvSpPr txBox="1"/>
            <p:nvPr/>
          </p:nvSpPr>
          <p:spPr>
            <a:xfrm>
              <a:off x="311700" y="1345575"/>
              <a:ext cx="3819000" cy="48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When boiling butter, when it’s ready, you can...</a:t>
              </a:r>
              <a:endParaRPr b="0" i="0" sz="1400" u="none" cap="none" strike="noStrike">
                <a:solidFill>
                  <a:schemeClr val="dk1"/>
                </a:solidFill>
                <a:latin typeface="Proxima Nova"/>
                <a:ea typeface="Proxima Nova"/>
                <a:cs typeface="Proxima Nova"/>
                <a:sym typeface="Proxima Nova"/>
              </a:endParaRPr>
            </a:p>
          </p:txBody>
        </p:sp>
        <p:sp>
          <p:nvSpPr>
            <p:cNvPr id="134" name="Google Shape;134;p21"/>
            <p:cNvSpPr txBox="1"/>
            <p:nvPr/>
          </p:nvSpPr>
          <p:spPr>
            <a:xfrm>
              <a:off x="0" y="4762675"/>
              <a:ext cx="1106700" cy="2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roxima Nova"/>
                  <a:ea typeface="Proxima Nova"/>
                  <a:cs typeface="Proxima Nova"/>
                  <a:sym typeface="Proxima Nova"/>
                </a:rPr>
                <a:t>Source: Physical IQA</a:t>
              </a:r>
              <a:endParaRPr b="0" i="0" sz="800" u="none" cap="none" strike="noStrike">
                <a:solidFill>
                  <a:schemeClr val="dk1"/>
                </a:solidFill>
                <a:latin typeface="Proxima Nova"/>
                <a:ea typeface="Proxima Nova"/>
                <a:cs typeface="Proxima Nova"/>
                <a:sym typeface="Proxima Nova"/>
              </a:endParaRPr>
            </a:p>
          </p:txBody>
        </p:sp>
      </p:grpSp>
      <p:sp>
        <p:nvSpPr>
          <p:cNvPr id="135" name="Google Shape;135;p21"/>
          <p:cNvSpPr txBox="1"/>
          <p:nvPr/>
        </p:nvSpPr>
        <p:spPr>
          <a:xfrm>
            <a:off x="311700" y="2497075"/>
            <a:ext cx="8520600" cy="22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Proxima Nova"/>
                <a:ea typeface="Proxima Nova"/>
                <a:cs typeface="Proxima Nova"/>
                <a:sym typeface="Proxima Nova"/>
              </a:rPr>
              <a:t>Required Common Sense:</a:t>
            </a:r>
            <a:endParaRPr b="1"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0" i="0" lang="en-US" sz="1400" u="none" cap="none" strike="noStrike">
                <a:solidFill>
                  <a:schemeClr val="dk1"/>
                </a:solidFill>
                <a:latin typeface="Proxima Nova"/>
                <a:ea typeface="Proxima Nova"/>
                <a:cs typeface="Proxima Nova"/>
                <a:sym typeface="Proxima Nova"/>
              </a:rPr>
              <a:t>Things that boil are liquid (when they’re ready)</a:t>
            </a:r>
            <a:endParaRPr b="0"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0" i="0" lang="en-US" sz="1400" u="none" cap="none" strike="noStrike">
                <a:solidFill>
                  <a:schemeClr val="dk1"/>
                </a:solidFill>
                <a:latin typeface="Proxima Nova"/>
                <a:ea typeface="Proxima Nova"/>
                <a:cs typeface="Proxima Nova"/>
                <a:sym typeface="Proxima Nova"/>
              </a:rPr>
              <a:t>Liquids can be poured</a:t>
            </a:r>
            <a:endParaRPr b="0"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0" i="0" lang="en-US" sz="1400" u="none" cap="none" strike="noStrike">
                <a:solidFill>
                  <a:schemeClr val="dk1"/>
                </a:solidFill>
                <a:latin typeface="Proxima Nova"/>
                <a:ea typeface="Proxima Nova"/>
                <a:cs typeface="Proxima Nova"/>
                <a:sym typeface="Proxima Nova"/>
              </a:rPr>
              <a:t>Butter can be a liquid</a:t>
            </a:r>
            <a:endParaRPr b="0"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0" i="0" lang="en-US" sz="1400" u="none" cap="none" strike="noStrike">
                <a:solidFill>
                  <a:schemeClr val="dk1"/>
                </a:solidFill>
                <a:latin typeface="Proxima Nova"/>
                <a:ea typeface="Proxima Nova"/>
                <a:cs typeface="Proxima Nova"/>
                <a:sym typeface="Proxima Nova"/>
              </a:rPr>
              <a:t>Jars hold liquids</a:t>
            </a:r>
            <a:endParaRPr b="0"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0" i="0" lang="en-US" sz="1400" u="none" cap="none" strike="noStrike">
                <a:solidFill>
                  <a:schemeClr val="dk1"/>
                </a:solidFill>
                <a:latin typeface="Proxima Nova"/>
                <a:ea typeface="Proxima Nova"/>
                <a:cs typeface="Proxima Nova"/>
                <a:sym typeface="Proxima Nova"/>
              </a:rPr>
              <a:t>Plates (typically) do not contain liquids</a:t>
            </a:r>
            <a:endParaRPr b="0" i="0" sz="14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Proxima Nova"/>
                <a:ea typeface="Proxima Nova"/>
                <a:cs typeface="Proxima Nova"/>
                <a:sym typeface="Proxima Nova"/>
              </a:rPr>
              <a:t>Required Linguistic Understanding:</a:t>
            </a:r>
            <a:endParaRPr b="1" i="0" sz="1400" u="none" cap="none" strike="noStrike">
              <a:solidFill>
                <a:schemeClr val="dk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1"/>
              </a:buClr>
              <a:buSzPts val="1400"/>
              <a:buFont typeface="Proxima Nova"/>
              <a:buChar char="-"/>
            </a:pPr>
            <a:r>
              <a:rPr b="1" i="0" lang="en-US" sz="1400" u="none" cap="none" strike="noStrike">
                <a:solidFill>
                  <a:schemeClr val="dk1"/>
                </a:solidFill>
                <a:latin typeface="Proxima Nova"/>
                <a:ea typeface="Proxima Nova"/>
                <a:cs typeface="Proxima Nova"/>
                <a:sym typeface="Proxima Nova"/>
              </a:rPr>
              <a:t> </a:t>
            </a:r>
            <a:r>
              <a:rPr b="0" i="0" lang="en-US" sz="1400" u="none" cap="none" strike="noStrike">
                <a:solidFill>
                  <a:schemeClr val="dk1"/>
                </a:solidFill>
                <a:latin typeface="Proxima Nova"/>
                <a:ea typeface="Proxima Nova"/>
                <a:cs typeface="Proxima Nova"/>
                <a:sym typeface="Proxima Nova"/>
              </a:rPr>
              <a:t>The antecedent of ‘</a:t>
            </a:r>
            <a:r>
              <a:rPr b="0" i="1" lang="en-US" sz="1400" u="none" cap="none" strike="noStrike">
                <a:solidFill>
                  <a:schemeClr val="dk1"/>
                </a:solidFill>
                <a:latin typeface="Proxima Nova"/>
                <a:ea typeface="Proxima Nova"/>
                <a:cs typeface="Proxima Nova"/>
                <a:sym typeface="Proxima Nova"/>
              </a:rPr>
              <a:t>it</a:t>
            </a:r>
            <a:r>
              <a:rPr b="0" i="0" lang="en-US" sz="1400" u="none" cap="none" strike="noStrike">
                <a:solidFill>
                  <a:schemeClr val="dk1"/>
                </a:solidFill>
                <a:latin typeface="Proxima Nova"/>
                <a:ea typeface="Proxima Nova"/>
                <a:cs typeface="Proxima Nova"/>
                <a:sym typeface="Proxima Nova"/>
              </a:rPr>
              <a:t>’ is ‘</a:t>
            </a:r>
            <a:r>
              <a:rPr b="0" i="1" lang="en-US" sz="1400" u="none" cap="none" strike="noStrike">
                <a:solidFill>
                  <a:schemeClr val="dk1"/>
                </a:solidFill>
                <a:latin typeface="Proxima Nova"/>
                <a:ea typeface="Proxima Nova"/>
                <a:cs typeface="Proxima Nova"/>
                <a:sym typeface="Proxima Nova"/>
              </a:rPr>
              <a:t>butter</a:t>
            </a:r>
            <a:r>
              <a:rPr b="0" i="0" lang="en-US" sz="1400" u="none" cap="none" strike="noStrike">
                <a:solidFill>
                  <a:schemeClr val="dk1"/>
                </a:solidFill>
                <a:latin typeface="Proxima Nova"/>
                <a:ea typeface="Proxima Nova"/>
                <a:cs typeface="Proxima Nova"/>
                <a:sym typeface="Proxima Nova"/>
              </a:rPr>
              <a:t>’</a:t>
            </a:r>
            <a:endParaRPr b="0" i="0" sz="1400" u="none" cap="none" strike="noStrike">
              <a:solidFill>
                <a:schemeClr val="dk1"/>
              </a:solidFill>
              <a:latin typeface="Proxima Nova"/>
              <a:ea typeface="Proxima Nova"/>
              <a:cs typeface="Proxima Nova"/>
              <a:sym typeface="Proxima Nova"/>
            </a:endParaRPr>
          </a:p>
        </p:txBody>
      </p:sp>
      <p:grpSp>
        <p:nvGrpSpPr>
          <p:cNvPr id="136" name="Google Shape;136;p21"/>
          <p:cNvGrpSpPr/>
          <p:nvPr/>
        </p:nvGrpSpPr>
        <p:grpSpPr>
          <a:xfrm>
            <a:off x="5548650" y="2808125"/>
            <a:ext cx="2504250" cy="1282824"/>
            <a:chOff x="5465725" y="2204775"/>
            <a:chExt cx="2504250" cy="1282824"/>
          </a:xfrm>
        </p:grpSpPr>
        <p:sp>
          <p:nvSpPr>
            <p:cNvPr id="137" name="Google Shape;137;p21"/>
            <p:cNvSpPr/>
            <p:nvPr/>
          </p:nvSpPr>
          <p:spPr>
            <a:xfrm>
              <a:off x="5465725" y="2204775"/>
              <a:ext cx="2504250" cy="1282824"/>
            </a:xfrm>
            <a:prstGeom prst="irregularSeal2">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1"/>
            <p:cNvSpPr txBox="1"/>
            <p:nvPr/>
          </p:nvSpPr>
          <p:spPr>
            <a:xfrm>
              <a:off x="5881425" y="2559825"/>
              <a:ext cx="14424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Proxima Nova"/>
                  <a:ea typeface="Proxima Nova"/>
                  <a:cs typeface="Proxima Nova"/>
                  <a:sym typeface="Proxima Nova"/>
                </a:rPr>
                <a:t>Captured in CSKG!</a:t>
              </a:r>
              <a:endParaRPr b="1" i="0" sz="1400" u="none" cap="none" strike="noStrike">
                <a:solidFill>
                  <a:schemeClr val="accent6"/>
                </a:solidFill>
                <a:latin typeface="Proxima Nova"/>
                <a:ea typeface="Proxima Nova"/>
                <a:cs typeface="Proxima Nova"/>
                <a:sym typeface="Proxima Nova"/>
              </a:endParaRPr>
            </a:p>
          </p:txBody>
        </p:sp>
      </p:grpSp>
      <p:sp>
        <p:nvSpPr>
          <p:cNvPr id="139" name="Google Shape;139;p21"/>
          <p:cNvSpPr txBox="1"/>
          <p:nvPr/>
        </p:nvSpPr>
        <p:spPr>
          <a:xfrm>
            <a:off x="5030025" y="1312125"/>
            <a:ext cx="1887000" cy="14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Proxima Nova"/>
                <a:ea typeface="Proxima Nova"/>
                <a:cs typeface="Proxima Nova"/>
                <a:sym typeface="Proxima Nova"/>
              </a:rPr>
              <a:t>pour it on a plate</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900FF"/>
                </a:solidFill>
                <a:latin typeface="Proxima Nova"/>
                <a:ea typeface="Proxima Nova"/>
                <a:cs typeface="Proxima Nova"/>
                <a:sym typeface="Proxima Nova"/>
              </a:rPr>
              <a:t>pour it into a jar</a:t>
            </a:r>
            <a:endParaRPr b="1" i="0" sz="1400" u="none" cap="none" strike="noStrike">
              <a:solidFill>
                <a:srgbClr val="9900FF"/>
              </a:solidFill>
              <a:latin typeface="Proxima Nova"/>
              <a:ea typeface="Proxima Nova"/>
              <a:cs typeface="Proxima Nova"/>
              <a:sym typeface="Proxima Nova"/>
            </a:endParaRPr>
          </a:p>
        </p:txBody>
      </p:sp>
      <p:cxnSp>
        <p:nvCxnSpPr>
          <p:cNvPr id="140" name="Google Shape;140;p21"/>
          <p:cNvCxnSpPr>
            <a:stCxn id="133" idx="3"/>
          </p:cNvCxnSpPr>
          <p:nvPr/>
        </p:nvCxnSpPr>
        <p:spPr>
          <a:xfrm>
            <a:off x="4130700" y="1588575"/>
            <a:ext cx="917100" cy="693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Semantic Parsing: Text to Meaning Representation</a:t>
            </a:r>
            <a:endParaRPr/>
          </a:p>
        </p:txBody>
      </p:sp>
      <p:grpSp>
        <p:nvGrpSpPr>
          <p:cNvPr id="146" name="Google Shape;146;p22"/>
          <p:cNvGrpSpPr/>
          <p:nvPr/>
        </p:nvGrpSpPr>
        <p:grpSpPr>
          <a:xfrm>
            <a:off x="417125" y="1747850"/>
            <a:ext cx="4380600" cy="646275"/>
            <a:chOff x="417125" y="1747850"/>
            <a:chExt cx="4380600" cy="646275"/>
          </a:xfrm>
        </p:grpSpPr>
        <p:sp>
          <p:nvSpPr>
            <p:cNvPr id="147" name="Google Shape;147;p22"/>
            <p:cNvSpPr txBox="1"/>
            <p:nvPr/>
          </p:nvSpPr>
          <p:spPr>
            <a:xfrm>
              <a:off x="417125" y="1747850"/>
              <a:ext cx="4380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it’s ready, you can...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2"/>
            <p:cNvSpPr txBox="1"/>
            <p:nvPr/>
          </p:nvSpPr>
          <p:spPr>
            <a:xfrm>
              <a:off x="445975" y="2016425"/>
              <a:ext cx="3850500" cy="3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..pour it on a plate</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Arial"/>
                <a:ea typeface="Arial"/>
                <a:cs typeface="Arial"/>
                <a:sym typeface="Arial"/>
              </a:endParaRPr>
            </a:p>
          </p:txBody>
        </p:sp>
      </p:grpSp>
      <p:grpSp>
        <p:nvGrpSpPr>
          <p:cNvPr id="149" name="Google Shape;149;p22"/>
          <p:cNvGrpSpPr/>
          <p:nvPr/>
        </p:nvGrpSpPr>
        <p:grpSpPr>
          <a:xfrm>
            <a:off x="4826575" y="1715446"/>
            <a:ext cx="3714341" cy="665729"/>
            <a:chOff x="4826575" y="1715446"/>
            <a:chExt cx="3714341" cy="665729"/>
          </a:xfrm>
        </p:grpSpPr>
        <p:sp>
          <p:nvSpPr>
            <p:cNvPr id="150" name="Google Shape;150;p22"/>
            <p:cNvSpPr/>
            <p:nvPr/>
          </p:nvSpPr>
          <p:spPr>
            <a:xfrm>
              <a:off x="6617425" y="1727700"/>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p:nvPr/>
          </p:nvSpPr>
          <p:spPr>
            <a:xfrm>
              <a:off x="7094600" y="1797025"/>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2"/>
            <p:cNvSpPr/>
            <p:nvPr/>
          </p:nvSpPr>
          <p:spPr>
            <a:xfrm>
              <a:off x="6824050" y="2213775"/>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3" name="Google Shape;153;p22"/>
            <p:cNvCxnSpPr>
              <a:stCxn id="150" idx="6"/>
              <a:endCxn id="151" idx="2"/>
            </p:cNvCxnSpPr>
            <p:nvPr/>
          </p:nvCxnSpPr>
          <p:spPr>
            <a:xfrm>
              <a:off x="6784825" y="1811400"/>
              <a:ext cx="309900" cy="69300"/>
            </a:xfrm>
            <a:prstGeom prst="straightConnector1">
              <a:avLst/>
            </a:prstGeom>
            <a:noFill/>
            <a:ln cap="flat" cmpd="sng" w="9525">
              <a:solidFill>
                <a:schemeClr val="dk2"/>
              </a:solidFill>
              <a:prstDash val="solid"/>
              <a:round/>
              <a:headEnd len="sm" w="sm" type="none"/>
              <a:tailEnd len="med" w="med" type="triangle"/>
            </a:ln>
          </p:spPr>
        </p:cxnSp>
        <p:cxnSp>
          <p:nvCxnSpPr>
            <p:cNvPr id="154" name="Google Shape;154;p22"/>
            <p:cNvCxnSpPr>
              <a:stCxn id="152" idx="0"/>
              <a:endCxn id="150" idx="5"/>
            </p:cNvCxnSpPr>
            <p:nvPr/>
          </p:nvCxnSpPr>
          <p:spPr>
            <a:xfrm rot="10800000">
              <a:off x="6760450" y="1870575"/>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155" name="Google Shape;155;p22"/>
            <p:cNvCxnSpPr>
              <a:stCxn id="152" idx="7"/>
              <a:endCxn id="151" idx="3"/>
            </p:cNvCxnSpPr>
            <p:nvPr/>
          </p:nvCxnSpPr>
          <p:spPr>
            <a:xfrm flipH="1" rot="10800000">
              <a:off x="6966935" y="1939790"/>
              <a:ext cx="152100" cy="298500"/>
            </a:xfrm>
            <a:prstGeom prst="straightConnector1">
              <a:avLst/>
            </a:prstGeom>
            <a:noFill/>
            <a:ln cap="flat" cmpd="sng" w="9525">
              <a:solidFill>
                <a:schemeClr val="dk2"/>
              </a:solidFill>
              <a:prstDash val="solid"/>
              <a:round/>
              <a:headEnd len="sm" w="sm" type="none"/>
              <a:tailEnd len="med" w="med" type="triangle"/>
            </a:ln>
          </p:spPr>
        </p:cxnSp>
        <p:sp>
          <p:nvSpPr>
            <p:cNvPr id="156" name="Google Shape;156;p22"/>
            <p:cNvSpPr/>
            <p:nvPr/>
          </p:nvSpPr>
          <p:spPr>
            <a:xfrm>
              <a:off x="7896341" y="1715446"/>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2"/>
            <p:cNvSpPr/>
            <p:nvPr/>
          </p:nvSpPr>
          <p:spPr>
            <a:xfrm>
              <a:off x="8373516" y="1784771"/>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2"/>
            <p:cNvSpPr/>
            <p:nvPr/>
          </p:nvSpPr>
          <p:spPr>
            <a:xfrm>
              <a:off x="8102966" y="2201521"/>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9" name="Google Shape;159;p22"/>
            <p:cNvCxnSpPr>
              <a:stCxn id="156" idx="6"/>
              <a:endCxn id="157" idx="2"/>
            </p:cNvCxnSpPr>
            <p:nvPr/>
          </p:nvCxnSpPr>
          <p:spPr>
            <a:xfrm>
              <a:off x="8063741" y="1799146"/>
              <a:ext cx="309900" cy="69300"/>
            </a:xfrm>
            <a:prstGeom prst="straightConnector1">
              <a:avLst/>
            </a:prstGeom>
            <a:noFill/>
            <a:ln cap="flat" cmpd="sng" w="9525">
              <a:solidFill>
                <a:srgbClr val="0000FF"/>
              </a:solidFill>
              <a:prstDash val="solid"/>
              <a:round/>
              <a:headEnd len="sm" w="sm" type="none"/>
              <a:tailEnd len="med" w="med" type="triangle"/>
            </a:ln>
          </p:spPr>
        </p:cxnSp>
        <p:cxnSp>
          <p:nvCxnSpPr>
            <p:cNvPr id="160" name="Google Shape;160;p22"/>
            <p:cNvCxnSpPr>
              <a:stCxn id="158" idx="0"/>
              <a:endCxn id="156" idx="5"/>
            </p:cNvCxnSpPr>
            <p:nvPr/>
          </p:nvCxnSpPr>
          <p:spPr>
            <a:xfrm rot="10800000">
              <a:off x="8039366" y="1858321"/>
              <a:ext cx="147300" cy="343200"/>
            </a:xfrm>
            <a:prstGeom prst="straightConnector1">
              <a:avLst/>
            </a:prstGeom>
            <a:noFill/>
            <a:ln cap="flat" cmpd="sng" w="9525">
              <a:solidFill>
                <a:srgbClr val="0000FF"/>
              </a:solidFill>
              <a:prstDash val="solid"/>
              <a:round/>
              <a:headEnd len="sm" w="sm" type="none"/>
              <a:tailEnd len="med" w="med" type="triangle"/>
            </a:ln>
          </p:spPr>
        </p:cxnSp>
        <p:cxnSp>
          <p:nvCxnSpPr>
            <p:cNvPr id="161" name="Google Shape;161;p22"/>
            <p:cNvCxnSpPr>
              <a:stCxn id="158" idx="7"/>
              <a:endCxn id="157" idx="3"/>
            </p:cNvCxnSpPr>
            <p:nvPr/>
          </p:nvCxnSpPr>
          <p:spPr>
            <a:xfrm flipH="1" rot="10800000">
              <a:off x="8245850" y="1927536"/>
              <a:ext cx="152100" cy="298500"/>
            </a:xfrm>
            <a:prstGeom prst="straightConnector1">
              <a:avLst/>
            </a:prstGeom>
            <a:noFill/>
            <a:ln cap="flat" cmpd="sng" w="9525">
              <a:solidFill>
                <a:srgbClr val="0000FF"/>
              </a:solidFill>
              <a:prstDash val="solid"/>
              <a:round/>
              <a:headEnd len="sm" w="sm" type="none"/>
              <a:tailEnd len="med" w="med" type="triangle"/>
            </a:ln>
          </p:spPr>
        </p:cxnSp>
        <p:sp>
          <p:nvSpPr>
            <p:cNvPr id="162" name="Google Shape;162;p22"/>
            <p:cNvSpPr/>
            <p:nvPr/>
          </p:nvSpPr>
          <p:spPr>
            <a:xfrm>
              <a:off x="7625728" y="195848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3" name="Google Shape;163;p22"/>
            <p:cNvCxnSpPr>
              <a:stCxn id="162" idx="7"/>
              <a:endCxn id="156" idx="3"/>
            </p:cNvCxnSpPr>
            <p:nvPr/>
          </p:nvCxnSpPr>
          <p:spPr>
            <a:xfrm flipH="1" rot="10800000">
              <a:off x="7768613" y="1858198"/>
              <a:ext cx="152100" cy="124800"/>
            </a:xfrm>
            <a:prstGeom prst="straightConnector1">
              <a:avLst/>
            </a:prstGeom>
            <a:noFill/>
            <a:ln cap="flat" cmpd="sng" w="9525">
              <a:solidFill>
                <a:schemeClr val="dk2"/>
              </a:solidFill>
              <a:prstDash val="solid"/>
              <a:round/>
              <a:headEnd len="sm" w="sm" type="none"/>
              <a:tailEnd len="med" w="med" type="triangle"/>
            </a:ln>
          </p:spPr>
        </p:cxnSp>
        <p:sp>
          <p:nvSpPr>
            <p:cNvPr id="164" name="Google Shape;164;p22"/>
            <p:cNvSpPr/>
            <p:nvPr/>
          </p:nvSpPr>
          <p:spPr>
            <a:xfrm>
              <a:off x="4826575" y="1938325"/>
              <a:ext cx="1215900" cy="377700"/>
            </a:xfrm>
            <a:prstGeom prst="rightArrow">
              <a:avLst>
                <a:gd fmla="val 50000" name="adj1"/>
                <a:gd fmla="val 50000" name="adj2"/>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 name="Google Shape;165;p22"/>
          <p:cNvGrpSpPr/>
          <p:nvPr/>
        </p:nvGrpSpPr>
        <p:grpSpPr>
          <a:xfrm>
            <a:off x="430525" y="3541525"/>
            <a:ext cx="8144225" cy="974444"/>
            <a:chOff x="430525" y="3541525"/>
            <a:chExt cx="8144225" cy="974444"/>
          </a:xfrm>
        </p:grpSpPr>
        <p:sp>
          <p:nvSpPr>
            <p:cNvPr id="166" name="Google Shape;166;p22"/>
            <p:cNvSpPr txBox="1"/>
            <p:nvPr/>
          </p:nvSpPr>
          <p:spPr>
            <a:xfrm>
              <a:off x="430525" y="3832625"/>
              <a:ext cx="3850500" cy="3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...pour it into a jar</a:t>
              </a:r>
              <a:endParaRPr b="0" i="0" sz="1400" u="none" cap="none" strike="noStrike">
                <a:solidFill>
                  <a:srgbClr val="9900FF"/>
                </a:solidFill>
                <a:latin typeface="Arial"/>
                <a:ea typeface="Arial"/>
                <a:cs typeface="Arial"/>
                <a:sym typeface="Arial"/>
              </a:endParaRPr>
            </a:p>
          </p:txBody>
        </p:sp>
        <p:sp>
          <p:nvSpPr>
            <p:cNvPr id="167" name="Google Shape;167;p22"/>
            <p:cNvSpPr/>
            <p:nvPr/>
          </p:nvSpPr>
          <p:spPr>
            <a:xfrm>
              <a:off x="7930175" y="3850238"/>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2"/>
            <p:cNvSpPr/>
            <p:nvPr/>
          </p:nvSpPr>
          <p:spPr>
            <a:xfrm>
              <a:off x="8407350" y="3919563"/>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2"/>
            <p:cNvSpPr/>
            <p:nvPr/>
          </p:nvSpPr>
          <p:spPr>
            <a:xfrm>
              <a:off x="8136800" y="4336313"/>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p22"/>
            <p:cNvCxnSpPr>
              <a:stCxn id="167" idx="6"/>
              <a:endCxn id="168" idx="2"/>
            </p:cNvCxnSpPr>
            <p:nvPr/>
          </p:nvCxnSpPr>
          <p:spPr>
            <a:xfrm>
              <a:off x="8097575" y="3933938"/>
              <a:ext cx="309900" cy="69300"/>
            </a:xfrm>
            <a:prstGeom prst="straightConnector1">
              <a:avLst/>
            </a:prstGeom>
            <a:noFill/>
            <a:ln cap="flat" cmpd="sng" w="9525">
              <a:solidFill>
                <a:srgbClr val="9900FF"/>
              </a:solidFill>
              <a:prstDash val="solid"/>
              <a:round/>
              <a:headEnd len="sm" w="sm" type="none"/>
              <a:tailEnd len="med" w="med" type="triangle"/>
            </a:ln>
          </p:spPr>
        </p:cxnSp>
        <p:cxnSp>
          <p:nvCxnSpPr>
            <p:cNvPr id="171" name="Google Shape;171;p22"/>
            <p:cNvCxnSpPr>
              <a:stCxn id="169" idx="0"/>
              <a:endCxn id="167" idx="5"/>
            </p:cNvCxnSpPr>
            <p:nvPr/>
          </p:nvCxnSpPr>
          <p:spPr>
            <a:xfrm rot="10800000">
              <a:off x="8073200" y="3993113"/>
              <a:ext cx="147300" cy="343200"/>
            </a:xfrm>
            <a:prstGeom prst="straightConnector1">
              <a:avLst/>
            </a:prstGeom>
            <a:noFill/>
            <a:ln cap="flat" cmpd="sng" w="9525">
              <a:solidFill>
                <a:srgbClr val="9900FF"/>
              </a:solidFill>
              <a:prstDash val="solid"/>
              <a:round/>
              <a:headEnd len="sm" w="sm" type="none"/>
              <a:tailEnd len="med" w="med" type="triangle"/>
            </a:ln>
          </p:spPr>
        </p:cxnSp>
        <p:cxnSp>
          <p:nvCxnSpPr>
            <p:cNvPr id="172" name="Google Shape;172;p22"/>
            <p:cNvCxnSpPr>
              <a:stCxn id="169" idx="7"/>
              <a:endCxn id="168" idx="3"/>
            </p:cNvCxnSpPr>
            <p:nvPr/>
          </p:nvCxnSpPr>
          <p:spPr>
            <a:xfrm flipH="1" rot="10800000">
              <a:off x="8279685" y="4062328"/>
              <a:ext cx="152100" cy="298500"/>
            </a:xfrm>
            <a:prstGeom prst="straightConnector1">
              <a:avLst/>
            </a:prstGeom>
            <a:noFill/>
            <a:ln cap="flat" cmpd="sng" w="9525">
              <a:solidFill>
                <a:srgbClr val="9900FF"/>
              </a:solidFill>
              <a:prstDash val="solid"/>
              <a:round/>
              <a:headEnd len="sm" w="sm" type="none"/>
              <a:tailEnd len="med" w="med" type="triangle"/>
            </a:ln>
          </p:spPr>
        </p:cxnSp>
        <p:sp>
          <p:nvSpPr>
            <p:cNvPr id="173" name="Google Shape;173;p22"/>
            <p:cNvSpPr/>
            <p:nvPr/>
          </p:nvSpPr>
          <p:spPr>
            <a:xfrm>
              <a:off x="7674075" y="4085700"/>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4" name="Google Shape;174;p22"/>
            <p:cNvCxnSpPr>
              <a:stCxn id="173" idx="7"/>
              <a:endCxn id="167" idx="3"/>
            </p:cNvCxnSpPr>
            <p:nvPr/>
          </p:nvCxnSpPr>
          <p:spPr>
            <a:xfrm flipH="1" rot="10800000">
              <a:off x="7816960" y="3993215"/>
              <a:ext cx="137700" cy="117000"/>
            </a:xfrm>
            <a:prstGeom prst="straightConnector1">
              <a:avLst/>
            </a:prstGeom>
            <a:noFill/>
            <a:ln cap="flat" cmpd="sng" w="9525">
              <a:solidFill>
                <a:schemeClr val="dk2"/>
              </a:solidFill>
              <a:prstDash val="solid"/>
              <a:round/>
              <a:headEnd len="sm" w="sm" type="none"/>
              <a:tailEnd len="med" w="med" type="triangle"/>
            </a:ln>
          </p:spPr>
        </p:cxnSp>
        <p:sp>
          <p:nvSpPr>
            <p:cNvPr id="175" name="Google Shape;175;p22"/>
            <p:cNvSpPr/>
            <p:nvPr/>
          </p:nvSpPr>
          <p:spPr>
            <a:xfrm>
              <a:off x="4811125" y="3832625"/>
              <a:ext cx="1215900" cy="377700"/>
            </a:xfrm>
            <a:prstGeom prst="rightArrow">
              <a:avLst>
                <a:gd fmla="val 50000" name="adj1"/>
                <a:gd fmla="val 50000" name="adj2"/>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2"/>
            <p:cNvSpPr txBox="1"/>
            <p:nvPr/>
          </p:nvSpPr>
          <p:spPr>
            <a:xfrm>
              <a:off x="459375" y="3541525"/>
              <a:ext cx="4380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it’s ready, you can...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2"/>
            <p:cNvSpPr/>
            <p:nvPr/>
          </p:nvSpPr>
          <p:spPr>
            <a:xfrm>
              <a:off x="6633883" y="3862494"/>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2"/>
            <p:cNvSpPr/>
            <p:nvPr/>
          </p:nvSpPr>
          <p:spPr>
            <a:xfrm>
              <a:off x="7187258" y="3931819"/>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2"/>
            <p:cNvSpPr/>
            <p:nvPr/>
          </p:nvSpPr>
          <p:spPr>
            <a:xfrm>
              <a:off x="6840508" y="4348569"/>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0" name="Google Shape;180;p22"/>
            <p:cNvCxnSpPr>
              <a:stCxn id="177" idx="6"/>
              <a:endCxn id="178" idx="2"/>
            </p:cNvCxnSpPr>
            <p:nvPr/>
          </p:nvCxnSpPr>
          <p:spPr>
            <a:xfrm>
              <a:off x="6801283" y="3946194"/>
              <a:ext cx="386100" cy="69300"/>
            </a:xfrm>
            <a:prstGeom prst="straightConnector1">
              <a:avLst/>
            </a:prstGeom>
            <a:noFill/>
            <a:ln cap="flat" cmpd="sng" w="9525">
              <a:solidFill>
                <a:schemeClr val="dk2"/>
              </a:solidFill>
              <a:prstDash val="solid"/>
              <a:round/>
              <a:headEnd len="sm" w="sm" type="none"/>
              <a:tailEnd len="med" w="med" type="triangle"/>
            </a:ln>
          </p:spPr>
        </p:cxnSp>
        <p:cxnSp>
          <p:nvCxnSpPr>
            <p:cNvPr id="181" name="Google Shape;181;p22"/>
            <p:cNvCxnSpPr>
              <a:stCxn id="179" idx="0"/>
              <a:endCxn id="177" idx="5"/>
            </p:cNvCxnSpPr>
            <p:nvPr/>
          </p:nvCxnSpPr>
          <p:spPr>
            <a:xfrm rot="10800000">
              <a:off x="6776908" y="4005369"/>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182" name="Google Shape;182;p22"/>
            <p:cNvCxnSpPr>
              <a:stCxn id="179" idx="7"/>
              <a:endCxn id="178" idx="3"/>
            </p:cNvCxnSpPr>
            <p:nvPr/>
          </p:nvCxnSpPr>
          <p:spPr>
            <a:xfrm flipH="1" rot="10800000">
              <a:off x="6983393" y="4074584"/>
              <a:ext cx="228300" cy="29850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idx="1" type="body"/>
          </p:nvPr>
        </p:nvSpPr>
        <p:spPr>
          <a:xfrm>
            <a:off x="311700" y="14013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000"/>
              <a:t>Three steps:</a:t>
            </a:r>
            <a:endParaRPr sz="2000"/>
          </a:p>
          <a:p>
            <a:pPr indent="-298450" lvl="0" marL="457200" rtl="0" algn="l">
              <a:lnSpc>
                <a:spcPct val="115000"/>
              </a:lnSpc>
              <a:spcBef>
                <a:spcPts val="1600"/>
              </a:spcBef>
              <a:spcAft>
                <a:spcPts val="0"/>
              </a:spcAft>
              <a:buSzPts val="1100"/>
              <a:buAutoNum type="arabicPeriod"/>
            </a:pPr>
            <a:r>
              <a:rPr lang="en-US" sz="2000"/>
              <a:t>Semantic Role Labeling</a:t>
            </a:r>
            <a:endParaRPr sz="2000"/>
          </a:p>
          <a:p>
            <a:pPr indent="-298450" lvl="1" marL="914400" rtl="0" algn="l">
              <a:lnSpc>
                <a:spcPct val="115000"/>
              </a:lnSpc>
              <a:spcBef>
                <a:spcPts val="0"/>
              </a:spcBef>
              <a:spcAft>
                <a:spcPts val="0"/>
              </a:spcAft>
              <a:buSzPts val="1100"/>
              <a:buChar char="○"/>
            </a:pPr>
            <a:r>
              <a:rPr lang="en-US" sz="1200"/>
              <a:t>Graphical encoding of dependencies between subjects/verbs in a sentence.</a:t>
            </a:r>
            <a:endParaRPr sz="1200"/>
          </a:p>
          <a:p>
            <a:pPr indent="-298450" lvl="0" marL="457200" rtl="0" algn="l">
              <a:lnSpc>
                <a:spcPct val="115000"/>
              </a:lnSpc>
              <a:spcBef>
                <a:spcPts val="0"/>
              </a:spcBef>
              <a:spcAft>
                <a:spcPts val="0"/>
              </a:spcAft>
              <a:buSzPts val="1100"/>
              <a:buAutoNum type="arabicPeriod"/>
            </a:pPr>
            <a:r>
              <a:rPr lang="en-US" sz="2000"/>
              <a:t>Coreference Resolution</a:t>
            </a:r>
            <a:endParaRPr sz="2000"/>
          </a:p>
          <a:p>
            <a:pPr indent="-298450" lvl="1" marL="914400" rtl="0" algn="l">
              <a:lnSpc>
                <a:spcPct val="115000"/>
              </a:lnSpc>
              <a:spcBef>
                <a:spcPts val="0"/>
              </a:spcBef>
              <a:spcAft>
                <a:spcPts val="0"/>
              </a:spcAft>
              <a:buSzPts val="1100"/>
              <a:buChar char="○"/>
            </a:pPr>
            <a:r>
              <a:rPr lang="en-US" sz="1200"/>
              <a:t>Link mentions of entity within and across sentences.</a:t>
            </a:r>
            <a:endParaRPr sz="1200"/>
          </a:p>
          <a:p>
            <a:pPr indent="-298450" lvl="0" marL="457200" rtl="0" algn="l">
              <a:lnSpc>
                <a:spcPct val="115000"/>
              </a:lnSpc>
              <a:spcBef>
                <a:spcPts val="0"/>
              </a:spcBef>
              <a:spcAft>
                <a:spcPts val="0"/>
              </a:spcAft>
              <a:buSzPts val="1100"/>
              <a:buAutoNum type="arabicPeriod"/>
            </a:pPr>
            <a:r>
              <a:rPr lang="en-US" sz="2000"/>
              <a:t>Named Entity Recognition</a:t>
            </a:r>
            <a:endParaRPr sz="2000"/>
          </a:p>
          <a:p>
            <a:pPr indent="-298450" lvl="1" marL="914400" rtl="0" algn="l">
              <a:lnSpc>
                <a:spcPct val="115000"/>
              </a:lnSpc>
              <a:spcBef>
                <a:spcPts val="0"/>
              </a:spcBef>
              <a:spcAft>
                <a:spcPts val="0"/>
              </a:spcAft>
              <a:buSzPts val="1100"/>
              <a:buChar char="○"/>
            </a:pPr>
            <a:r>
              <a:rPr lang="en-US" sz="1200"/>
              <a:t>Map fine-grained entities (e.g., “John”) to common entities (e.g., “Person”).</a:t>
            </a:r>
            <a:endParaRPr sz="1200"/>
          </a:p>
          <a:p>
            <a:pPr indent="-298450" lvl="1" marL="914400" rtl="0" algn="l">
              <a:lnSpc>
                <a:spcPct val="115000"/>
              </a:lnSpc>
              <a:spcBef>
                <a:spcPts val="0"/>
              </a:spcBef>
              <a:spcAft>
                <a:spcPts val="0"/>
              </a:spcAft>
              <a:buSzPts val="1100"/>
              <a:buChar char="○"/>
            </a:pPr>
            <a:r>
              <a:rPr lang="en-US" sz="1200"/>
              <a:t>Better generalization</a:t>
            </a:r>
            <a:endParaRPr sz="1200"/>
          </a:p>
          <a:p>
            <a:pPr indent="0" lvl="0" marL="0" rtl="0" algn="l">
              <a:lnSpc>
                <a:spcPct val="115000"/>
              </a:lnSpc>
              <a:spcBef>
                <a:spcPts val="1600"/>
              </a:spcBef>
              <a:spcAft>
                <a:spcPts val="1600"/>
              </a:spcAft>
              <a:buSzPts val="1800"/>
              <a:buNone/>
            </a:pPr>
            <a:r>
              <a:t/>
            </a:r>
            <a:endParaRPr sz="2000"/>
          </a:p>
        </p:txBody>
      </p:sp>
      <p:sp>
        <p:nvSpPr>
          <p:cNvPr id="188" name="Google Shape;188;p23"/>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Semantic Parsing: Text to Meaning Representation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Semantic Role Labeling</a:t>
            </a:r>
            <a:endParaRPr/>
          </a:p>
        </p:txBody>
      </p:sp>
      <p:sp>
        <p:nvSpPr>
          <p:cNvPr id="194" name="Google Shape;194;p24"/>
          <p:cNvSpPr txBox="1"/>
          <p:nvPr/>
        </p:nvSpPr>
        <p:spPr>
          <a:xfrm>
            <a:off x="510475" y="3166763"/>
            <a:ext cx="37887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 is waiting for his car to be finished.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4"/>
          <p:cNvSpPr txBox="1"/>
          <p:nvPr/>
        </p:nvSpPr>
        <p:spPr>
          <a:xfrm>
            <a:off x="4070000" y="2088025"/>
            <a:ext cx="8865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a:t>
            </a:r>
            <a:endParaRPr b="0" i="0" sz="1400" u="none" cap="none" strike="noStrike">
              <a:solidFill>
                <a:srgbClr val="000000"/>
              </a:solidFill>
              <a:latin typeface="Arial"/>
              <a:ea typeface="Arial"/>
              <a:cs typeface="Arial"/>
              <a:sym typeface="Arial"/>
            </a:endParaRPr>
          </a:p>
        </p:txBody>
      </p:sp>
      <p:sp>
        <p:nvSpPr>
          <p:cNvPr id="196" name="Google Shape;196;p24"/>
          <p:cNvSpPr txBox="1"/>
          <p:nvPr/>
        </p:nvSpPr>
        <p:spPr>
          <a:xfrm>
            <a:off x="4956525" y="1966500"/>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subject</a:t>
            </a:r>
            <a:endParaRPr b="0" i="0" sz="800" u="none" cap="none" strike="noStrike">
              <a:solidFill>
                <a:srgbClr val="000000"/>
              </a:solidFill>
              <a:latin typeface="Roboto Mono"/>
              <a:ea typeface="Roboto Mono"/>
              <a:cs typeface="Roboto Mono"/>
              <a:sym typeface="Roboto Mono"/>
            </a:endParaRPr>
          </a:p>
        </p:txBody>
      </p:sp>
      <p:sp>
        <p:nvSpPr>
          <p:cNvPr id="197" name="Google Shape;197;p24"/>
          <p:cNvSpPr txBox="1"/>
          <p:nvPr/>
        </p:nvSpPr>
        <p:spPr>
          <a:xfrm>
            <a:off x="5552313" y="3392400"/>
            <a:ext cx="19986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 his car to be finished</a:t>
            </a:r>
            <a:endParaRPr b="0" i="0" sz="1400" u="none" cap="none" strike="noStrike">
              <a:solidFill>
                <a:srgbClr val="000000"/>
              </a:solidFill>
              <a:latin typeface="Arial"/>
              <a:ea typeface="Arial"/>
              <a:cs typeface="Arial"/>
              <a:sym typeface="Arial"/>
            </a:endParaRPr>
          </a:p>
        </p:txBody>
      </p:sp>
      <p:sp>
        <p:nvSpPr>
          <p:cNvPr id="198" name="Google Shape;198;p24"/>
          <p:cNvSpPr txBox="1"/>
          <p:nvPr/>
        </p:nvSpPr>
        <p:spPr>
          <a:xfrm>
            <a:off x="5552330" y="2088775"/>
            <a:ext cx="7848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waiting</a:t>
            </a:r>
            <a:endParaRPr b="0" i="0" sz="1400" u="none" cap="none" strike="noStrike">
              <a:solidFill>
                <a:srgbClr val="000000"/>
              </a:solidFill>
              <a:latin typeface="Arial"/>
              <a:ea typeface="Arial"/>
              <a:cs typeface="Arial"/>
              <a:sym typeface="Arial"/>
            </a:endParaRPr>
          </a:p>
        </p:txBody>
      </p:sp>
      <p:cxnSp>
        <p:nvCxnSpPr>
          <p:cNvPr id="199" name="Google Shape;199;p24"/>
          <p:cNvCxnSpPr>
            <a:stCxn id="198" idx="1"/>
            <a:endCxn id="195" idx="3"/>
          </p:cNvCxnSpPr>
          <p:nvPr/>
        </p:nvCxnSpPr>
        <p:spPr>
          <a:xfrm rot="10800000">
            <a:off x="4956530" y="2202325"/>
            <a:ext cx="595800" cy="7800"/>
          </a:xfrm>
          <a:prstGeom prst="straightConnector1">
            <a:avLst/>
          </a:prstGeom>
          <a:noFill/>
          <a:ln cap="flat" cmpd="sng" w="9525">
            <a:solidFill>
              <a:schemeClr val="dk2"/>
            </a:solidFill>
            <a:prstDash val="solid"/>
            <a:round/>
            <a:headEnd len="sm" w="sm" type="none"/>
            <a:tailEnd len="med" w="med" type="triangle"/>
          </a:ln>
        </p:spPr>
      </p:cxnSp>
      <p:cxnSp>
        <p:nvCxnSpPr>
          <p:cNvPr id="200" name="Google Shape;200;p24"/>
          <p:cNvCxnSpPr>
            <a:stCxn id="198" idx="2"/>
            <a:endCxn id="197" idx="0"/>
          </p:cNvCxnSpPr>
          <p:nvPr/>
        </p:nvCxnSpPr>
        <p:spPr>
          <a:xfrm>
            <a:off x="5944730" y="2331475"/>
            <a:ext cx="606900" cy="1060800"/>
          </a:xfrm>
          <a:prstGeom prst="straightConnector1">
            <a:avLst/>
          </a:prstGeom>
          <a:noFill/>
          <a:ln cap="flat" cmpd="sng" w="9525">
            <a:solidFill>
              <a:schemeClr val="dk2"/>
            </a:solidFill>
            <a:prstDash val="solid"/>
            <a:round/>
            <a:headEnd len="sm" w="sm" type="none"/>
            <a:tailEnd len="med" w="med" type="triangle"/>
          </a:ln>
        </p:spPr>
      </p:cxnSp>
      <p:sp>
        <p:nvSpPr>
          <p:cNvPr id="201" name="Google Shape;201;p24"/>
          <p:cNvSpPr txBox="1"/>
          <p:nvPr/>
        </p:nvSpPr>
        <p:spPr>
          <a:xfrm rot="3490687">
            <a:off x="5984786" y="2645150"/>
            <a:ext cx="724851" cy="28588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02" name="Google Shape;202;p24"/>
          <p:cNvSpPr txBox="1"/>
          <p:nvPr/>
        </p:nvSpPr>
        <p:spPr>
          <a:xfrm>
            <a:off x="5392638" y="4548550"/>
            <a:ext cx="944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his car</a:t>
            </a:r>
            <a:endParaRPr b="0" i="0" sz="1400" u="none" cap="none" strike="noStrike">
              <a:solidFill>
                <a:srgbClr val="000000"/>
              </a:solidFill>
              <a:latin typeface="Arial"/>
              <a:ea typeface="Arial"/>
              <a:cs typeface="Arial"/>
              <a:sym typeface="Arial"/>
            </a:endParaRPr>
          </a:p>
        </p:txBody>
      </p:sp>
      <p:sp>
        <p:nvSpPr>
          <p:cNvPr id="203" name="Google Shape;203;p24"/>
          <p:cNvSpPr txBox="1"/>
          <p:nvPr/>
        </p:nvSpPr>
        <p:spPr>
          <a:xfrm>
            <a:off x="6773963" y="4548550"/>
            <a:ext cx="12216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finished</a:t>
            </a:r>
            <a:endParaRPr b="0" i="0" sz="1400" u="none" cap="none" strike="noStrike">
              <a:solidFill>
                <a:srgbClr val="000000"/>
              </a:solidFill>
              <a:latin typeface="Arial"/>
              <a:ea typeface="Arial"/>
              <a:cs typeface="Arial"/>
              <a:sym typeface="Arial"/>
            </a:endParaRPr>
          </a:p>
        </p:txBody>
      </p:sp>
      <p:cxnSp>
        <p:nvCxnSpPr>
          <p:cNvPr id="204" name="Google Shape;204;p24"/>
          <p:cNvCxnSpPr>
            <a:stCxn id="197" idx="2"/>
            <a:endCxn id="202" idx="0"/>
          </p:cNvCxnSpPr>
          <p:nvPr/>
        </p:nvCxnSpPr>
        <p:spPr>
          <a:xfrm flipH="1">
            <a:off x="5864913" y="3620700"/>
            <a:ext cx="686700" cy="927900"/>
          </a:xfrm>
          <a:prstGeom prst="straightConnector1">
            <a:avLst/>
          </a:prstGeom>
          <a:noFill/>
          <a:ln cap="flat" cmpd="sng" w="9525">
            <a:solidFill>
              <a:schemeClr val="dk2"/>
            </a:solidFill>
            <a:prstDash val="solid"/>
            <a:round/>
            <a:headEnd len="sm" w="sm" type="none"/>
            <a:tailEnd len="med" w="med" type="triangle"/>
          </a:ln>
        </p:spPr>
      </p:cxnSp>
      <p:sp>
        <p:nvSpPr>
          <p:cNvPr id="205" name="Google Shape;205;p24"/>
          <p:cNvSpPr txBox="1"/>
          <p:nvPr/>
        </p:nvSpPr>
        <p:spPr>
          <a:xfrm rot="-3100730">
            <a:off x="5818206" y="3970490"/>
            <a:ext cx="412212" cy="2283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06" name="Google Shape;206;p24"/>
          <p:cNvCxnSpPr>
            <a:stCxn id="197" idx="2"/>
            <a:endCxn id="203" idx="0"/>
          </p:cNvCxnSpPr>
          <p:nvPr/>
        </p:nvCxnSpPr>
        <p:spPr>
          <a:xfrm>
            <a:off x="6551613" y="3620700"/>
            <a:ext cx="833100" cy="927900"/>
          </a:xfrm>
          <a:prstGeom prst="straightConnector1">
            <a:avLst/>
          </a:prstGeom>
          <a:noFill/>
          <a:ln cap="flat" cmpd="sng" w="9525">
            <a:solidFill>
              <a:schemeClr val="dk2"/>
            </a:solidFill>
            <a:prstDash val="solid"/>
            <a:round/>
            <a:headEnd len="sm" w="sm" type="none"/>
            <a:tailEnd len="med" w="med" type="triangle"/>
          </a:ln>
        </p:spPr>
      </p:cxnSp>
      <p:sp>
        <p:nvSpPr>
          <p:cNvPr id="207" name="Google Shape;207;p24"/>
          <p:cNvSpPr txBox="1"/>
          <p:nvPr/>
        </p:nvSpPr>
        <p:spPr>
          <a:xfrm rot="2849861">
            <a:off x="6953132" y="3941624"/>
            <a:ext cx="389420" cy="28601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08" name="Google Shape;208;p24"/>
          <p:cNvCxnSpPr/>
          <p:nvPr/>
        </p:nvCxnSpPr>
        <p:spPr>
          <a:xfrm rot="10800000">
            <a:off x="6253675" y="4681600"/>
            <a:ext cx="747000" cy="0"/>
          </a:xfrm>
          <a:prstGeom prst="straightConnector1">
            <a:avLst/>
          </a:prstGeom>
          <a:noFill/>
          <a:ln cap="flat" cmpd="sng" w="9525">
            <a:solidFill>
              <a:schemeClr val="dk2"/>
            </a:solidFill>
            <a:prstDash val="solid"/>
            <a:round/>
            <a:headEnd len="sm" w="sm" type="none"/>
            <a:tailEnd len="med" w="med" type="triangle"/>
          </a:ln>
        </p:spPr>
      </p:cxnSp>
      <p:sp>
        <p:nvSpPr>
          <p:cNvPr id="209" name="Google Shape;209;p24"/>
          <p:cNvSpPr txBox="1"/>
          <p:nvPr/>
        </p:nvSpPr>
        <p:spPr>
          <a:xfrm>
            <a:off x="6337125" y="4360325"/>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10" name="Google Shape;210;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US"/>
              <a:t>Labels predicates (verbs) and their associated arguments.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Coreference Resolution</a:t>
            </a:r>
            <a:endParaRPr/>
          </a:p>
        </p:txBody>
      </p:sp>
      <p:sp>
        <p:nvSpPr>
          <p:cNvPr id="216" name="Google Shape;216;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Links mentions of a single entity in a sentence or across sentences.</a:t>
            </a:r>
            <a:endParaRPr/>
          </a:p>
          <a:p>
            <a:pPr indent="0" lvl="0" marL="0" rtl="0" algn="l">
              <a:lnSpc>
                <a:spcPct val="115000"/>
              </a:lnSpc>
              <a:spcBef>
                <a:spcPts val="1600"/>
              </a:spcBef>
              <a:spcAft>
                <a:spcPts val="1600"/>
              </a:spcAft>
              <a:buSzPts val="1800"/>
              <a:buNone/>
            </a:pPr>
            <a:r>
              <a:t/>
            </a:r>
            <a:endParaRPr/>
          </a:p>
        </p:txBody>
      </p:sp>
      <p:sp>
        <p:nvSpPr>
          <p:cNvPr id="217" name="Google Shape;217;p25"/>
          <p:cNvSpPr txBox="1"/>
          <p:nvPr/>
        </p:nvSpPr>
        <p:spPr>
          <a:xfrm>
            <a:off x="510475" y="3166763"/>
            <a:ext cx="37887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 is waiting for his car to be finished.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5"/>
          <p:cNvSpPr txBox="1"/>
          <p:nvPr/>
        </p:nvSpPr>
        <p:spPr>
          <a:xfrm>
            <a:off x="4070000" y="2088025"/>
            <a:ext cx="8865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a:t>
            </a:r>
            <a:endParaRPr b="0" i="0" sz="1400" u="none" cap="none" strike="noStrike">
              <a:solidFill>
                <a:srgbClr val="000000"/>
              </a:solidFill>
              <a:latin typeface="Arial"/>
              <a:ea typeface="Arial"/>
              <a:cs typeface="Arial"/>
              <a:sym typeface="Arial"/>
            </a:endParaRPr>
          </a:p>
        </p:txBody>
      </p:sp>
      <p:sp>
        <p:nvSpPr>
          <p:cNvPr id="219" name="Google Shape;219;p25"/>
          <p:cNvSpPr txBox="1"/>
          <p:nvPr/>
        </p:nvSpPr>
        <p:spPr>
          <a:xfrm>
            <a:off x="4956525" y="1966500"/>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subject</a:t>
            </a:r>
            <a:endParaRPr b="0" i="0" sz="800" u="none" cap="none" strike="noStrike">
              <a:solidFill>
                <a:srgbClr val="000000"/>
              </a:solidFill>
              <a:latin typeface="Roboto Mono"/>
              <a:ea typeface="Roboto Mono"/>
              <a:cs typeface="Roboto Mono"/>
              <a:sym typeface="Roboto Mono"/>
            </a:endParaRPr>
          </a:p>
        </p:txBody>
      </p:sp>
      <p:sp>
        <p:nvSpPr>
          <p:cNvPr id="220" name="Google Shape;220;p25"/>
          <p:cNvSpPr txBox="1"/>
          <p:nvPr/>
        </p:nvSpPr>
        <p:spPr>
          <a:xfrm>
            <a:off x="5552313" y="3392400"/>
            <a:ext cx="19986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 his car to be finished</a:t>
            </a:r>
            <a:endParaRPr b="0" i="0" sz="1400" u="none" cap="none" strike="noStrike">
              <a:solidFill>
                <a:srgbClr val="000000"/>
              </a:solidFill>
              <a:latin typeface="Arial"/>
              <a:ea typeface="Arial"/>
              <a:cs typeface="Arial"/>
              <a:sym typeface="Arial"/>
            </a:endParaRPr>
          </a:p>
        </p:txBody>
      </p:sp>
      <p:sp>
        <p:nvSpPr>
          <p:cNvPr id="221" name="Google Shape;221;p25"/>
          <p:cNvSpPr txBox="1"/>
          <p:nvPr/>
        </p:nvSpPr>
        <p:spPr>
          <a:xfrm>
            <a:off x="5552330" y="2088775"/>
            <a:ext cx="7848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waiting</a:t>
            </a:r>
            <a:endParaRPr b="0" i="0" sz="1400" u="none" cap="none" strike="noStrike">
              <a:solidFill>
                <a:srgbClr val="000000"/>
              </a:solidFill>
              <a:latin typeface="Arial"/>
              <a:ea typeface="Arial"/>
              <a:cs typeface="Arial"/>
              <a:sym typeface="Arial"/>
            </a:endParaRPr>
          </a:p>
        </p:txBody>
      </p:sp>
      <p:cxnSp>
        <p:nvCxnSpPr>
          <p:cNvPr id="222" name="Google Shape;222;p25"/>
          <p:cNvCxnSpPr>
            <a:stCxn id="221" idx="1"/>
            <a:endCxn id="218" idx="3"/>
          </p:cNvCxnSpPr>
          <p:nvPr/>
        </p:nvCxnSpPr>
        <p:spPr>
          <a:xfrm rot="10800000">
            <a:off x="4956530" y="2202325"/>
            <a:ext cx="595800" cy="7800"/>
          </a:xfrm>
          <a:prstGeom prst="straightConnector1">
            <a:avLst/>
          </a:prstGeom>
          <a:noFill/>
          <a:ln cap="flat" cmpd="sng" w="9525">
            <a:solidFill>
              <a:schemeClr val="dk2"/>
            </a:solidFill>
            <a:prstDash val="solid"/>
            <a:round/>
            <a:headEnd len="sm" w="sm" type="none"/>
            <a:tailEnd len="med" w="med" type="triangle"/>
          </a:ln>
        </p:spPr>
      </p:cxnSp>
      <p:cxnSp>
        <p:nvCxnSpPr>
          <p:cNvPr id="223" name="Google Shape;223;p25"/>
          <p:cNvCxnSpPr>
            <a:stCxn id="221" idx="2"/>
            <a:endCxn id="220" idx="0"/>
          </p:cNvCxnSpPr>
          <p:nvPr/>
        </p:nvCxnSpPr>
        <p:spPr>
          <a:xfrm>
            <a:off x="5944730" y="2331475"/>
            <a:ext cx="606900" cy="1060800"/>
          </a:xfrm>
          <a:prstGeom prst="straightConnector1">
            <a:avLst/>
          </a:prstGeom>
          <a:noFill/>
          <a:ln cap="flat" cmpd="sng" w="9525">
            <a:solidFill>
              <a:schemeClr val="dk2"/>
            </a:solidFill>
            <a:prstDash val="solid"/>
            <a:round/>
            <a:headEnd len="sm" w="sm" type="none"/>
            <a:tailEnd len="med" w="med" type="triangle"/>
          </a:ln>
        </p:spPr>
      </p:cxnSp>
      <p:sp>
        <p:nvSpPr>
          <p:cNvPr id="224" name="Google Shape;224;p25"/>
          <p:cNvSpPr txBox="1"/>
          <p:nvPr/>
        </p:nvSpPr>
        <p:spPr>
          <a:xfrm rot="3490687">
            <a:off x="5984736" y="2645149"/>
            <a:ext cx="724851" cy="28588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25" name="Google Shape;225;p25"/>
          <p:cNvSpPr txBox="1"/>
          <p:nvPr/>
        </p:nvSpPr>
        <p:spPr>
          <a:xfrm>
            <a:off x="5392638" y="4548550"/>
            <a:ext cx="944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rPr>
              <a:t>his</a:t>
            </a:r>
            <a:r>
              <a:rPr b="0" i="0" lang="en-US" sz="1400" u="none" cap="none" strike="noStrike">
                <a:solidFill>
                  <a:srgbClr val="000000"/>
                </a:solidFill>
                <a:latin typeface="Arial"/>
                <a:ea typeface="Arial"/>
                <a:cs typeface="Arial"/>
                <a:sym typeface="Arial"/>
              </a:rPr>
              <a:t> car</a:t>
            </a:r>
            <a:endParaRPr b="0" i="0" sz="1400" u="none" cap="none" strike="noStrike">
              <a:solidFill>
                <a:srgbClr val="000000"/>
              </a:solidFill>
              <a:latin typeface="Arial"/>
              <a:ea typeface="Arial"/>
              <a:cs typeface="Arial"/>
              <a:sym typeface="Arial"/>
            </a:endParaRPr>
          </a:p>
        </p:txBody>
      </p:sp>
      <p:sp>
        <p:nvSpPr>
          <p:cNvPr id="226" name="Google Shape;226;p25"/>
          <p:cNvSpPr txBox="1"/>
          <p:nvPr/>
        </p:nvSpPr>
        <p:spPr>
          <a:xfrm>
            <a:off x="6773963" y="4548550"/>
            <a:ext cx="12216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finished</a:t>
            </a:r>
            <a:endParaRPr b="0" i="0" sz="1400" u="none" cap="none" strike="noStrike">
              <a:solidFill>
                <a:srgbClr val="000000"/>
              </a:solidFill>
              <a:latin typeface="Arial"/>
              <a:ea typeface="Arial"/>
              <a:cs typeface="Arial"/>
              <a:sym typeface="Arial"/>
            </a:endParaRPr>
          </a:p>
        </p:txBody>
      </p:sp>
      <p:cxnSp>
        <p:nvCxnSpPr>
          <p:cNvPr id="227" name="Google Shape;227;p25"/>
          <p:cNvCxnSpPr>
            <a:stCxn id="220" idx="2"/>
            <a:endCxn id="225" idx="0"/>
          </p:cNvCxnSpPr>
          <p:nvPr/>
        </p:nvCxnSpPr>
        <p:spPr>
          <a:xfrm flipH="1">
            <a:off x="5864913" y="3620700"/>
            <a:ext cx="686700" cy="927900"/>
          </a:xfrm>
          <a:prstGeom prst="straightConnector1">
            <a:avLst/>
          </a:prstGeom>
          <a:noFill/>
          <a:ln cap="flat" cmpd="sng" w="9525">
            <a:solidFill>
              <a:schemeClr val="dk2"/>
            </a:solidFill>
            <a:prstDash val="solid"/>
            <a:round/>
            <a:headEnd len="sm" w="sm" type="none"/>
            <a:tailEnd len="med" w="med" type="triangle"/>
          </a:ln>
        </p:spPr>
      </p:cxnSp>
      <p:sp>
        <p:nvSpPr>
          <p:cNvPr id="228" name="Google Shape;228;p25"/>
          <p:cNvSpPr txBox="1"/>
          <p:nvPr/>
        </p:nvSpPr>
        <p:spPr>
          <a:xfrm rot="-3100730">
            <a:off x="5818206" y="3970490"/>
            <a:ext cx="412212" cy="2283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29" name="Google Shape;229;p25"/>
          <p:cNvCxnSpPr>
            <a:stCxn id="220" idx="2"/>
            <a:endCxn id="226" idx="0"/>
          </p:cNvCxnSpPr>
          <p:nvPr/>
        </p:nvCxnSpPr>
        <p:spPr>
          <a:xfrm>
            <a:off x="6551613" y="3620700"/>
            <a:ext cx="833100" cy="927900"/>
          </a:xfrm>
          <a:prstGeom prst="straightConnector1">
            <a:avLst/>
          </a:prstGeom>
          <a:noFill/>
          <a:ln cap="flat" cmpd="sng" w="9525">
            <a:solidFill>
              <a:schemeClr val="dk2"/>
            </a:solidFill>
            <a:prstDash val="solid"/>
            <a:round/>
            <a:headEnd len="sm" w="sm" type="none"/>
            <a:tailEnd len="med" w="med" type="triangle"/>
          </a:ln>
        </p:spPr>
      </p:cxnSp>
      <p:sp>
        <p:nvSpPr>
          <p:cNvPr id="230" name="Google Shape;230;p25"/>
          <p:cNvSpPr txBox="1"/>
          <p:nvPr/>
        </p:nvSpPr>
        <p:spPr>
          <a:xfrm rot="2849861">
            <a:off x="6953132" y="3941624"/>
            <a:ext cx="389420" cy="28601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31" name="Google Shape;231;p25"/>
          <p:cNvCxnSpPr>
            <a:stCxn id="218" idx="2"/>
          </p:cNvCxnSpPr>
          <p:nvPr/>
        </p:nvCxnSpPr>
        <p:spPr>
          <a:xfrm>
            <a:off x="4513250" y="2316325"/>
            <a:ext cx="1110000" cy="2270700"/>
          </a:xfrm>
          <a:prstGeom prst="straightConnector1">
            <a:avLst/>
          </a:prstGeom>
          <a:noFill/>
          <a:ln cap="flat" cmpd="sng" w="9525">
            <a:solidFill>
              <a:schemeClr val="dk2"/>
            </a:solidFill>
            <a:prstDash val="dash"/>
            <a:round/>
            <a:headEnd len="med" w="med" type="triangle"/>
            <a:tailEnd len="med" w="med" type="triangle"/>
          </a:ln>
        </p:spPr>
      </p:cxnSp>
      <p:cxnSp>
        <p:nvCxnSpPr>
          <p:cNvPr id="232" name="Google Shape;232;p25"/>
          <p:cNvCxnSpPr/>
          <p:nvPr/>
        </p:nvCxnSpPr>
        <p:spPr>
          <a:xfrm rot="10800000">
            <a:off x="6253675" y="4681600"/>
            <a:ext cx="747000" cy="0"/>
          </a:xfrm>
          <a:prstGeom prst="straightConnector1">
            <a:avLst/>
          </a:prstGeom>
          <a:noFill/>
          <a:ln cap="flat" cmpd="sng" w="9525">
            <a:solidFill>
              <a:schemeClr val="dk2"/>
            </a:solidFill>
            <a:prstDash val="solid"/>
            <a:round/>
            <a:headEnd len="sm" w="sm" type="none"/>
            <a:tailEnd len="med" w="med" type="triangle"/>
          </a:ln>
        </p:spPr>
      </p:cxnSp>
      <p:sp>
        <p:nvSpPr>
          <p:cNvPr id="233" name="Google Shape;233;p25"/>
          <p:cNvSpPr txBox="1"/>
          <p:nvPr/>
        </p:nvSpPr>
        <p:spPr>
          <a:xfrm>
            <a:off x="6337125" y="4360325"/>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34" name="Google Shape;234;p25"/>
          <p:cNvSpPr txBox="1"/>
          <p:nvPr/>
        </p:nvSpPr>
        <p:spPr>
          <a:xfrm rot="3768552">
            <a:off x="4804414" y="3094489"/>
            <a:ext cx="724798" cy="28605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Named Entity Recognition</a:t>
            </a:r>
            <a:endParaRPr/>
          </a:p>
        </p:txBody>
      </p:sp>
      <p:sp>
        <p:nvSpPr>
          <p:cNvPr id="240" name="Google Shape;240;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US"/>
              <a:t>Marks each node if it is a named entity along with the entity type.</a:t>
            </a:r>
            <a:endParaRPr/>
          </a:p>
        </p:txBody>
      </p:sp>
      <p:sp>
        <p:nvSpPr>
          <p:cNvPr id="241" name="Google Shape;241;p26"/>
          <p:cNvSpPr txBox="1"/>
          <p:nvPr/>
        </p:nvSpPr>
        <p:spPr>
          <a:xfrm>
            <a:off x="510475" y="3166763"/>
            <a:ext cx="37887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 is waiting for his car to be finished.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6"/>
          <p:cNvSpPr txBox="1"/>
          <p:nvPr/>
        </p:nvSpPr>
        <p:spPr>
          <a:xfrm>
            <a:off x="4070000" y="2088025"/>
            <a:ext cx="8865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John</a:t>
            </a:r>
            <a:endParaRPr b="0" i="0" sz="1400" u="none" cap="none" strike="noStrike">
              <a:solidFill>
                <a:srgbClr val="000000"/>
              </a:solidFill>
              <a:latin typeface="Arial"/>
              <a:ea typeface="Arial"/>
              <a:cs typeface="Arial"/>
              <a:sym typeface="Arial"/>
            </a:endParaRPr>
          </a:p>
        </p:txBody>
      </p:sp>
      <p:sp>
        <p:nvSpPr>
          <p:cNvPr id="243" name="Google Shape;243;p26"/>
          <p:cNvSpPr txBox="1"/>
          <p:nvPr/>
        </p:nvSpPr>
        <p:spPr>
          <a:xfrm>
            <a:off x="4956525" y="1966500"/>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subject</a:t>
            </a:r>
            <a:endParaRPr b="0" i="0" sz="800" u="none" cap="none" strike="noStrike">
              <a:solidFill>
                <a:srgbClr val="000000"/>
              </a:solidFill>
              <a:latin typeface="Roboto Mono"/>
              <a:ea typeface="Roboto Mono"/>
              <a:cs typeface="Roboto Mono"/>
              <a:sym typeface="Roboto Mono"/>
            </a:endParaRPr>
          </a:p>
        </p:txBody>
      </p:sp>
      <p:sp>
        <p:nvSpPr>
          <p:cNvPr id="244" name="Google Shape;244;p26"/>
          <p:cNvSpPr txBox="1"/>
          <p:nvPr/>
        </p:nvSpPr>
        <p:spPr>
          <a:xfrm>
            <a:off x="5552313" y="3392400"/>
            <a:ext cx="19986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for his car to be finished</a:t>
            </a:r>
            <a:endParaRPr b="0" i="0" sz="1400" u="none" cap="none" strike="noStrike">
              <a:solidFill>
                <a:srgbClr val="000000"/>
              </a:solidFill>
              <a:latin typeface="Arial"/>
              <a:ea typeface="Arial"/>
              <a:cs typeface="Arial"/>
              <a:sym typeface="Arial"/>
            </a:endParaRPr>
          </a:p>
        </p:txBody>
      </p:sp>
      <p:sp>
        <p:nvSpPr>
          <p:cNvPr id="245" name="Google Shape;245;p26"/>
          <p:cNvSpPr txBox="1"/>
          <p:nvPr/>
        </p:nvSpPr>
        <p:spPr>
          <a:xfrm>
            <a:off x="5552330" y="2088775"/>
            <a:ext cx="7848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waiting</a:t>
            </a:r>
            <a:endParaRPr b="0" i="0" sz="1400" u="none" cap="none" strike="noStrike">
              <a:solidFill>
                <a:srgbClr val="000000"/>
              </a:solidFill>
              <a:latin typeface="Arial"/>
              <a:ea typeface="Arial"/>
              <a:cs typeface="Arial"/>
              <a:sym typeface="Arial"/>
            </a:endParaRPr>
          </a:p>
        </p:txBody>
      </p:sp>
      <p:cxnSp>
        <p:nvCxnSpPr>
          <p:cNvPr id="246" name="Google Shape;246;p26"/>
          <p:cNvCxnSpPr>
            <a:stCxn id="245" idx="1"/>
            <a:endCxn id="242" idx="3"/>
          </p:cNvCxnSpPr>
          <p:nvPr/>
        </p:nvCxnSpPr>
        <p:spPr>
          <a:xfrm rot="10800000">
            <a:off x="4956530" y="2202325"/>
            <a:ext cx="595800" cy="7800"/>
          </a:xfrm>
          <a:prstGeom prst="straightConnector1">
            <a:avLst/>
          </a:prstGeom>
          <a:noFill/>
          <a:ln cap="flat" cmpd="sng" w="9525">
            <a:solidFill>
              <a:schemeClr val="dk2"/>
            </a:solidFill>
            <a:prstDash val="solid"/>
            <a:round/>
            <a:headEnd len="sm" w="sm" type="none"/>
            <a:tailEnd len="med" w="med" type="triangle"/>
          </a:ln>
        </p:spPr>
      </p:cxnSp>
      <p:cxnSp>
        <p:nvCxnSpPr>
          <p:cNvPr id="247" name="Google Shape;247;p26"/>
          <p:cNvCxnSpPr>
            <a:stCxn id="245" idx="2"/>
            <a:endCxn id="244" idx="0"/>
          </p:cNvCxnSpPr>
          <p:nvPr/>
        </p:nvCxnSpPr>
        <p:spPr>
          <a:xfrm>
            <a:off x="5944730" y="2331475"/>
            <a:ext cx="606900" cy="1060800"/>
          </a:xfrm>
          <a:prstGeom prst="straightConnector1">
            <a:avLst/>
          </a:prstGeom>
          <a:noFill/>
          <a:ln cap="flat" cmpd="sng" w="9525">
            <a:solidFill>
              <a:schemeClr val="dk2"/>
            </a:solidFill>
            <a:prstDash val="solid"/>
            <a:round/>
            <a:headEnd len="sm" w="sm" type="none"/>
            <a:tailEnd len="med" w="med" type="triangle"/>
          </a:ln>
        </p:spPr>
      </p:cxnSp>
      <p:sp>
        <p:nvSpPr>
          <p:cNvPr id="248" name="Google Shape;248;p26"/>
          <p:cNvSpPr txBox="1"/>
          <p:nvPr/>
        </p:nvSpPr>
        <p:spPr>
          <a:xfrm rot="3490687">
            <a:off x="5984736" y="2645149"/>
            <a:ext cx="724851" cy="28588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49" name="Google Shape;249;p26"/>
          <p:cNvSpPr txBox="1"/>
          <p:nvPr/>
        </p:nvSpPr>
        <p:spPr>
          <a:xfrm>
            <a:off x="5392638" y="4548550"/>
            <a:ext cx="944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rPr>
              <a:t>his</a:t>
            </a:r>
            <a:r>
              <a:rPr b="0" i="0" lang="en-US" sz="1400" u="none" cap="none" strike="noStrike">
                <a:solidFill>
                  <a:srgbClr val="000000"/>
                </a:solidFill>
                <a:latin typeface="Arial"/>
                <a:ea typeface="Arial"/>
                <a:cs typeface="Arial"/>
                <a:sym typeface="Arial"/>
              </a:rPr>
              <a:t> car</a:t>
            </a:r>
            <a:endParaRPr b="0" i="0" sz="1400" u="none" cap="none" strike="noStrike">
              <a:solidFill>
                <a:srgbClr val="000000"/>
              </a:solidFill>
              <a:latin typeface="Arial"/>
              <a:ea typeface="Arial"/>
              <a:cs typeface="Arial"/>
              <a:sym typeface="Arial"/>
            </a:endParaRPr>
          </a:p>
        </p:txBody>
      </p:sp>
      <p:sp>
        <p:nvSpPr>
          <p:cNvPr id="250" name="Google Shape;250;p26"/>
          <p:cNvSpPr txBox="1"/>
          <p:nvPr/>
        </p:nvSpPr>
        <p:spPr>
          <a:xfrm>
            <a:off x="6773963" y="4548550"/>
            <a:ext cx="12216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finished</a:t>
            </a:r>
            <a:endParaRPr b="0" i="0" sz="1400" u="none" cap="none" strike="noStrike">
              <a:solidFill>
                <a:srgbClr val="000000"/>
              </a:solidFill>
              <a:latin typeface="Arial"/>
              <a:ea typeface="Arial"/>
              <a:cs typeface="Arial"/>
              <a:sym typeface="Arial"/>
            </a:endParaRPr>
          </a:p>
        </p:txBody>
      </p:sp>
      <p:cxnSp>
        <p:nvCxnSpPr>
          <p:cNvPr id="251" name="Google Shape;251;p26"/>
          <p:cNvCxnSpPr>
            <a:stCxn id="244" idx="2"/>
            <a:endCxn id="249" idx="0"/>
          </p:cNvCxnSpPr>
          <p:nvPr/>
        </p:nvCxnSpPr>
        <p:spPr>
          <a:xfrm flipH="1">
            <a:off x="5864913" y="3620700"/>
            <a:ext cx="686700" cy="927900"/>
          </a:xfrm>
          <a:prstGeom prst="straightConnector1">
            <a:avLst/>
          </a:prstGeom>
          <a:noFill/>
          <a:ln cap="flat" cmpd="sng" w="9525">
            <a:solidFill>
              <a:schemeClr val="dk2"/>
            </a:solidFill>
            <a:prstDash val="solid"/>
            <a:round/>
            <a:headEnd len="sm" w="sm" type="none"/>
            <a:tailEnd len="med" w="med" type="triangle"/>
          </a:ln>
        </p:spPr>
      </p:cxnSp>
      <p:sp>
        <p:nvSpPr>
          <p:cNvPr id="252" name="Google Shape;252;p26"/>
          <p:cNvSpPr txBox="1"/>
          <p:nvPr/>
        </p:nvSpPr>
        <p:spPr>
          <a:xfrm rot="-3100730">
            <a:off x="5818206" y="3970490"/>
            <a:ext cx="412212" cy="2283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53" name="Google Shape;253;p26"/>
          <p:cNvCxnSpPr>
            <a:stCxn id="244" idx="2"/>
            <a:endCxn id="250" idx="0"/>
          </p:cNvCxnSpPr>
          <p:nvPr/>
        </p:nvCxnSpPr>
        <p:spPr>
          <a:xfrm>
            <a:off x="6551613" y="3620700"/>
            <a:ext cx="833100" cy="927900"/>
          </a:xfrm>
          <a:prstGeom prst="straightConnector1">
            <a:avLst/>
          </a:prstGeom>
          <a:noFill/>
          <a:ln cap="flat" cmpd="sng" w="9525">
            <a:solidFill>
              <a:schemeClr val="dk2"/>
            </a:solidFill>
            <a:prstDash val="solid"/>
            <a:round/>
            <a:headEnd len="sm" w="sm" type="none"/>
            <a:tailEnd len="med" w="med" type="triangle"/>
          </a:ln>
        </p:spPr>
      </p:cxnSp>
      <p:sp>
        <p:nvSpPr>
          <p:cNvPr id="254" name="Google Shape;254;p26"/>
          <p:cNvSpPr txBox="1"/>
          <p:nvPr/>
        </p:nvSpPr>
        <p:spPr>
          <a:xfrm rot="2849861">
            <a:off x="6953132" y="3941624"/>
            <a:ext cx="389420" cy="28601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sub</a:t>
            </a:r>
            <a:endParaRPr b="0" i="0" sz="800" u="none" cap="none" strike="noStrike">
              <a:solidFill>
                <a:srgbClr val="000000"/>
              </a:solidFill>
              <a:latin typeface="Roboto Mono"/>
              <a:ea typeface="Roboto Mono"/>
              <a:cs typeface="Roboto Mono"/>
              <a:sym typeface="Roboto Mono"/>
            </a:endParaRPr>
          </a:p>
        </p:txBody>
      </p:sp>
      <p:cxnSp>
        <p:nvCxnSpPr>
          <p:cNvPr id="255" name="Google Shape;255;p26"/>
          <p:cNvCxnSpPr>
            <a:stCxn id="242" idx="2"/>
          </p:cNvCxnSpPr>
          <p:nvPr/>
        </p:nvCxnSpPr>
        <p:spPr>
          <a:xfrm>
            <a:off x="4513250" y="2316325"/>
            <a:ext cx="1110000" cy="2270700"/>
          </a:xfrm>
          <a:prstGeom prst="straightConnector1">
            <a:avLst/>
          </a:prstGeom>
          <a:noFill/>
          <a:ln cap="flat" cmpd="sng" w="9525">
            <a:solidFill>
              <a:schemeClr val="dk2"/>
            </a:solidFill>
            <a:prstDash val="dash"/>
            <a:round/>
            <a:headEnd len="med" w="med" type="triangle"/>
            <a:tailEnd len="med" w="med" type="triangle"/>
          </a:ln>
        </p:spPr>
      </p:cxnSp>
      <p:cxnSp>
        <p:nvCxnSpPr>
          <p:cNvPr id="256" name="Google Shape;256;p26"/>
          <p:cNvCxnSpPr/>
          <p:nvPr/>
        </p:nvCxnSpPr>
        <p:spPr>
          <a:xfrm rot="10800000">
            <a:off x="6253675" y="4681600"/>
            <a:ext cx="747000" cy="0"/>
          </a:xfrm>
          <a:prstGeom prst="straightConnector1">
            <a:avLst/>
          </a:prstGeom>
          <a:noFill/>
          <a:ln cap="flat" cmpd="sng" w="9525">
            <a:solidFill>
              <a:schemeClr val="dk2"/>
            </a:solidFill>
            <a:prstDash val="solid"/>
            <a:round/>
            <a:headEnd len="sm" w="sm" type="none"/>
            <a:tailEnd len="med" w="med" type="triangle"/>
          </a:ln>
        </p:spPr>
      </p:cxnSp>
      <p:sp>
        <p:nvSpPr>
          <p:cNvPr id="257" name="Google Shape;257;p26"/>
          <p:cNvSpPr txBox="1"/>
          <p:nvPr/>
        </p:nvSpPr>
        <p:spPr>
          <a:xfrm>
            <a:off x="6337125" y="4360325"/>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58" name="Google Shape;258;p26"/>
          <p:cNvSpPr txBox="1"/>
          <p:nvPr/>
        </p:nvSpPr>
        <p:spPr>
          <a:xfrm rot="3768552">
            <a:off x="4804414" y="3094489"/>
            <a:ext cx="724798" cy="28605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
        <p:nvSpPr>
          <p:cNvPr id="259" name="Google Shape;259;p26"/>
          <p:cNvSpPr txBox="1"/>
          <p:nvPr/>
        </p:nvSpPr>
        <p:spPr>
          <a:xfrm>
            <a:off x="4150700" y="1916125"/>
            <a:ext cx="725100" cy="28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0000"/>
                </a:solidFill>
                <a:latin typeface="Roboto Mono"/>
                <a:ea typeface="Roboto Mono"/>
                <a:cs typeface="Roboto Mono"/>
                <a:sym typeface="Roboto Mono"/>
              </a:rPr>
              <a:t>PERSON</a:t>
            </a:r>
            <a:endParaRPr b="0" i="0" sz="800" u="none" cap="none" strike="noStrike">
              <a:solidFill>
                <a:srgbClr val="FF0000"/>
              </a:solidFill>
              <a:latin typeface="Roboto Mono"/>
              <a:ea typeface="Roboto Mono"/>
              <a:cs typeface="Roboto Mono"/>
              <a:sym typeface="Roboto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900"/>
              <a:t>Semantic Parse: Question/Context</a:t>
            </a:r>
            <a:endParaRPr sz="3900"/>
          </a:p>
        </p:txBody>
      </p:sp>
      <p:sp>
        <p:nvSpPr>
          <p:cNvPr id="265" name="Google Shape;265;p27"/>
          <p:cNvSpPr txBox="1"/>
          <p:nvPr/>
        </p:nvSpPr>
        <p:spPr>
          <a:xfrm>
            <a:off x="1797600" y="1917125"/>
            <a:ext cx="5548800" cy="2619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Nunito"/>
                <a:ea typeface="Nunito"/>
                <a:cs typeface="Nunito"/>
                <a:sym typeface="Nunito"/>
              </a:rPr>
              <a:t>Q. When boiling butter, when it is ready, you can…</a:t>
            </a:r>
            <a:endParaRPr b="0" i="0" sz="18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Nunito"/>
              <a:ea typeface="Nunito"/>
              <a:cs typeface="Nunito"/>
              <a:sym typeface="Nunito"/>
            </a:endParaRPr>
          </a:p>
          <a:p>
            <a:pPr indent="0" lvl="0" marL="4572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Nunito"/>
                <a:ea typeface="Nunito"/>
                <a:cs typeface="Nunito"/>
                <a:sym typeface="Nunito"/>
              </a:rPr>
              <a:t>Ans 1</a:t>
            </a:r>
            <a:r>
              <a:rPr b="0" i="0" lang="en-US" sz="1800" u="none" cap="none" strike="noStrike">
                <a:solidFill>
                  <a:srgbClr val="0000FF"/>
                </a:solidFill>
                <a:latin typeface="Nunito"/>
                <a:ea typeface="Nunito"/>
                <a:cs typeface="Nunito"/>
                <a:sym typeface="Nunito"/>
              </a:rPr>
              <a:t> 	pour it on a plate.</a:t>
            </a:r>
            <a:endParaRPr b="0" i="0" sz="1800" u="none" cap="none" strike="noStrike">
              <a:solidFill>
                <a:srgbClr val="0000FF"/>
              </a:solidFill>
              <a:latin typeface="Nunito"/>
              <a:ea typeface="Nunito"/>
              <a:cs typeface="Nunito"/>
              <a:sym typeface="Nunito"/>
            </a:endParaRPr>
          </a:p>
          <a:p>
            <a:pPr indent="4572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Nunito"/>
              <a:ea typeface="Nunito"/>
              <a:cs typeface="Nunito"/>
              <a:sym typeface="Nunito"/>
            </a:endParaRPr>
          </a:p>
          <a:p>
            <a:pPr indent="45720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Nunito"/>
                <a:ea typeface="Nunito"/>
                <a:cs typeface="Nunito"/>
                <a:sym typeface="Nunito"/>
              </a:rPr>
              <a:t>Ans 2</a:t>
            </a:r>
            <a:r>
              <a:rPr b="0" i="0" lang="en-US" sz="1800" u="none" cap="none" strike="noStrike">
                <a:solidFill>
                  <a:srgbClr val="9900FF"/>
                </a:solidFill>
                <a:latin typeface="Nunito"/>
                <a:ea typeface="Nunito"/>
                <a:cs typeface="Nunito"/>
                <a:sym typeface="Nunito"/>
              </a:rPr>
              <a:t> 	pour it into a jar</a:t>
            </a:r>
            <a:endParaRPr b="0" i="0" sz="1800" u="none" cap="none" strike="noStrike">
              <a:solidFill>
                <a:srgbClr val="9900FF"/>
              </a:solidFill>
              <a:latin typeface="Nunito"/>
              <a:ea typeface="Nunito"/>
              <a:cs typeface="Nunito"/>
              <a:sym typeface="Nuni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Nunito"/>
              <a:ea typeface="Nunito"/>
              <a:cs typeface="Nunito"/>
              <a:sym typeface="Nuni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Nunito"/>
              <a:ea typeface="Nunito"/>
              <a:cs typeface="Nunito"/>
              <a:sym typeface="Nunito"/>
            </a:endParaRPr>
          </a:p>
        </p:txBody>
      </p:sp>
      <p:sp>
        <p:nvSpPr>
          <p:cNvPr id="266" name="Google Shape;266;p27"/>
          <p:cNvSpPr txBox="1"/>
          <p:nvPr/>
        </p:nvSpPr>
        <p:spPr>
          <a:xfrm>
            <a:off x="1797600" y="1303925"/>
            <a:ext cx="5389800" cy="61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980000"/>
                </a:solidFill>
                <a:latin typeface="Arial"/>
                <a:ea typeface="Arial"/>
                <a:cs typeface="Arial"/>
                <a:sym typeface="Arial"/>
              </a:rPr>
              <a:t>Which answer choice is better?</a:t>
            </a:r>
            <a:endParaRPr b="0" i="0" sz="1600" u="none" cap="none" strike="noStrike">
              <a:solidFill>
                <a:srgbClr val="98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8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p:nvPr/>
        </p:nvSpPr>
        <p:spPr>
          <a:xfrm>
            <a:off x="5243375" y="2049350"/>
            <a:ext cx="2160000" cy="2283000"/>
          </a:xfrm>
          <a:prstGeom prst="rect">
            <a:avLst/>
          </a:prstGeom>
          <a:noFill/>
          <a:ln cap="flat" cmpd="sng" w="9525">
            <a:solidFill>
              <a:srgbClr val="00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Semantic Parse: </a:t>
            </a:r>
            <a:r>
              <a:rPr lang="en-US">
                <a:solidFill>
                  <a:srgbClr val="0000FF"/>
                </a:solidFill>
              </a:rPr>
              <a:t>Answer 1</a:t>
            </a:r>
            <a:endParaRPr>
              <a:solidFill>
                <a:srgbClr val="0000FF"/>
              </a:solidFill>
            </a:endParaRPr>
          </a:p>
          <a:p>
            <a:pPr indent="0" lvl="0" marL="0" rtl="0" algn="l">
              <a:lnSpc>
                <a:spcPct val="100000"/>
              </a:lnSpc>
              <a:spcBef>
                <a:spcPts val="0"/>
              </a:spcBef>
              <a:spcAft>
                <a:spcPts val="0"/>
              </a:spcAft>
              <a:buSzPts val="2800"/>
              <a:buNone/>
            </a:pPr>
            <a:r>
              <a:t/>
            </a:r>
            <a:endParaRPr/>
          </a:p>
        </p:txBody>
      </p:sp>
      <p:sp>
        <p:nvSpPr>
          <p:cNvPr id="273" name="Google Shape;273;p28"/>
          <p:cNvSpPr txBox="1"/>
          <p:nvPr/>
        </p:nvSpPr>
        <p:spPr>
          <a:xfrm>
            <a:off x="311700" y="1192025"/>
            <a:ext cx="54540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 is ready, you can </a:t>
            </a:r>
            <a:r>
              <a:rPr b="0" i="0" lang="en-US" sz="1400" u="none" cap="none" strike="noStrike">
                <a:solidFill>
                  <a:srgbClr val="0000FF"/>
                </a:solidFill>
                <a:latin typeface="Arial"/>
                <a:ea typeface="Arial"/>
                <a:cs typeface="Arial"/>
                <a:sym typeface="Arial"/>
              </a:rPr>
              <a:t>pour it on a plate.</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8"/>
          <p:cNvSpPr txBox="1"/>
          <p:nvPr/>
        </p:nvSpPr>
        <p:spPr>
          <a:xfrm>
            <a:off x="1527213" y="4199250"/>
            <a:ext cx="8865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boiling</a:t>
            </a:r>
            <a:endParaRPr b="0" i="0" sz="1400" u="none" cap="none" strike="noStrike">
              <a:solidFill>
                <a:srgbClr val="000000"/>
              </a:solidFill>
              <a:latin typeface="Arial"/>
              <a:ea typeface="Arial"/>
              <a:cs typeface="Arial"/>
              <a:sym typeface="Arial"/>
            </a:endParaRPr>
          </a:p>
        </p:txBody>
      </p:sp>
      <p:sp>
        <p:nvSpPr>
          <p:cNvPr id="275" name="Google Shape;275;p28"/>
          <p:cNvSpPr txBox="1"/>
          <p:nvPr/>
        </p:nvSpPr>
        <p:spPr>
          <a:xfrm>
            <a:off x="1727775" y="2957650"/>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butter</a:t>
            </a:r>
            <a:endParaRPr b="0" i="0" sz="1400" u="none" cap="none" strike="noStrike">
              <a:solidFill>
                <a:srgbClr val="000000"/>
              </a:solidFill>
              <a:latin typeface="Arial"/>
              <a:ea typeface="Arial"/>
              <a:cs typeface="Arial"/>
              <a:sym typeface="Arial"/>
            </a:endParaRPr>
          </a:p>
        </p:txBody>
      </p:sp>
      <p:cxnSp>
        <p:nvCxnSpPr>
          <p:cNvPr id="276" name="Google Shape;276;p28"/>
          <p:cNvCxnSpPr>
            <a:stCxn id="274" idx="0"/>
            <a:endCxn id="275" idx="2"/>
          </p:cNvCxnSpPr>
          <p:nvPr/>
        </p:nvCxnSpPr>
        <p:spPr>
          <a:xfrm flipH="1" rot="10800000">
            <a:off x="1970463" y="3200250"/>
            <a:ext cx="8100" cy="999000"/>
          </a:xfrm>
          <a:prstGeom prst="straightConnector1">
            <a:avLst/>
          </a:prstGeom>
          <a:noFill/>
          <a:ln cap="flat" cmpd="sng" w="9525">
            <a:solidFill>
              <a:schemeClr val="dk2"/>
            </a:solidFill>
            <a:prstDash val="solid"/>
            <a:round/>
            <a:headEnd len="sm" w="sm" type="none"/>
            <a:tailEnd len="med" w="med" type="triangle"/>
          </a:ln>
        </p:spPr>
      </p:cxnSp>
      <p:sp>
        <p:nvSpPr>
          <p:cNvPr id="277" name="Google Shape;277;p28"/>
          <p:cNvSpPr txBox="1"/>
          <p:nvPr/>
        </p:nvSpPr>
        <p:spPr>
          <a:xfrm rot="-5400000">
            <a:off x="1448038" y="3501800"/>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278" name="Google Shape;278;p28"/>
          <p:cNvSpPr txBox="1"/>
          <p:nvPr/>
        </p:nvSpPr>
        <p:spPr>
          <a:xfrm>
            <a:off x="522913" y="4184850"/>
            <a:ext cx="944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a:t>
            </a:r>
            <a:endParaRPr b="0" i="0" sz="1400" u="none" cap="none" strike="noStrike">
              <a:solidFill>
                <a:srgbClr val="000000"/>
              </a:solidFill>
              <a:latin typeface="Arial"/>
              <a:ea typeface="Arial"/>
              <a:cs typeface="Arial"/>
              <a:sym typeface="Arial"/>
            </a:endParaRPr>
          </a:p>
        </p:txBody>
      </p:sp>
      <p:cxnSp>
        <p:nvCxnSpPr>
          <p:cNvPr id="279" name="Google Shape;279;p28"/>
          <p:cNvCxnSpPr/>
          <p:nvPr/>
        </p:nvCxnSpPr>
        <p:spPr>
          <a:xfrm flipH="1">
            <a:off x="1260538" y="4315225"/>
            <a:ext cx="407100" cy="10200"/>
          </a:xfrm>
          <a:prstGeom prst="straightConnector1">
            <a:avLst/>
          </a:prstGeom>
          <a:noFill/>
          <a:ln cap="flat" cmpd="sng" w="9525">
            <a:solidFill>
              <a:schemeClr val="dk2"/>
            </a:solidFill>
            <a:prstDash val="solid"/>
            <a:round/>
            <a:headEnd len="sm" w="sm" type="none"/>
            <a:tailEnd len="med" w="med" type="triangle"/>
          </a:ln>
        </p:spPr>
      </p:cxnSp>
      <p:sp>
        <p:nvSpPr>
          <p:cNvPr id="280" name="Google Shape;280;p28"/>
          <p:cNvSpPr txBox="1"/>
          <p:nvPr/>
        </p:nvSpPr>
        <p:spPr>
          <a:xfrm>
            <a:off x="1260538" y="4018313"/>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time</a:t>
            </a:r>
            <a:endParaRPr b="0" i="0" sz="800" u="none" cap="none" strike="noStrike">
              <a:solidFill>
                <a:srgbClr val="000000"/>
              </a:solidFill>
              <a:latin typeface="Roboto Mono"/>
              <a:ea typeface="Roboto Mono"/>
              <a:cs typeface="Roboto Mono"/>
              <a:sym typeface="Roboto Mono"/>
            </a:endParaRPr>
          </a:p>
        </p:txBody>
      </p:sp>
      <p:sp>
        <p:nvSpPr>
          <p:cNvPr id="281" name="Google Shape;281;p28"/>
          <p:cNvSpPr txBox="1"/>
          <p:nvPr/>
        </p:nvSpPr>
        <p:spPr>
          <a:xfrm>
            <a:off x="3147300" y="2329050"/>
            <a:ext cx="14247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a:t>
            </a:r>
            <a:r>
              <a:rPr b="0" i="0" lang="en-US" sz="1400" u="sng" cap="none" strike="noStrike">
                <a:solidFill>
                  <a:srgbClr val="000000"/>
                </a:solidFill>
                <a:latin typeface="Arial"/>
                <a:ea typeface="Arial"/>
                <a:cs typeface="Arial"/>
                <a:sym typeface="Arial"/>
              </a:rPr>
              <a:t>it</a:t>
            </a:r>
            <a:r>
              <a:rPr b="0" i="0" lang="en-US" sz="1400" u="none" cap="none" strike="noStrike">
                <a:solidFill>
                  <a:srgbClr val="000000"/>
                </a:solidFill>
                <a:latin typeface="Arial"/>
                <a:ea typeface="Arial"/>
                <a:cs typeface="Arial"/>
                <a:sym typeface="Arial"/>
              </a:rPr>
              <a:t> is ready</a:t>
            </a:r>
            <a:endParaRPr b="0" i="0" sz="1400" u="none" cap="none" strike="noStrike">
              <a:solidFill>
                <a:srgbClr val="000000"/>
              </a:solidFill>
              <a:latin typeface="Arial"/>
              <a:ea typeface="Arial"/>
              <a:cs typeface="Arial"/>
              <a:sym typeface="Arial"/>
            </a:endParaRPr>
          </a:p>
        </p:txBody>
      </p:sp>
      <p:cxnSp>
        <p:nvCxnSpPr>
          <p:cNvPr id="282" name="Google Shape;282;p28"/>
          <p:cNvCxnSpPr>
            <a:stCxn id="281" idx="2"/>
            <a:endCxn id="275" idx="3"/>
          </p:cNvCxnSpPr>
          <p:nvPr/>
        </p:nvCxnSpPr>
        <p:spPr>
          <a:xfrm flipH="1">
            <a:off x="2229150" y="2571750"/>
            <a:ext cx="1630500" cy="507300"/>
          </a:xfrm>
          <a:prstGeom prst="straightConnector1">
            <a:avLst/>
          </a:prstGeom>
          <a:noFill/>
          <a:ln cap="flat" cmpd="sng" w="9525">
            <a:solidFill>
              <a:schemeClr val="dk2"/>
            </a:solidFill>
            <a:prstDash val="dash"/>
            <a:round/>
            <a:headEnd len="med" w="med" type="triangle"/>
            <a:tailEnd len="med" w="med" type="triangle"/>
          </a:ln>
        </p:spPr>
      </p:cxnSp>
      <p:sp>
        <p:nvSpPr>
          <p:cNvPr id="283" name="Google Shape;283;p28"/>
          <p:cNvSpPr txBox="1"/>
          <p:nvPr/>
        </p:nvSpPr>
        <p:spPr>
          <a:xfrm>
            <a:off x="5238500" y="2207613"/>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you</a:t>
            </a:r>
            <a:endParaRPr b="0" i="0" sz="1400" u="none" cap="none" strike="noStrike">
              <a:solidFill>
                <a:srgbClr val="0000FF"/>
              </a:solidFill>
              <a:latin typeface="Arial"/>
              <a:ea typeface="Arial"/>
              <a:cs typeface="Arial"/>
              <a:sym typeface="Arial"/>
            </a:endParaRPr>
          </a:p>
        </p:txBody>
      </p:sp>
      <p:sp>
        <p:nvSpPr>
          <p:cNvPr id="284" name="Google Shape;284;p28"/>
          <p:cNvSpPr txBox="1"/>
          <p:nvPr/>
        </p:nvSpPr>
        <p:spPr>
          <a:xfrm>
            <a:off x="5238500" y="4089575"/>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can</a:t>
            </a:r>
            <a:endParaRPr b="0" i="0" sz="1400" u="none" cap="none" strike="noStrike">
              <a:solidFill>
                <a:srgbClr val="0000FF"/>
              </a:solidFill>
              <a:latin typeface="Arial"/>
              <a:ea typeface="Arial"/>
              <a:cs typeface="Arial"/>
              <a:sym typeface="Arial"/>
            </a:endParaRPr>
          </a:p>
        </p:txBody>
      </p:sp>
      <p:sp>
        <p:nvSpPr>
          <p:cNvPr id="285" name="Google Shape;285;p28"/>
          <p:cNvSpPr txBox="1"/>
          <p:nvPr/>
        </p:nvSpPr>
        <p:spPr>
          <a:xfrm>
            <a:off x="6499250" y="3198725"/>
            <a:ext cx="1187100" cy="24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on a plate</a:t>
            </a:r>
            <a:endParaRPr b="0" i="0" sz="1400" u="none" cap="none" strike="noStrike">
              <a:solidFill>
                <a:srgbClr val="0000FF"/>
              </a:solidFill>
              <a:latin typeface="Arial"/>
              <a:ea typeface="Arial"/>
              <a:cs typeface="Arial"/>
              <a:sym typeface="Arial"/>
            </a:endParaRPr>
          </a:p>
        </p:txBody>
      </p:sp>
      <p:sp>
        <p:nvSpPr>
          <p:cNvPr id="286" name="Google Shape;286;p28"/>
          <p:cNvSpPr txBox="1"/>
          <p:nvPr/>
        </p:nvSpPr>
        <p:spPr>
          <a:xfrm>
            <a:off x="5231125" y="3198713"/>
            <a:ext cx="1187100" cy="24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0" i="0" lang="en-US" sz="1400" u="none" cap="none" strike="noStrike">
                <a:solidFill>
                  <a:srgbClr val="0000FF"/>
                </a:solidFill>
                <a:latin typeface="Arial"/>
                <a:ea typeface="Arial"/>
                <a:cs typeface="Arial"/>
                <a:sym typeface="Arial"/>
              </a:rPr>
              <a:t>pour</a:t>
            </a:r>
            <a:endParaRPr b="0" i="0" sz="1400" u="none" cap="none" strike="noStrike">
              <a:solidFill>
                <a:srgbClr val="0000FF"/>
              </a:solidFill>
              <a:latin typeface="Arial"/>
              <a:ea typeface="Arial"/>
              <a:cs typeface="Arial"/>
              <a:sym typeface="Arial"/>
            </a:endParaRPr>
          </a:p>
        </p:txBody>
      </p:sp>
      <p:sp>
        <p:nvSpPr>
          <p:cNvPr id="287" name="Google Shape;287;p28"/>
          <p:cNvSpPr txBox="1"/>
          <p:nvPr/>
        </p:nvSpPr>
        <p:spPr>
          <a:xfrm rot="2412178">
            <a:off x="4695328" y="2554883"/>
            <a:ext cx="725487" cy="2860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FF"/>
                </a:solidFill>
                <a:latin typeface="Roboto Mono"/>
                <a:ea typeface="Roboto Mono"/>
                <a:cs typeface="Roboto Mono"/>
                <a:sym typeface="Roboto Mono"/>
              </a:rPr>
              <a:t>time</a:t>
            </a:r>
            <a:endParaRPr b="0" i="0" sz="800" u="none" cap="none" strike="noStrike">
              <a:solidFill>
                <a:srgbClr val="0000FF"/>
              </a:solidFill>
              <a:latin typeface="Roboto Mono"/>
              <a:ea typeface="Roboto Mono"/>
              <a:cs typeface="Roboto Mono"/>
              <a:sym typeface="Roboto Mono"/>
            </a:endParaRPr>
          </a:p>
        </p:txBody>
      </p:sp>
      <p:cxnSp>
        <p:nvCxnSpPr>
          <p:cNvPr id="288" name="Google Shape;288;p28"/>
          <p:cNvCxnSpPr>
            <a:endCxn id="281" idx="3"/>
          </p:cNvCxnSpPr>
          <p:nvPr/>
        </p:nvCxnSpPr>
        <p:spPr>
          <a:xfrm rot="10800000">
            <a:off x="4572000" y="2450400"/>
            <a:ext cx="606000" cy="495300"/>
          </a:xfrm>
          <a:prstGeom prst="straightConnector1">
            <a:avLst/>
          </a:prstGeom>
          <a:noFill/>
          <a:ln cap="flat" cmpd="sng" w="9525">
            <a:solidFill>
              <a:srgbClr val="0000FF"/>
            </a:solidFill>
            <a:prstDash val="solid"/>
            <a:round/>
            <a:headEnd len="sm" w="sm" type="none"/>
            <a:tailEnd len="med" w="med" type="triangle"/>
          </a:ln>
        </p:spPr>
      </p:cxnSp>
      <p:sp>
        <p:nvSpPr>
          <p:cNvPr id="289" name="Google Shape;289;p28"/>
          <p:cNvSpPr txBox="1"/>
          <p:nvPr/>
        </p:nvSpPr>
        <p:spPr>
          <a:xfrm>
            <a:off x="3609000" y="3200350"/>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it</a:t>
            </a:r>
            <a:endParaRPr b="0" i="0" sz="1400" u="none" cap="none" strike="noStrike">
              <a:solidFill>
                <a:srgbClr val="0000FF"/>
              </a:solidFill>
              <a:latin typeface="Arial"/>
              <a:ea typeface="Arial"/>
              <a:cs typeface="Arial"/>
              <a:sym typeface="Arial"/>
            </a:endParaRPr>
          </a:p>
        </p:txBody>
      </p:sp>
      <p:cxnSp>
        <p:nvCxnSpPr>
          <p:cNvPr id="290" name="Google Shape;290;p28"/>
          <p:cNvCxnSpPr>
            <a:endCxn id="289" idx="3"/>
          </p:cNvCxnSpPr>
          <p:nvPr/>
        </p:nvCxnSpPr>
        <p:spPr>
          <a:xfrm rot="10800000">
            <a:off x="4110300" y="3321700"/>
            <a:ext cx="1047600" cy="6600"/>
          </a:xfrm>
          <a:prstGeom prst="straightConnector1">
            <a:avLst/>
          </a:prstGeom>
          <a:noFill/>
          <a:ln cap="flat" cmpd="sng" w="9525">
            <a:solidFill>
              <a:srgbClr val="0000FF"/>
            </a:solidFill>
            <a:prstDash val="solid"/>
            <a:round/>
            <a:headEnd len="sm" w="sm" type="none"/>
            <a:tailEnd len="med" w="med" type="triangle"/>
          </a:ln>
        </p:spPr>
      </p:cxnSp>
      <p:cxnSp>
        <p:nvCxnSpPr>
          <p:cNvPr id="291" name="Google Shape;291;p28"/>
          <p:cNvCxnSpPr>
            <a:stCxn id="289" idx="1"/>
            <a:endCxn id="275" idx="3"/>
          </p:cNvCxnSpPr>
          <p:nvPr/>
        </p:nvCxnSpPr>
        <p:spPr>
          <a:xfrm rot="10800000">
            <a:off x="2229000" y="3079000"/>
            <a:ext cx="1380000" cy="242700"/>
          </a:xfrm>
          <a:prstGeom prst="straightConnector1">
            <a:avLst/>
          </a:prstGeom>
          <a:noFill/>
          <a:ln cap="flat" cmpd="sng" w="9525">
            <a:solidFill>
              <a:schemeClr val="dk2"/>
            </a:solidFill>
            <a:prstDash val="dash"/>
            <a:round/>
            <a:headEnd len="med" w="med" type="triangle"/>
            <a:tailEnd len="med" w="med" type="triangle"/>
          </a:ln>
        </p:spPr>
      </p:cxnSp>
      <p:cxnSp>
        <p:nvCxnSpPr>
          <p:cNvPr id="292" name="Google Shape;292;p28"/>
          <p:cNvCxnSpPr>
            <a:endCxn id="289" idx="0"/>
          </p:cNvCxnSpPr>
          <p:nvPr/>
        </p:nvCxnSpPr>
        <p:spPr>
          <a:xfrm>
            <a:off x="3859650" y="2606350"/>
            <a:ext cx="0" cy="594000"/>
          </a:xfrm>
          <a:prstGeom prst="straightConnector1">
            <a:avLst/>
          </a:prstGeom>
          <a:noFill/>
          <a:ln cap="flat" cmpd="sng" w="9525">
            <a:solidFill>
              <a:schemeClr val="dk2"/>
            </a:solidFill>
            <a:prstDash val="dash"/>
            <a:round/>
            <a:headEnd len="med" w="med" type="triangle"/>
            <a:tailEnd len="med" w="med" type="triangle"/>
          </a:ln>
        </p:spPr>
      </p:cxnSp>
      <p:cxnSp>
        <p:nvCxnSpPr>
          <p:cNvPr id="293" name="Google Shape;293;p28"/>
          <p:cNvCxnSpPr>
            <a:endCxn id="283" idx="2"/>
          </p:cNvCxnSpPr>
          <p:nvPr/>
        </p:nvCxnSpPr>
        <p:spPr>
          <a:xfrm flipH="1" rot="10800000">
            <a:off x="5480150" y="2450313"/>
            <a:ext cx="9000" cy="626100"/>
          </a:xfrm>
          <a:prstGeom prst="straightConnector1">
            <a:avLst/>
          </a:prstGeom>
          <a:noFill/>
          <a:ln cap="flat" cmpd="sng" w="9525">
            <a:solidFill>
              <a:srgbClr val="0000FF"/>
            </a:solidFill>
            <a:prstDash val="solid"/>
            <a:round/>
            <a:headEnd len="sm" w="sm" type="none"/>
            <a:tailEnd len="med" w="med" type="triangle"/>
          </a:ln>
        </p:spPr>
      </p:cxnSp>
      <p:cxnSp>
        <p:nvCxnSpPr>
          <p:cNvPr id="294" name="Google Shape;294;p28"/>
          <p:cNvCxnSpPr/>
          <p:nvPr/>
        </p:nvCxnSpPr>
        <p:spPr>
          <a:xfrm flipH="1">
            <a:off x="5484200" y="3474950"/>
            <a:ext cx="9900" cy="581100"/>
          </a:xfrm>
          <a:prstGeom prst="straightConnector1">
            <a:avLst/>
          </a:prstGeom>
          <a:noFill/>
          <a:ln cap="flat" cmpd="sng" w="9525">
            <a:solidFill>
              <a:srgbClr val="0000FF"/>
            </a:solidFill>
            <a:prstDash val="solid"/>
            <a:round/>
            <a:headEnd len="sm" w="sm" type="none"/>
            <a:tailEnd len="med" w="med" type="triangle"/>
          </a:ln>
        </p:spPr>
      </p:cxnSp>
      <p:cxnSp>
        <p:nvCxnSpPr>
          <p:cNvPr id="295" name="Google Shape;295;p28"/>
          <p:cNvCxnSpPr>
            <a:endCxn id="286" idx="3"/>
          </p:cNvCxnSpPr>
          <p:nvPr/>
        </p:nvCxnSpPr>
        <p:spPr>
          <a:xfrm>
            <a:off x="5765725" y="3315563"/>
            <a:ext cx="652500" cy="4500"/>
          </a:xfrm>
          <a:prstGeom prst="straightConnector1">
            <a:avLst/>
          </a:prstGeom>
          <a:noFill/>
          <a:ln cap="flat" cmpd="sng" w="9525">
            <a:solidFill>
              <a:srgbClr val="0000FF"/>
            </a:solidFill>
            <a:prstDash val="solid"/>
            <a:round/>
            <a:headEnd len="sm" w="sm" type="none"/>
            <a:tailEnd len="med" w="med" type="triangle"/>
          </a:ln>
        </p:spPr>
      </p:cxnSp>
      <p:sp>
        <p:nvSpPr>
          <p:cNvPr id="296" name="Google Shape;296;p28"/>
          <p:cNvSpPr txBox="1"/>
          <p:nvPr/>
        </p:nvSpPr>
        <p:spPr>
          <a:xfrm rot="-1422">
            <a:off x="5765683" y="3057248"/>
            <a:ext cx="7254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FF"/>
                </a:solidFill>
                <a:latin typeface="Roboto Mono"/>
                <a:ea typeface="Roboto Mono"/>
                <a:cs typeface="Roboto Mono"/>
                <a:sym typeface="Roboto Mono"/>
              </a:rPr>
              <a:t>location</a:t>
            </a:r>
            <a:endParaRPr b="0" i="0" sz="800" u="none" cap="none" strike="noStrike">
              <a:solidFill>
                <a:srgbClr val="0000FF"/>
              </a:solidFill>
              <a:latin typeface="Roboto Mono"/>
              <a:ea typeface="Roboto Mono"/>
              <a:cs typeface="Roboto Mono"/>
              <a:sym typeface="Roboto Mono"/>
            </a:endParaRPr>
          </a:p>
        </p:txBody>
      </p:sp>
      <p:sp>
        <p:nvSpPr>
          <p:cNvPr id="297" name="Google Shape;297;p28"/>
          <p:cNvSpPr txBox="1"/>
          <p:nvPr/>
        </p:nvSpPr>
        <p:spPr>
          <a:xfrm rot="-1422">
            <a:off x="4307958" y="3057248"/>
            <a:ext cx="7254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FF"/>
                </a:solidFill>
                <a:latin typeface="Roboto Mono"/>
                <a:ea typeface="Roboto Mono"/>
                <a:cs typeface="Roboto Mono"/>
                <a:sym typeface="Roboto Mono"/>
              </a:rPr>
              <a:t>object</a:t>
            </a:r>
            <a:endParaRPr b="0" i="0" sz="800" u="none" cap="none" strike="noStrike">
              <a:solidFill>
                <a:srgbClr val="0000FF"/>
              </a:solidFill>
              <a:latin typeface="Roboto Mono"/>
              <a:ea typeface="Roboto Mono"/>
              <a:cs typeface="Roboto Mono"/>
              <a:sym typeface="Roboto Mono"/>
            </a:endParaRPr>
          </a:p>
        </p:txBody>
      </p:sp>
      <p:sp>
        <p:nvSpPr>
          <p:cNvPr id="298" name="Google Shape;298;p28"/>
          <p:cNvSpPr txBox="1"/>
          <p:nvPr/>
        </p:nvSpPr>
        <p:spPr>
          <a:xfrm rot="-5687">
            <a:off x="5541535" y="2681577"/>
            <a:ext cx="725401" cy="2859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FF"/>
                </a:solidFill>
                <a:latin typeface="Roboto Mono"/>
                <a:ea typeface="Roboto Mono"/>
                <a:cs typeface="Roboto Mono"/>
                <a:sym typeface="Roboto Mono"/>
              </a:rPr>
              <a:t>subject</a:t>
            </a:r>
            <a:endParaRPr b="0" i="0" sz="800" u="none" cap="none" strike="noStrike">
              <a:solidFill>
                <a:srgbClr val="0000FF"/>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Mono"/>
              <a:ea typeface="Roboto Mono"/>
              <a:cs typeface="Roboto Mono"/>
              <a:sym typeface="Roboto Mono"/>
            </a:endParaRPr>
          </a:p>
        </p:txBody>
      </p:sp>
      <p:sp>
        <p:nvSpPr>
          <p:cNvPr id="299" name="Google Shape;299;p28"/>
          <p:cNvSpPr txBox="1"/>
          <p:nvPr/>
        </p:nvSpPr>
        <p:spPr>
          <a:xfrm>
            <a:off x="5596982" y="3622579"/>
            <a:ext cx="7254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FF"/>
                </a:solidFill>
                <a:latin typeface="Roboto Mono"/>
                <a:ea typeface="Roboto Mono"/>
                <a:cs typeface="Roboto Mono"/>
                <a:sym typeface="Roboto Mono"/>
              </a:rPr>
              <a:t>mod</a:t>
            </a:r>
            <a:endParaRPr b="0" i="0" sz="800" u="none" cap="none" strike="noStrike">
              <a:solidFill>
                <a:srgbClr val="0000FF"/>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FF"/>
              </a:solidFill>
              <a:latin typeface="Roboto Mono"/>
              <a:ea typeface="Roboto Mono"/>
              <a:cs typeface="Roboto Mono"/>
              <a:sym typeface="Roboto Mono"/>
            </a:endParaRPr>
          </a:p>
        </p:txBody>
      </p:sp>
      <p:sp>
        <p:nvSpPr>
          <p:cNvPr id="300" name="Google Shape;300;p28"/>
          <p:cNvSpPr txBox="1"/>
          <p:nvPr/>
        </p:nvSpPr>
        <p:spPr>
          <a:xfrm rot="764850">
            <a:off x="2556730" y="3275140"/>
            <a:ext cx="724661" cy="2857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
        <p:nvSpPr>
          <p:cNvPr id="301" name="Google Shape;301;p28"/>
          <p:cNvSpPr txBox="1"/>
          <p:nvPr/>
        </p:nvSpPr>
        <p:spPr>
          <a:xfrm rot="-1230364">
            <a:off x="2440779" y="2472494"/>
            <a:ext cx="724508" cy="2857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
        <p:nvSpPr>
          <p:cNvPr id="302" name="Google Shape;302;p28"/>
          <p:cNvSpPr txBox="1"/>
          <p:nvPr/>
        </p:nvSpPr>
        <p:spPr>
          <a:xfrm rot="-1423">
            <a:off x="3862739" y="2727736"/>
            <a:ext cx="724500" cy="28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Semantic Parse: </a:t>
            </a:r>
            <a:r>
              <a:rPr lang="en-US">
                <a:solidFill>
                  <a:srgbClr val="9900FF"/>
                </a:solidFill>
              </a:rPr>
              <a:t>Answer 2</a:t>
            </a:r>
            <a:endParaRPr>
              <a:solidFill>
                <a:srgbClr val="9900FF"/>
              </a:solidFill>
            </a:endParaRPr>
          </a:p>
          <a:p>
            <a:pPr indent="0" lvl="0" marL="0" rtl="0" algn="l">
              <a:lnSpc>
                <a:spcPct val="100000"/>
              </a:lnSpc>
              <a:spcBef>
                <a:spcPts val="0"/>
              </a:spcBef>
              <a:spcAft>
                <a:spcPts val="0"/>
              </a:spcAft>
              <a:buSzPts val="2800"/>
              <a:buNone/>
            </a:pPr>
            <a:r>
              <a:t/>
            </a:r>
            <a:endParaRPr/>
          </a:p>
        </p:txBody>
      </p:sp>
      <p:sp>
        <p:nvSpPr>
          <p:cNvPr id="308" name="Google Shape;308;p29"/>
          <p:cNvSpPr txBox="1"/>
          <p:nvPr/>
        </p:nvSpPr>
        <p:spPr>
          <a:xfrm>
            <a:off x="311700" y="1192025"/>
            <a:ext cx="54282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 is ready, you can </a:t>
            </a:r>
            <a:r>
              <a:rPr b="0" i="0" lang="en-US" sz="1400" u="none" cap="none" strike="noStrike">
                <a:solidFill>
                  <a:srgbClr val="9900FF"/>
                </a:solidFill>
                <a:latin typeface="Arial"/>
                <a:ea typeface="Arial"/>
                <a:cs typeface="Arial"/>
                <a:sym typeface="Arial"/>
              </a:rPr>
              <a:t>pour it into a jar.</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9"/>
          <p:cNvSpPr/>
          <p:nvPr/>
        </p:nvSpPr>
        <p:spPr>
          <a:xfrm>
            <a:off x="5243375" y="2049350"/>
            <a:ext cx="2160000" cy="2283000"/>
          </a:xfrm>
          <a:prstGeom prst="rect">
            <a:avLst/>
          </a:prstGeom>
          <a:noFill/>
          <a:ln cap="flat" cmpd="sng" w="9525">
            <a:solidFill>
              <a:srgbClr val="9900F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9"/>
          <p:cNvSpPr txBox="1"/>
          <p:nvPr/>
        </p:nvSpPr>
        <p:spPr>
          <a:xfrm>
            <a:off x="1527213" y="4199250"/>
            <a:ext cx="886500" cy="228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boiling</a:t>
            </a:r>
            <a:endParaRPr b="0" i="0" sz="1400" u="none" cap="none" strike="noStrike">
              <a:solidFill>
                <a:srgbClr val="000000"/>
              </a:solidFill>
              <a:latin typeface="Arial"/>
              <a:ea typeface="Arial"/>
              <a:cs typeface="Arial"/>
              <a:sym typeface="Arial"/>
            </a:endParaRPr>
          </a:p>
        </p:txBody>
      </p:sp>
      <p:sp>
        <p:nvSpPr>
          <p:cNvPr id="311" name="Google Shape;311;p29"/>
          <p:cNvSpPr txBox="1"/>
          <p:nvPr/>
        </p:nvSpPr>
        <p:spPr>
          <a:xfrm>
            <a:off x="1727775" y="2957650"/>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butter</a:t>
            </a:r>
            <a:endParaRPr b="0" i="0" sz="1400" u="none" cap="none" strike="noStrike">
              <a:solidFill>
                <a:srgbClr val="000000"/>
              </a:solidFill>
              <a:latin typeface="Arial"/>
              <a:ea typeface="Arial"/>
              <a:cs typeface="Arial"/>
              <a:sym typeface="Arial"/>
            </a:endParaRPr>
          </a:p>
        </p:txBody>
      </p:sp>
      <p:cxnSp>
        <p:nvCxnSpPr>
          <p:cNvPr id="312" name="Google Shape;312;p29"/>
          <p:cNvCxnSpPr>
            <a:stCxn id="310" idx="0"/>
            <a:endCxn id="311" idx="2"/>
          </p:cNvCxnSpPr>
          <p:nvPr/>
        </p:nvCxnSpPr>
        <p:spPr>
          <a:xfrm flipH="1" rot="10800000">
            <a:off x="1970463" y="3200250"/>
            <a:ext cx="8100" cy="999000"/>
          </a:xfrm>
          <a:prstGeom prst="straightConnector1">
            <a:avLst/>
          </a:prstGeom>
          <a:noFill/>
          <a:ln cap="flat" cmpd="sng" w="9525">
            <a:solidFill>
              <a:schemeClr val="dk2"/>
            </a:solidFill>
            <a:prstDash val="solid"/>
            <a:round/>
            <a:headEnd len="sm" w="sm" type="none"/>
            <a:tailEnd len="med" w="med" type="triangle"/>
          </a:ln>
        </p:spPr>
      </p:cxnSp>
      <p:sp>
        <p:nvSpPr>
          <p:cNvPr id="313" name="Google Shape;313;p29"/>
          <p:cNvSpPr txBox="1"/>
          <p:nvPr/>
        </p:nvSpPr>
        <p:spPr>
          <a:xfrm rot="-5400000">
            <a:off x="1448038" y="3501800"/>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object</a:t>
            </a:r>
            <a:endParaRPr b="0" i="0" sz="800" u="none" cap="none" strike="noStrike">
              <a:solidFill>
                <a:srgbClr val="000000"/>
              </a:solidFill>
              <a:latin typeface="Roboto Mono"/>
              <a:ea typeface="Roboto Mono"/>
              <a:cs typeface="Roboto Mono"/>
              <a:sym typeface="Roboto Mono"/>
            </a:endParaRPr>
          </a:p>
        </p:txBody>
      </p:sp>
      <p:sp>
        <p:nvSpPr>
          <p:cNvPr id="314" name="Google Shape;314;p29"/>
          <p:cNvSpPr txBox="1"/>
          <p:nvPr/>
        </p:nvSpPr>
        <p:spPr>
          <a:xfrm>
            <a:off x="522913" y="4184850"/>
            <a:ext cx="944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a:t>
            </a:r>
            <a:endParaRPr b="0" i="0" sz="1400" u="none" cap="none" strike="noStrike">
              <a:solidFill>
                <a:srgbClr val="000000"/>
              </a:solidFill>
              <a:latin typeface="Arial"/>
              <a:ea typeface="Arial"/>
              <a:cs typeface="Arial"/>
              <a:sym typeface="Arial"/>
            </a:endParaRPr>
          </a:p>
        </p:txBody>
      </p:sp>
      <p:cxnSp>
        <p:nvCxnSpPr>
          <p:cNvPr id="315" name="Google Shape;315;p29"/>
          <p:cNvCxnSpPr/>
          <p:nvPr/>
        </p:nvCxnSpPr>
        <p:spPr>
          <a:xfrm flipH="1">
            <a:off x="1260538" y="4315225"/>
            <a:ext cx="407100" cy="10200"/>
          </a:xfrm>
          <a:prstGeom prst="straightConnector1">
            <a:avLst/>
          </a:prstGeom>
          <a:noFill/>
          <a:ln cap="flat" cmpd="sng" w="9525">
            <a:solidFill>
              <a:schemeClr val="dk2"/>
            </a:solidFill>
            <a:prstDash val="solid"/>
            <a:round/>
            <a:headEnd len="sm" w="sm" type="none"/>
            <a:tailEnd len="med" w="med" type="triangle"/>
          </a:ln>
        </p:spPr>
      </p:cxnSp>
      <p:sp>
        <p:nvSpPr>
          <p:cNvPr id="316" name="Google Shape;316;p29"/>
          <p:cNvSpPr txBox="1"/>
          <p:nvPr/>
        </p:nvSpPr>
        <p:spPr>
          <a:xfrm>
            <a:off x="1260538" y="4018313"/>
            <a:ext cx="7251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time</a:t>
            </a:r>
            <a:endParaRPr b="0" i="0" sz="800" u="none" cap="none" strike="noStrike">
              <a:solidFill>
                <a:srgbClr val="000000"/>
              </a:solidFill>
              <a:latin typeface="Roboto Mono"/>
              <a:ea typeface="Roboto Mono"/>
              <a:cs typeface="Roboto Mono"/>
              <a:sym typeface="Roboto Mono"/>
            </a:endParaRPr>
          </a:p>
        </p:txBody>
      </p:sp>
      <p:sp>
        <p:nvSpPr>
          <p:cNvPr id="317" name="Google Shape;317;p29"/>
          <p:cNvSpPr txBox="1"/>
          <p:nvPr/>
        </p:nvSpPr>
        <p:spPr>
          <a:xfrm>
            <a:off x="3147300" y="2329050"/>
            <a:ext cx="14247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a:t>
            </a:r>
            <a:r>
              <a:rPr b="0" i="0" lang="en-US" sz="1400" u="sng" cap="none" strike="noStrike">
                <a:solidFill>
                  <a:srgbClr val="000000"/>
                </a:solidFill>
                <a:latin typeface="Arial"/>
                <a:ea typeface="Arial"/>
                <a:cs typeface="Arial"/>
                <a:sym typeface="Arial"/>
              </a:rPr>
              <a:t>it</a:t>
            </a:r>
            <a:r>
              <a:rPr b="0" i="0" lang="en-US" sz="1400" u="none" cap="none" strike="noStrike">
                <a:solidFill>
                  <a:srgbClr val="000000"/>
                </a:solidFill>
                <a:latin typeface="Arial"/>
                <a:ea typeface="Arial"/>
                <a:cs typeface="Arial"/>
                <a:sym typeface="Arial"/>
              </a:rPr>
              <a:t> is ready</a:t>
            </a:r>
            <a:endParaRPr b="0" i="0" sz="1400" u="none" cap="none" strike="noStrike">
              <a:solidFill>
                <a:srgbClr val="000000"/>
              </a:solidFill>
              <a:latin typeface="Arial"/>
              <a:ea typeface="Arial"/>
              <a:cs typeface="Arial"/>
              <a:sym typeface="Arial"/>
            </a:endParaRPr>
          </a:p>
        </p:txBody>
      </p:sp>
      <p:cxnSp>
        <p:nvCxnSpPr>
          <p:cNvPr id="318" name="Google Shape;318;p29"/>
          <p:cNvCxnSpPr>
            <a:stCxn id="317" idx="2"/>
            <a:endCxn id="311" idx="3"/>
          </p:cNvCxnSpPr>
          <p:nvPr/>
        </p:nvCxnSpPr>
        <p:spPr>
          <a:xfrm flipH="1">
            <a:off x="2229150" y="2571750"/>
            <a:ext cx="1630500" cy="507300"/>
          </a:xfrm>
          <a:prstGeom prst="straightConnector1">
            <a:avLst/>
          </a:prstGeom>
          <a:noFill/>
          <a:ln cap="flat" cmpd="sng" w="9525">
            <a:solidFill>
              <a:schemeClr val="dk2"/>
            </a:solidFill>
            <a:prstDash val="dash"/>
            <a:round/>
            <a:headEnd len="med" w="med" type="triangle"/>
            <a:tailEnd len="med" w="med" type="triangle"/>
          </a:ln>
        </p:spPr>
      </p:cxnSp>
      <p:sp>
        <p:nvSpPr>
          <p:cNvPr id="319" name="Google Shape;319;p29"/>
          <p:cNvSpPr txBox="1"/>
          <p:nvPr/>
        </p:nvSpPr>
        <p:spPr>
          <a:xfrm>
            <a:off x="5238500" y="2207613"/>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you</a:t>
            </a:r>
            <a:endParaRPr b="0" i="0" sz="1400" u="none" cap="none" strike="noStrike">
              <a:solidFill>
                <a:srgbClr val="9900FF"/>
              </a:solidFill>
              <a:latin typeface="Arial"/>
              <a:ea typeface="Arial"/>
              <a:cs typeface="Arial"/>
              <a:sym typeface="Arial"/>
            </a:endParaRPr>
          </a:p>
        </p:txBody>
      </p:sp>
      <p:sp>
        <p:nvSpPr>
          <p:cNvPr id="320" name="Google Shape;320;p29"/>
          <p:cNvSpPr txBox="1"/>
          <p:nvPr/>
        </p:nvSpPr>
        <p:spPr>
          <a:xfrm>
            <a:off x="5238500" y="4089575"/>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can</a:t>
            </a:r>
            <a:endParaRPr b="0" i="0" sz="1400" u="none" cap="none" strike="noStrike">
              <a:solidFill>
                <a:srgbClr val="9900FF"/>
              </a:solidFill>
              <a:latin typeface="Arial"/>
              <a:ea typeface="Arial"/>
              <a:cs typeface="Arial"/>
              <a:sym typeface="Arial"/>
            </a:endParaRPr>
          </a:p>
        </p:txBody>
      </p:sp>
      <p:sp>
        <p:nvSpPr>
          <p:cNvPr id="321" name="Google Shape;321;p29"/>
          <p:cNvSpPr txBox="1"/>
          <p:nvPr/>
        </p:nvSpPr>
        <p:spPr>
          <a:xfrm>
            <a:off x="6499250" y="3198725"/>
            <a:ext cx="1187100" cy="24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into a jar</a:t>
            </a:r>
            <a:endParaRPr b="0" i="0" sz="1400" u="none" cap="none" strike="noStrike">
              <a:solidFill>
                <a:srgbClr val="9900FF"/>
              </a:solidFill>
              <a:latin typeface="Arial"/>
              <a:ea typeface="Arial"/>
              <a:cs typeface="Arial"/>
              <a:sym typeface="Arial"/>
            </a:endParaRPr>
          </a:p>
        </p:txBody>
      </p:sp>
      <p:sp>
        <p:nvSpPr>
          <p:cNvPr id="322" name="Google Shape;322;p29"/>
          <p:cNvSpPr txBox="1"/>
          <p:nvPr/>
        </p:nvSpPr>
        <p:spPr>
          <a:xfrm>
            <a:off x="5231125" y="3198713"/>
            <a:ext cx="1187100" cy="24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0" i="0" lang="en-US" sz="1400" u="none" cap="none" strike="noStrike">
                <a:solidFill>
                  <a:srgbClr val="9900FF"/>
                </a:solidFill>
                <a:latin typeface="Arial"/>
                <a:ea typeface="Arial"/>
                <a:cs typeface="Arial"/>
                <a:sym typeface="Arial"/>
              </a:rPr>
              <a:t>pour</a:t>
            </a:r>
            <a:endParaRPr b="0" i="0" sz="1400" u="none" cap="none" strike="noStrike">
              <a:solidFill>
                <a:srgbClr val="9900FF"/>
              </a:solidFill>
              <a:latin typeface="Arial"/>
              <a:ea typeface="Arial"/>
              <a:cs typeface="Arial"/>
              <a:sym typeface="Arial"/>
            </a:endParaRPr>
          </a:p>
        </p:txBody>
      </p:sp>
      <p:sp>
        <p:nvSpPr>
          <p:cNvPr id="323" name="Google Shape;323;p29"/>
          <p:cNvSpPr txBox="1"/>
          <p:nvPr/>
        </p:nvSpPr>
        <p:spPr>
          <a:xfrm rot="2412178">
            <a:off x="4695328" y="2554883"/>
            <a:ext cx="725487" cy="2860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9900FF"/>
                </a:solidFill>
                <a:latin typeface="Roboto Mono"/>
                <a:ea typeface="Roboto Mono"/>
                <a:cs typeface="Roboto Mono"/>
                <a:sym typeface="Roboto Mono"/>
              </a:rPr>
              <a:t>time</a:t>
            </a:r>
            <a:endParaRPr b="0" i="0" sz="800" u="none" cap="none" strike="noStrike">
              <a:solidFill>
                <a:srgbClr val="9900FF"/>
              </a:solidFill>
              <a:latin typeface="Roboto Mono"/>
              <a:ea typeface="Roboto Mono"/>
              <a:cs typeface="Roboto Mono"/>
              <a:sym typeface="Roboto Mono"/>
            </a:endParaRPr>
          </a:p>
        </p:txBody>
      </p:sp>
      <p:cxnSp>
        <p:nvCxnSpPr>
          <p:cNvPr id="324" name="Google Shape;324;p29"/>
          <p:cNvCxnSpPr>
            <a:endCxn id="317" idx="3"/>
          </p:cNvCxnSpPr>
          <p:nvPr/>
        </p:nvCxnSpPr>
        <p:spPr>
          <a:xfrm rot="10800000">
            <a:off x="4572000" y="2450400"/>
            <a:ext cx="606000" cy="495300"/>
          </a:xfrm>
          <a:prstGeom prst="straightConnector1">
            <a:avLst/>
          </a:prstGeom>
          <a:noFill/>
          <a:ln cap="flat" cmpd="sng" w="9525">
            <a:solidFill>
              <a:srgbClr val="9900FF"/>
            </a:solidFill>
            <a:prstDash val="solid"/>
            <a:round/>
            <a:headEnd len="sm" w="sm" type="none"/>
            <a:tailEnd len="med" w="med" type="triangle"/>
          </a:ln>
        </p:spPr>
      </p:cxnSp>
      <p:sp>
        <p:nvSpPr>
          <p:cNvPr id="325" name="Google Shape;325;p29"/>
          <p:cNvSpPr txBox="1"/>
          <p:nvPr/>
        </p:nvSpPr>
        <p:spPr>
          <a:xfrm>
            <a:off x="3609000" y="3200350"/>
            <a:ext cx="501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it</a:t>
            </a:r>
            <a:endParaRPr b="0" i="0" sz="1400" u="none" cap="none" strike="noStrike">
              <a:solidFill>
                <a:srgbClr val="9900FF"/>
              </a:solidFill>
              <a:latin typeface="Arial"/>
              <a:ea typeface="Arial"/>
              <a:cs typeface="Arial"/>
              <a:sym typeface="Arial"/>
            </a:endParaRPr>
          </a:p>
        </p:txBody>
      </p:sp>
      <p:cxnSp>
        <p:nvCxnSpPr>
          <p:cNvPr id="326" name="Google Shape;326;p29"/>
          <p:cNvCxnSpPr>
            <a:endCxn id="325" idx="3"/>
          </p:cNvCxnSpPr>
          <p:nvPr/>
        </p:nvCxnSpPr>
        <p:spPr>
          <a:xfrm rot="10800000">
            <a:off x="4110300" y="3321700"/>
            <a:ext cx="1047600" cy="6600"/>
          </a:xfrm>
          <a:prstGeom prst="straightConnector1">
            <a:avLst/>
          </a:prstGeom>
          <a:noFill/>
          <a:ln cap="flat" cmpd="sng" w="9525">
            <a:solidFill>
              <a:srgbClr val="9900FF"/>
            </a:solidFill>
            <a:prstDash val="solid"/>
            <a:round/>
            <a:headEnd len="sm" w="sm" type="none"/>
            <a:tailEnd len="med" w="med" type="triangle"/>
          </a:ln>
        </p:spPr>
      </p:cxnSp>
      <p:cxnSp>
        <p:nvCxnSpPr>
          <p:cNvPr id="327" name="Google Shape;327;p29"/>
          <p:cNvCxnSpPr>
            <a:stCxn id="325" idx="1"/>
            <a:endCxn id="311" idx="3"/>
          </p:cNvCxnSpPr>
          <p:nvPr/>
        </p:nvCxnSpPr>
        <p:spPr>
          <a:xfrm rot="10800000">
            <a:off x="2229000" y="3079000"/>
            <a:ext cx="1380000" cy="242700"/>
          </a:xfrm>
          <a:prstGeom prst="straightConnector1">
            <a:avLst/>
          </a:prstGeom>
          <a:noFill/>
          <a:ln cap="flat" cmpd="sng" w="9525">
            <a:solidFill>
              <a:schemeClr val="dk2"/>
            </a:solidFill>
            <a:prstDash val="dash"/>
            <a:round/>
            <a:headEnd len="med" w="med" type="triangle"/>
            <a:tailEnd len="med" w="med" type="triangle"/>
          </a:ln>
        </p:spPr>
      </p:cxnSp>
      <p:cxnSp>
        <p:nvCxnSpPr>
          <p:cNvPr id="328" name="Google Shape;328;p29"/>
          <p:cNvCxnSpPr>
            <a:endCxn id="325" idx="0"/>
          </p:cNvCxnSpPr>
          <p:nvPr/>
        </p:nvCxnSpPr>
        <p:spPr>
          <a:xfrm>
            <a:off x="3859650" y="2606350"/>
            <a:ext cx="0" cy="594000"/>
          </a:xfrm>
          <a:prstGeom prst="straightConnector1">
            <a:avLst/>
          </a:prstGeom>
          <a:noFill/>
          <a:ln cap="flat" cmpd="sng" w="9525">
            <a:solidFill>
              <a:schemeClr val="dk2"/>
            </a:solidFill>
            <a:prstDash val="dash"/>
            <a:round/>
            <a:headEnd len="med" w="med" type="triangle"/>
            <a:tailEnd len="med" w="med" type="triangle"/>
          </a:ln>
        </p:spPr>
      </p:cxnSp>
      <p:cxnSp>
        <p:nvCxnSpPr>
          <p:cNvPr id="329" name="Google Shape;329;p29"/>
          <p:cNvCxnSpPr>
            <a:endCxn id="319" idx="2"/>
          </p:cNvCxnSpPr>
          <p:nvPr/>
        </p:nvCxnSpPr>
        <p:spPr>
          <a:xfrm flipH="1" rot="10800000">
            <a:off x="5480150" y="2450313"/>
            <a:ext cx="9000" cy="626100"/>
          </a:xfrm>
          <a:prstGeom prst="straightConnector1">
            <a:avLst/>
          </a:prstGeom>
          <a:noFill/>
          <a:ln cap="flat" cmpd="sng" w="9525">
            <a:solidFill>
              <a:srgbClr val="9900FF"/>
            </a:solidFill>
            <a:prstDash val="solid"/>
            <a:round/>
            <a:headEnd len="sm" w="sm" type="none"/>
            <a:tailEnd len="med" w="med" type="triangle"/>
          </a:ln>
        </p:spPr>
      </p:cxnSp>
      <p:cxnSp>
        <p:nvCxnSpPr>
          <p:cNvPr id="330" name="Google Shape;330;p29"/>
          <p:cNvCxnSpPr/>
          <p:nvPr/>
        </p:nvCxnSpPr>
        <p:spPr>
          <a:xfrm flipH="1">
            <a:off x="5484200" y="3474950"/>
            <a:ext cx="9900" cy="581100"/>
          </a:xfrm>
          <a:prstGeom prst="straightConnector1">
            <a:avLst/>
          </a:prstGeom>
          <a:noFill/>
          <a:ln cap="flat" cmpd="sng" w="9525">
            <a:solidFill>
              <a:srgbClr val="9900FF"/>
            </a:solidFill>
            <a:prstDash val="solid"/>
            <a:round/>
            <a:headEnd len="sm" w="sm" type="none"/>
            <a:tailEnd len="med" w="med" type="triangle"/>
          </a:ln>
        </p:spPr>
      </p:cxnSp>
      <p:sp>
        <p:nvSpPr>
          <p:cNvPr id="331" name="Google Shape;331;p29"/>
          <p:cNvSpPr txBox="1"/>
          <p:nvPr/>
        </p:nvSpPr>
        <p:spPr>
          <a:xfrm rot="-1422">
            <a:off x="5765683" y="3057248"/>
            <a:ext cx="7254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9900FF"/>
                </a:solidFill>
                <a:latin typeface="Roboto Mono"/>
                <a:ea typeface="Roboto Mono"/>
                <a:cs typeface="Roboto Mono"/>
                <a:sym typeface="Roboto Mono"/>
              </a:rPr>
              <a:t>location</a:t>
            </a:r>
            <a:endParaRPr b="0" i="0" sz="800" u="none" cap="none" strike="noStrike">
              <a:solidFill>
                <a:srgbClr val="9900FF"/>
              </a:solidFill>
              <a:latin typeface="Roboto Mono"/>
              <a:ea typeface="Roboto Mono"/>
              <a:cs typeface="Roboto Mono"/>
              <a:sym typeface="Roboto Mono"/>
            </a:endParaRPr>
          </a:p>
        </p:txBody>
      </p:sp>
      <p:cxnSp>
        <p:nvCxnSpPr>
          <p:cNvPr id="332" name="Google Shape;332;p29"/>
          <p:cNvCxnSpPr>
            <a:endCxn id="322" idx="3"/>
          </p:cNvCxnSpPr>
          <p:nvPr/>
        </p:nvCxnSpPr>
        <p:spPr>
          <a:xfrm>
            <a:off x="5765725" y="3315563"/>
            <a:ext cx="652500" cy="4500"/>
          </a:xfrm>
          <a:prstGeom prst="straightConnector1">
            <a:avLst/>
          </a:prstGeom>
          <a:noFill/>
          <a:ln cap="flat" cmpd="sng" w="9525">
            <a:solidFill>
              <a:srgbClr val="9900FF"/>
            </a:solidFill>
            <a:prstDash val="solid"/>
            <a:round/>
            <a:headEnd len="sm" w="sm" type="none"/>
            <a:tailEnd len="med" w="med" type="triangle"/>
          </a:ln>
        </p:spPr>
      </p:cxnSp>
      <p:sp>
        <p:nvSpPr>
          <p:cNvPr id="333" name="Google Shape;333;p29"/>
          <p:cNvSpPr txBox="1"/>
          <p:nvPr/>
        </p:nvSpPr>
        <p:spPr>
          <a:xfrm rot="-1422">
            <a:off x="4307958" y="3057248"/>
            <a:ext cx="725400" cy="2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9900FF"/>
                </a:solidFill>
                <a:latin typeface="Roboto Mono"/>
                <a:ea typeface="Roboto Mono"/>
                <a:cs typeface="Roboto Mono"/>
                <a:sym typeface="Roboto Mono"/>
              </a:rPr>
              <a:t>object</a:t>
            </a:r>
            <a:endParaRPr b="0" i="0" sz="800" u="none" cap="none" strike="noStrike">
              <a:solidFill>
                <a:srgbClr val="9900FF"/>
              </a:solidFill>
              <a:latin typeface="Roboto Mono"/>
              <a:ea typeface="Roboto Mono"/>
              <a:cs typeface="Roboto Mono"/>
              <a:sym typeface="Roboto Mono"/>
            </a:endParaRPr>
          </a:p>
        </p:txBody>
      </p:sp>
      <p:sp>
        <p:nvSpPr>
          <p:cNvPr id="334" name="Google Shape;334;p29"/>
          <p:cNvSpPr txBox="1"/>
          <p:nvPr/>
        </p:nvSpPr>
        <p:spPr>
          <a:xfrm rot="-5687">
            <a:off x="5541535" y="2681577"/>
            <a:ext cx="725401" cy="2859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9900FF"/>
                </a:solidFill>
                <a:latin typeface="Roboto Mono"/>
                <a:ea typeface="Roboto Mono"/>
                <a:cs typeface="Roboto Mono"/>
                <a:sym typeface="Roboto Mono"/>
              </a:rPr>
              <a:t>subject</a:t>
            </a:r>
            <a:endParaRPr b="0" i="0" sz="800" u="none" cap="none" strike="noStrike">
              <a:solidFill>
                <a:srgbClr val="9900FF"/>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Mono"/>
              <a:ea typeface="Roboto Mono"/>
              <a:cs typeface="Roboto Mono"/>
              <a:sym typeface="Roboto Mono"/>
            </a:endParaRPr>
          </a:p>
        </p:txBody>
      </p:sp>
      <p:sp>
        <p:nvSpPr>
          <p:cNvPr id="335" name="Google Shape;335;p29"/>
          <p:cNvSpPr txBox="1"/>
          <p:nvPr/>
        </p:nvSpPr>
        <p:spPr>
          <a:xfrm>
            <a:off x="5596982" y="3622579"/>
            <a:ext cx="725400" cy="2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9900FF"/>
                </a:solidFill>
                <a:latin typeface="Roboto Mono"/>
                <a:ea typeface="Roboto Mono"/>
                <a:cs typeface="Roboto Mono"/>
                <a:sym typeface="Roboto Mono"/>
              </a:rPr>
              <a:t>mod</a:t>
            </a:r>
            <a:endParaRPr b="0" i="0" sz="800" u="none" cap="none" strike="noStrike">
              <a:solidFill>
                <a:srgbClr val="9900FF"/>
              </a:solidFill>
              <a:latin typeface="Roboto Mono"/>
              <a:ea typeface="Roboto Mono"/>
              <a:cs typeface="Roboto Mono"/>
              <a:sym typeface="Roboto Mon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FF"/>
              </a:solidFill>
              <a:latin typeface="Roboto Mono"/>
              <a:ea typeface="Roboto Mono"/>
              <a:cs typeface="Roboto Mono"/>
              <a:sym typeface="Roboto Mono"/>
            </a:endParaRPr>
          </a:p>
        </p:txBody>
      </p:sp>
      <p:sp>
        <p:nvSpPr>
          <p:cNvPr id="336" name="Google Shape;336;p29"/>
          <p:cNvSpPr txBox="1"/>
          <p:nvPr/>
        </p:nvSpPr>
        <p:spPr>
          <a:xfrm rot="764850">
            <a:off x="2556730" y="3275140"/>
            <a:ext cx="724661" cy="2857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
        <p:nvSpPr>
          <p:cNvPr id="337" name="Google Shape;337;p29"/>
          <p:cNvSpPr txBox="1"/>
          <p:nvPr/>
        </p:nvSpPr>
        <p:spPr>
          <a:xfrm rot="-1230364">
            <a:off x="2440779" y="2472494"/>
            <a:ext cx="724508" cy="2857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
        <p:nvSpPr>
          <p:cNvPr id="338" name="Google Shape;338;p29"/>
          <p:cNvSpPr txBox="1"/>
          <p:nvPr/>
        </p:nvSpPr>
        <p:spPr>
          <a:xfrm rot="-1423">
            <a:off x="3862739" y="2727736"/>
            <a:ext cx="724500" cy="28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Mono"/>
                <a:ea typeface="Roboto Mono"/>
                <a:cs typeface="Roboto Mono"/>
                <a:sym typeface="Roboto Mono"/>
              </a:rPr>
              <a:t>same</a:t>
            </a:r>
            <a:endParaRPr b="0" i="0" sz="8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685800" y="1885223"/>
            <a:ext cx="7772400" cy="102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5200"/>
              <a:t>Answering Questions with CSKGs</a:t>
            </a:r>
            <a:endParaRPr sz="5200"/>
          </a:p>
        </p:txBody>
      </p:sp>
      <p:sp>
        <p:nvSpPr>
          <p:cNvPr id="62" name="Google Shape;62;p12"/>
          <p:cNvSpPr txBox="1"/>
          <p:nvPr>
            <p:ph idx="1" type="body"/>
          </p:nvPr>
        </p:nvSpPr>
        <p:spPr>
          <a:xfrm>
            <a:off x="685800" y="3641527"/>
            <a:ext cx="7772400" cy="377100"/>
          </a:xfrm>
          <a:prstGeom prst="rect">
            <a:avLst/>
          </a:prstGeom>
        </p:spPr>
        <p:txBody>
          <a:bodyPr anchorCtr="0" anchor="b" bIns="45700" lIns="91425" spcFirstLastPara="1" rIns="91425" wrap="square" tIns="45700">
            <a:noAutofit/>
          </a:bodyPr>
          <a:lstStyle/>
          <a:p>
            <a:pPr indent="0" lvl="0" marL="0" rtl="0" algn="ctr">
              <a:spcBef>
                <a:spcPts val="300"/>
              </a:spcBef>
              <a:spcAft>
                <a:spcPts val="0"/>
              </a:spcAft>
              <a:buNone/>
            </a:pPr>
            <a:r>
              <a:rPr lang="en-US"/>
              <a:t>Filip Ilievski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0"/>
          <p:cNvSpPr txBox="1"/>
          <p:nvPr>
            <p:ph idx="1" type="body"/>
          </p:nvPr>
        </p:nvSpPr>
        <p:spPr>
          <a:xfrm>
            <a:off x="311700" y="13739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SzPts val="1800"/>
              <a:buNone/>
            </a:pPr>
            <a:r>
              <a:rPr lang="en-US" sz="2600"/>
              <a:t>Many different ways to parse a sentence/sentences</a:t>
            </a:r>
            <a:endParaRPr sz="2600"/>
          </a:p>
          <a:p>
            <a:pPr indent="-323850" lvl="0" marL="457200" rtl="0" algn="l">
              <a:lnSpc>
                <a:spcPct val="200000"/>
              </a:lnSpc>
              <a:spcBef>
                <a:spcPts val="1600"/>
              </a:spcBef>
              <a:spcAft>
                <a:spcPts val="0"/>
              </a:spcAft>
              <a:buSzPts val="1500"/>
              <a:buChar char="●"/>
            </a:pPr>
            <a:r>
              <a:rPr lang="en-US" sz="1500"/>
              <a:t>Semantic role labeling focuses on predicates, but ignores things like prepositional phrases.</a:t>
            </a:r>
            <a:endParaRPr sz="1500"/>
          </a:p>
          <a:p>
            <a:pPr indent="-323850" lvl="0" marL="457200" rtl="0" algn="l">
              <a:lnSpc>
                <a:spcPct val="200000"/>
              </a:lnSpc>
              <a:spcBef>
                <a:spcPts val="0"/>
              </a:spcBef>
              <a:spcAft>
                <a:spcPts val="0"/>
              </a:spcAft>
              <a:buSzPts val="1500"/>
              <a:buChar char="●"/>
            </a:pPr>
            <a:r>
              <a:rPr lang="en-US" sz="1500"/>
              <a:t>Can incorporate dependency parsing, abstract meaning representations (AMR), etc.</a:t>
            </a:r>
            <a:endParaRPr sz="1500"/>
          </a:p>
          <a:p>
            <a:pPr indent="0" lvl="0" marL="0" rtl="0" algn="l">
              <a:spcBef>
                <a:spcPts val="1600"/>
              </a:spcBef>
              <a:spcAft>
                <a:spcPts val="0"/>
              </a:spcAft>
              <a:buNone/>
            </a:pPr>
            <a:r>
              <a:rPr lang="en-US" sz="2000"/>
              <a:t>Future Work: Explore other meaning representations, including logic</a:t>
            </a:r>
            <a:endParaRPr sz="2000"/>
          </a:p>
          <a:p>
            <a:pPr indent="0" lvl="0" marL="914400" rtl="0" algn="l">
              <a:lnSpc>
                <a:spcPct val="115000"/>
              </a:lnSpc>
              <a:spcBef>
                <a:spcPts val="1600"/>
              </a:spcBef>
              <a:spcAft>
                <a:spcPts val="1600"/>
              </a:spcAft>
              <a:buSzPts val="1800"/>
              <a:buNone/>
            </a:pPr>
            <a:r>
              <a:t/>
            </a:r>
            <a:endParaRPr sz="1500"/>
          </a:p>
        </p:txBody>
      </p:sp>
      <p:sp>
        <p:nvSpPr>
          <p:cNvPr id="344" name="Google Shape;344;p30"/>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Shortcomings and Future Directions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Linking to Commonsense KG</a:t>
            </a:r>
            <a:endParaRPr/>
          </a:p>
        </p:txBody>
      </p:sp>
      <p:sp>
        <p:nvSpPr>
          <p:cNvPr id="350" name="Google Shape;350;p31"/>
          <p:cNvSpPr/>
          <p:nvPr/>
        </p:nvSpPr>
        <p:spPr>
          <a:xfrm>
            <a:off x="1110275" y="1418938"/>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1"/>
          <p:cNvSpPr/>
          <p:nvPr/>
        </p:nvSpPr>
        <p:spPr>
          <a:xfrm>
            <a:off x="1587450" y="14882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1"/>
          <p:cNvSpPr/>
          <p:nvPr/>
        </p:nvSpPr>
        <p:spPr>
          <a:xfrm>
            <a:off x="1316900" y="190501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3" name="Google Shape;353;p31"/>
          <p:cNvCxnSpPr>
            <a:stCxn id="350" idx="6"/>
            <a:endCxn id="351" idx="2"/>
          </p:cNvCxnSpPr>
          <p:nvPr/>
        </p:nvCxnSpPr>
        <p:spPr>
          <a:xfrm>
            <a:off x="1277675" y="1502638"/>
            <a:ext cx="309900" cy="69300"/>
          </a:xfrm>
          <a:prstGeom prst="straightConnector1">
            <a:avLst/>
          </a:prstGeom>
          <a:noFill/>
          <a:ln cap="flat" cmpd="sng" w="9525">
            <a:solidFill>
              <a:schemeClr val="dk2"/>
            </a:solidFill>
            <a:prstDash val="solid"/>
            <a:round/>
            <a:headEnd len="sm" w="sm" type="none"/>
            <a:tailEnd len="med" w="med" type="triangle"/>
          </a:ln>
        </p:spPr>
      </p:cxnSp>
      <p:cxnSp>
        <p:nvCxnSpPr>
          <p:cNvPr id="354" name="Google Shape;354;p31"/>
          <p:cNvCxnSpPr>
            <a:stCxn id="352" idx="0"/>
            <a:endCxn id="350" idx="5"/>
          </p:cNvCxnSpPr>
          <p:nvPr/>
        </p:nvCxnSpPr>
        <p:spPr>
          <a:xfrm rot="10800000">
            <a:off x="1253300" y="1561813"/>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355" name="Google Shape;355;p31"/>
          <p:cNvCxnSpPr>
            <a:stCxn id="352" idx="7"/>
            <a:endCxn id="351" idx="3"/>
          </p:cNvCxnSpPr>
          <p:nvPr/>
        </p:nvCxnSpPr>
        <p:spPr>
          <a:xfrm flipH="1" rot="10800000">
            <a:off x="1459785" y="1631028"/>
            <a:ext cx="152100" cy="298500"/>
          </a:xfrm>
          <a:prstGeom prst="straightConnector1">
            <a:avLst/>
          </a:prstGeom>
          <a:noFill/>
          <a:ln cap="flat" cmpd="sng" w="9525">
            <a:solidFill>
              <a:schemeClr val="dk2"/>
            </a:solidFill>
            <a:prstDash val="solid"/>
            <a:round/>
            <a:headEnd len="sm" w="sm" type="none"/>
            <a:tailEnd len="med" w="med" type="triangle"/>
          </a:ln>
        </p:spPr>
      </p:cxnSp>
      <p:sp>
        <p:nvSpPr>
          <p:cNvPr id="356" name="Google Shape;356;p31"/>
          <p:cNvSpPr/>
          <p:nvPr/>
        </p:nvSpPr>
        <p:spPr>
          <a:xfrm>
            <a:off x="1213538" y="2741425"/>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1"/>
          <p:cNvSpPr/>
          <p:nvPr/>
        </p:nvSpPr>
        <p:spPr>
          <a:xfrm>
            <a:off x="1690713" y="281075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1"/>
          <p:cNvSpPr/>
          <p:nvPr/>
        </p:nvSpPr>
        <p:spPr>
          <a:xfrm>
            <a:off x="1420163" y="322750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9" name="Google Shape;359;p31"/>
          <p:cNvCxnSpPr>
            <a:stCxn id="356" idx="6"/>
            <a:endCxn id="357" idx="2"/>
          </p:cNvCxnSpPr>
          <p:nvPr/>
        </p:nvCxnSpPr>
        <p:spPr>
          <a:xfrm>
            <a:off x="1380938" y="2825125"/>
            <a:ext cx="309900" cy="69300"/>
          </a:xfrm>
          <a:prstGeom prst="straightConnector1">
            <a:avLst/>
          </a:prstGeom>
          <a:noFill/>
          <a:ln cap="flat" cmpd="sng" w="9525">
            <a:solidFill>
              <a:srgbClr val="0000FF"/>
            </a:solidFill>
            <a:prstDash val="solid"/>
            <a:round/>
            <a:headEnd len="sm" w="sm" type="none"/>
            <a:tailEnd len="med" w="med" type="triangle"/>
          </a:ln>
        </p:spPr>
      </p:cxnSp>
      <p:cxnSp>
        <p:nvCxnSpPr>
          <p:cNvPr id="360" name="Google Shape;360;p31"/>
          <p:cNvCxnSpPr>
            <a:stCxn id="358" idx="0"/>
            <a:endCxn id="356" idx="5"/>
          </p:cNvCxnSpPr>
          <p:nvPr/>
        </p:nvCxnSpPr>
        <p:spPr>
          <a:xfrm rot="10800000">
            <a:off x="1356563" y="2884300"/>
            <a:ext cx="147300" cy="343200"/>
          </a:xfrm>
          <a:prstGeom prst="straightConnector1">
            <a:avLst/>
          </a:prstGeom>
          <a:noFill/>
          <a:ln cap="flat" cmpd="sng" w="9525">
            <a:solidFill>
              <a:srgbClr val="0000FF"/>
            </a:solidFill>
            <a:prstDash val="solid"/>
            <a:round/>
            <a:headEnd len="sm" w="sm" type="none"/>
            <a:tailEnd len="med" w="med" type="triangle"/>
          </a:ln>
        </p:spPr>
      </p:cxnSp>
      <p:cxnSp>
        <p:nvCxnSpPr>
          <p:cNvPr id="361" name="Google Shape;361;p31"/>
          <p:cNvCxnSpPr>
            <a:stCxn id="358" idx="7"/>
            <a:endCxn id="357" idx="3"/>
          </p:cNvCxnSpPr>
          <p:nvPr/>
        </p:nvCxnSpPr>
        <p:spPr>
          <a:xfrm flipH="1" rot="10800000">
            <a:off x="1563048" y="2953515"/>
            <a:ext cx="152100" cy="298500"/>
          </a:xfrm>
          <a:prstGeom prst="straightConnector1">
            <a:avLst/>
          </a:prstGeom>
          <a:noFill/>
          <a:ln cap="flat" cmpd="sng" w="9525">
            <a:solidFill>
              <a:srgbClr val="0000FF"/>
            </a:solidFill>
            <a:prstDash val="solid"/>
            <a:round/>
            <a:headEnd len="sm" w="sm" type="none"/>
            <a:tailEnd len="med" w="med" type="triangle"/>
          </a:ln>
        </p:spPr>
      </p:cxnSp>
      <p:sp>
        <p:nvSpPr>
          <p:cNvPr id="362" name="Google Shape;362;p31"/>
          <p:cNvSpPr/>
          <p:nvPr/>
        </p:nvSpPr>
        <p:spPr>
          <a:xfrm>
            <a:off x="686825" y="2488050"/>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3" name="Google Shape;363;p31"/>
          <p:cNvCxnSpPr>
            <a:stCxn id="362" idx="6"/>
            <a:endCxn id="356" idx="1"/>
          </p:cNvCxnSpPr>
          <p:nvPr/>
        </p:nvCxnSpPr>
        <p:spPr>
          <a:xfrm>
            <a:off x="854225" y="2571750"/>
            <a:ext cx="383700" cy="194100"/>
          </a:xfrm>
          <a:prstGeom prst="straightConnector1">
            <a:avLst/>
          </a:prstGeom>
          <a:noFill/>
          <a:ln cap="flat" cmpd="sng" w="9525">
            <a:solidFill>
              <a:schemeClr val="dk2"/>
            </a:solidFill>
            <a:prstDash val="solid"/>
            <a:round/>
            <a:headEnd len="sm" w="sm" type="none"/>
            <a:tailEnd len="med" w="med" type="triangle"/>
          </a:ln>
        </p:spPr>
      </p:cxnSp>
      <p:grpSp>
        <p:nvGrpSpPr>
          <p:cNvPr id="364" name="Google Shape;364;p31"/>
          <p:cNvGrpSpPr/>
          <p:nvPr/>
        </p:nvGrpSpPr>
        <p:grpSpPr>
          <a:xfrm>
            <a:off x="4521944" y="1780103"/>
            <a:ext cx="2996204" cy="2551673"/>
            <a:chOff x="5654869" y="1613803"/>
            <a:chExt cx="2996204" cy="2551673"/>
          </a:xfrm>
        </p:grpSpPr>
        <p:pic>
          <p:nvPicPr>
            <p:cNvPr id="365" name="Google Shape;365;p31"/>
            <p:cNvPicPr preferRelativeResize="0"/>
            <p:nvPr/>
          </p:nvPicPr>
          <p:blipFill rotWithShape="1">
            <a:blip r:embed="rId3">
              <a:alphaModFix/>
            </a:blip>
            <a:srcRect b="0" l="20681" r="24548" t="25014"/>
            <a:stretch/>
          </p:blipFill>
          <p:spPr>
            <a:xfrm>
              <a:off x="5838350" y="1946325"/>
              <a:ext cx="2696375" cy="2219151"/>
            </a:xfrm>
            <a:prstGeom prst="rect">
              <a:avLst/>
            </a:prstGeom>
            <a:noFill/>
            <a:ln>
              <a:noFill/>
            </a:ln>
          </p:spPr>
        </p:pic>
        <p:sp>
          <p:nvSpPr>
            <p:cNvPr id="366" name="Google Shape;366;p31"/>
            <p:cNvSpPr/>
            <p:nvPr/>
          </p:nvSpPr>
          <p:spPr>
            <a:xfrm rot="-2261593">
              <a:off x="5749938" y="1816392"/>
              <a:ext cx="605463" cy="5177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rot="1786790">
              <a:off x="7832374" y="1761410"/>
              <a:ext cx="732078" cy="51748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1"/>
            <p:cNvSpPr/>
            <p:nvPr/>
          </p:nvSpPr>
          <p:spPr>
            <a:xfrm rot="1785790">
              <a:off x="8363737" y="3472189"/>
              <a:ext cx="233272" cy="27989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31"/>
          <p:cNvSpPr/>
          <p:nvPr/>
        </p:nvSpPr>
        <p:spPr>
          <a:xfrm>
            <a:off x="1684300" y="1562977"/>
            <a:ext cx="3836850" cy="1178725"/>
          </a:xfrm>
          <a:custGeom>
            <a:rect b="b" l="l" r="r" t="t"/>
            <a:pathLst>
              <a:path extrusionOk="0" h="47149" w="153474">
                <a:moveTo>
                  <a:pt x="0" y="19"/>
                </a:moveTo>
                <a:cubicBezTo>
                  <a:pt x="15811" y="925"/>
                  <a:pt x="69285" y="-2398"/>
                  <a:pt x="94864" y="5457"/>
                </a:cubicBezTo>
                <a:cubicBezTo>
                  <a:pt x="120443" y="13312"/>
                  <a:pt x="143706" y="40200"/>
                  <a:pt x="153474" y="47149"/>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1299100" y="2354297"/>
            <a:ext cx="3700900" cy="561100"/>
          </a:xfrm>
          <a:custGeom>
            <a:rect b="b" l="l" r="r" t="t"/>
            <a:pathLst>
              <a:path extrusionOk="0" h="22444" w="148036">
                <a:moveTo>
                  <a:pt x="0" y="18215"/>
                </a:moveTo>
                <a:cubicBezTo>
                  <a:pt x="9819" y="15194"/>
                  <a:pt x="34239" y="-617"/>
                  <a:pt x="58912" y="88"/>
                </a:cubicBezTo>
                <a:cubicBezTo>
                  <a:pt x="83585" y="793"/>
                  <a:pt x="133182" y="18718"/>
                  <a:pt x="148036" y="22444"/>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1782475" y="2771900"/>
            <a:ext cx="4267375" cy="312750"/>
          </a:xfrm>
          <a:custGeom>
            <a:rect b="b" l="l" r="r" t="t"/>
            <a:pathLst>
              <a:path extrusionOk="0" h="12510" w="170695">
                <a:moveTo>
                  <a:pt x="0" y="5740"/>
                </a:moveTo>
                <a:cubicBezTo>
                  <a:pt x="16717" y="6848"/>
                  <a:pt x="71853" y="13344"/>
                  <a:pt x="100302" y="12387"/>
                </a:cubicBezTo>
                <a:cubicBezTo>
                  <a:pt x="128751" y="11430"/>
                  <a:pt x="158963" y="2065"/>
                  <a:pt x="170695"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1518125" y="2960725"/>
            <a:ext cx="4252275" cy="390850"/>
          </a:xfrm>
          <a:custGeom>
            <a:rect b="b" l="l" r="r" t="t"/>
            <a:pathLst>
              <a:path extrusionOk="0" h="15634" w="170091">
                <a:moveTo>
                  <a:pt x="0" y="14501"/>
                </a:moveTo>
                <a:cubicBezTo>
                  <a:pt x="17875" y="14501"/>
                  <a:pt x="78903" y="16918"/>
                  <a:pt x="107251" y="14501"/>
                </a:cubicBezTo>
                <a:cubicBezTo>
                  <a:pt x="135600" y="12084"/>
                  <a:pt x="159618" y="2417"/>
                  <a:pt x="170091"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1419950" y="2001500"/>
            <a:ext cx="3617800" cy="694875"/>
          </a:xfrm>
          <a:custGeom>
            <a:rect b="b" l="l" r="r" t="t"/>
            <a:pathLst>
              <a:path extrusionOk="0" h="27795" w="144712">
                <a:moveTo>
                  <a:pt x="0" y="0"/>
                </a:moveTo>
                <a:cubicBezTo>
                  <a:pt x="18630" y="1611"/>
                  <a:pt x="87663" y="5036"/>
                  <a:pt x="111782" y="9668"/>
                </a:cubicBezTo>
                <a:cubicBezTo>
                  <a:pt x="135901" y="14301"/>
                  <a:pt x="139224" y="24774"/>
                  <a:pt x="144712" y="27795"/>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1178250" y="1279140"/>
            <a:ext cx="5173700" cy="1319025"/>
          </a:xfrm>
          <a:custGeom>
            <a:rect b="b" l="l" r="r" t="t"/>
            <a:pathLst>
              <a:path extrusionOk="0" h="52761" w="206948">
                <a:moveTo>
                  <a:pt x="0" y="7142"/>
                </a:moveTo>
                <a:cubicBezTo>
                  <a:pt x="23061" y="6387"/>
                  <a:pt x="103877" y="-4993"/>
                  <a:pt x="138368" y="2610"/>
                </a:cubicBezTo>
                <a:cubicBezTo>
                  <a:pt x="172859" y="10213"/>
                  <a:pt x="195518" y="44403"/>
                  <a:pt x="206948" y="52761"/>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86325" y="2978150"/>
            <a:ext cx="1937100" cy="72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Score possible reasoning in CSKG</a:t>
            </a:r>
            <a:endParaRPr b="0" i="0" sz="1400" u="none" cap="none" strike="noStrike">
              <a:solidFill>
                <a:srgbClr val="000000"/>
              </a:solidFill>
              <a:latin typeface="Arial"/>
              <a:ea typeface="Arial"/>
              <a:cs typeface="Arial"/>
              <a:sym typeface="Arial"/>
            </a:endParaRPr>
          </a:p>
        </p:txBody>
      </p:sp>
      <p:sp>
        <p:nvSpPr>
          <p:cNvPr id="376" name="Google Shape;376;p31"/>
          <p:cNvSpPr txBox="1"/>
          <p:nvPr/>
        </p:nvSpPr>
        <p:spPr>
          <a:xfrm>
            <a:off x="7264225" y="3859100"/>
            <a:ext cx="1158900" cy="4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Proxima Nova"/>
                <a:ea typeface="Proxima Nova"/>
                <a:cs typeface="Proxima Nova"/>
                <a:sym typeface="Proxima Nova"/>
              </a:rPr>
              <a:t>score(q, a</a:t>
            </a:r>
            <a:r>
              <a:rPr b="0" baseline="-25000" i="0" lang="en-US" sz="1400" u="none" cap="none" strike="noStrike">
                <a:solidFill>
                  <a:srgbClr val="0000FF"/>
                </a:solidFill>
                <a:latin typeface="Proxima Nova"/>
                <a:ea typeface="Proxima Nova"/>
                <a:cs typeface="Proxima Nova"/>
                <a:sym typeface="Proxima Nova"/>
              </a:rPr>
              <a:t>1</a:t>
            </a:r>
            <a:r>
              <a:rPr b="0" i="0" lang="en-US" sz="1400" u="none" cap="none" strike="noStrike">
                <a:solidFill>
                  <a:srgbClr val="0000FF"/>
                </a:solidFill>
                <a:latin typeface="Proxima Nova"/>
                <a:ea typeface="Proxima Nova"/>
                <a:cs typeface="Proxima Nova"/>
                <a:sym typeface="Proxima Nova"/>
              </a:rPr>
              <a:t>)</a:t>
            </a:r>
            <a:endParaRPr b="0" i="0" sz="1400" u="none" cap="none" strike="noStrike">
              <a:solidFill>
                <a:srgbClr val="0000FF"/>
              </a:solidFill>
              <a:latin typeface="Proxima Nova"/>
              <a:ea typeface="Proxima Nova"/>
              <a:cs typeface="Proxima Nova"/>
              <a:sym typeface="Proxima Nova"/>
            </a:endParaRPr>
          </a:p>
        </p:txBody>
      </p:sp>
      <p:sp>
        <p:nvSpPr>
          <p:cNvPr id="377" name="Google Shape;377;p31"/>
          <p:cNvSpPr txBox="1"/>
          <p:nvPr/>
        </p:nvSpPr>
        <p:spPr>
          <a:xfrm>
            <a:off x="6415550" y="1125588"/>
            <a:ext cx="2664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it’s ready, you can...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1"/>
          <p:cNvSpPr txBox="1"/>
          <p:nvPr/>
        </p:nvSpPr>
        <p:spPr>
          <a:xfrm>
            <a:off x="6868700" y="1749813"/>
            <a:ext cx="1758300" cy="3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..pour it on a plate</a:t>
            </a:r>
            <a:endParaRPr b="0" i="0" sz="14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Linking to Commonsense KG</a:t>
            </a:r>
            <a:endParaRPr/>
          </a:p>
        </p:txBody>
      </p:sp>
      <p:sp>
        <p:nvSpPr>
          <p:cNvPr id="384" name="Google Shape;384;p32"/>
          <p:cNvSpPr/>
          <p:nvPr/>
        </p:nvSpPr>
        <p:spPr>
          <a:xfrm>
            <a:off x="1110275" y="1418938"/>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2"/>
          <p:cNvSpPr/>
          <p:nvPr/>
        </p:nvSpPr>
        <p:spPr>
          <a:xfrm>
            <a:off x="1587450" y="14882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2"/>
          <p:cNvSpPr/>
          <p:nvPr/>
        </p:nvSpPr>
        <p:spPr>
          <a:xfrm>
            <a:off x="1316900" y="190501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7" name="Google Shape;387;p32"/>
          <p:cNvCxnSpPr>
            <a:stCxn id="384" idx="6"/>
            <a:endCxn id="385" idx="2"/>
          </p:cNvCxnSpPr>
          <p:nvPr/>
        </p:nvCxnSpPr>
        <p:spPr>
          <a:xfrm>
            <a:off x="1277675" y="1502638"/>
            <a:ext cx="309900" cy="69300"/>
          </a:xfrm>
          <a:prstGeom prst="straightConnector1">
            <a:avLst/>
          </a:prstGeom>
          <a:noFill/>
          <a:ln cap="flat" cmpd="sng" w="9525">
            <a:solidFill>
              <a:schemeClr val="dk2"/>
            </a:solidFill>
            <a:prstDash val="solid"/>
            <a:round/>
            <a:headEnd len="sm" w="sm" type="none"/>
            <a:tailEnd len="med" w="med" type="triangle"/>
          </a:ln>
        </p:spPr>
      </p:cxnSp>
      <p:cxnSp>
        <p:nvCxnSpPr>
          <p:cNvPr id="388" name="Google Shape;388;p32"/>
          <p:cNvCxnSpPr>
            <a:stCxn id="386" idx="0"/>
            <a:endCxn id="384" idx="5"/>
          </p:cNvCxnSpPr>
          <p:nvPr/>
        </p:nvCxnSpPr>
        <p:spPr>
          <a:xfrm rot="10800000">
            <a:off x="1253300" y="1561813"/>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389" name="Google Shape;389;p32"/>
          <p:cNvCxnSpPr>
            <a:stCxn id="386" idx="7"/>
            <a:endCxn id="385" idx="3"/>
          </p:cNvCxnSpPr>
          <p:nvPr/>
        </p:nvCxnSpPr>
        <p:spPr>
          <a:xfrm flipH="1" rot="10800000">
            <a:off x="1459785" y="1631028"/>
            <a:ext cx="152100" cy="298500"/>
          </a:xfrm>
          <a:prstGeom prst="straightConnector1">
            <a:avLst/>
          </a:prstGeom>
          <a:noFill/>
          <a:ln cap="flat" cmpd="sng" w="9525">
            <a:solidFill>
              <a:schemeClr val="dk2"/>
            </a:solidFill>
            <a:prstDash val="solid"/>
            <a:round/>
            <a:headEnd len="sm" w="sm" type="none"/>
            <a:tailEnd len="med" w="med" type="triangle"/>
          </a:ln>
        </p:spPr>
      </p:cxnSp>
      <p:sp>
        <p:nvSpPr>
          <p:cNvPr id="390" name="Google Shape;390;p32"/>
          <p:cNvSpPr/>
          <p:nvPr/>
        </p:nvSpPr>
        <p:spPr>
          <a:xfrm>
            <a:off x="1110325" y="4078325"/>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2"/>
          <p:cNvSpPr/>
          <p:nvPr/>
        </p:nvSpPr>
        <p:spPr>
          <a:xfrm>
            <a:off x="1587500" y="414765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2"/>
          <p:cNvSpPr/>
          <p:nvPr/>
        </p:nvSpPr>
        <p:spPr>
          <a:xfrm>
            <a:off x="1316950" y="456440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3" name="Google Shape;393;p32"/>
          <p:cNvCxnSpPr>
            <a:stCxn id="390" idx="6"/>
            <a:endCxn id="391" idx="2"/>
          </p:cNvCxnSpPr>
          <p:nvPr/>
        </p:nvCxnSpPr>
        <p:spPr>
          <a:xfrm>
            <a:off x="1277725" y="4162025"/>
            <a:ext cx="309900" cy="69300"/>
          </a:xfrm>
          <a:prstGeom prst="straightConnector1">
            <a:avLst/>
          </a:prstGeom>
          <a:noFill/>
          <a:ln cap="flat" cmpd="sng" w="9525">
            <a:solidFill>
              <a:srgbClr val="9900FF"/>
            </a:solidFill>
            <a:prstDash val="solid"/>
            <a:round/>
            <a:headEnd len="sm" w="sm" type="none"/>
            <a:tailEnd len="med" w="med" type="triangle"/>
          </a:ln>
        </p:spPr>
      </p:cxnSp>
      <p:cxnSp>
        <p:nvCxnSpPr>
          <p:cNvPr id="394" name="Google Shape;394;p32"/>
          <p:cNvCxnSpPr>
            <a:stCxn id="392" idx="0"/>
            <a:endCxn id="390" idx="5"/>
          </p:cNvCxnSpPr>
          <p:nvPr/>
        </p:nvCxnSpPr>
        <p:spPr>
          <a:xfrm rot="10800000">
            <a:off x="1253350" y="4221200"/>
            <a:ext cx="147300" cy="343200"/>
          </a:xfrm>
          <a:prstGeom prst="straightConnector1">
            <a:avLst/>
          </a:prstGeom>
          <a:noFill/>
          <a:ln cap="flat" cmpd="sng" w="9525">
            <a:solidFill>
              <a:srgbClr val="9900FF"/>
            </a:solidFill>
            <a:prstDash val="solid"/>
            <a:round/>
            <a:headEnd len="sm" w="sm" type="none"/>
            <a:tailEnd len="med" w="med" type="triangle"/>
          </a:ln>
        </p:spPr>
      </p:cxnSp>
      <p:cxnSp>
        <p:nvCxnSpPr>
          <p:cNvPr id="395" name="Google Shape;395;p32"/>
          <p:cNvCxnSpPr>
            <a:stCxn id="392" idx="7"/>
            <a:endCxn id="391" idx="3"/>
          </p:cNvCxnSpPr>
          <p:nvPr/>
        </p:nvCxnSpPr>
        <p:spPr>
          <a:xfrm flipH="1" rot="10800000">
            <a:off x="1459835" y="4290415"/>
            <a:ext cx="152100" cy="298500"/>
          </a:xfrm>
          <a:prstGeom prst="straightConnector1">
            <a:avLst/>
          </a:prstGeom>
          <a:noFill/>
          <a:ln cap="flat" cmpd="sng" w="9525">
            <a:solidFill>
              <a:srgbClr val="9900FF"/>
            </a:solidFill>
            <a:prstDash val="solid"/>
            <a:round/>
            <a:headEnd len="sm" w="sm" type="none"/>
            <a:tailEnd len="med" w="med" type="triangle"/>
          </a:ln>
        </p:spPr>
      </p:cxnSp>
      <p:sp>
        <p:nvSpPr>
          <p:cNvPr id="396" name="Google Shape;396;p32"/>
          <p:cNvSpPr/>
          <p:nvPr/>
        </p:nvSpPr>
        <p:spPr>
          <a:xfrm>
            <a:off x="519425" y="35660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7" name="Google Shape;397;p32"/>
          <p:cNvCxnSpPr>
            <a:stCxn id="396" idx="5"/>
            <a:endCxn id="390" idx="1"/>
          </p:cNvCxnSpPr>
          <p:nvPr/>
        </p:nvCxnSpPr>
        <p:spPr>
          <a:xfrm>
            <a:off x="662310" y="3708948"/>
            <a:ext cx="472500" cy="393900"/>
          </a:xfrm>
          <a:prstGeom prst="straightConnector1">
            <a:avLst/>
          </a:prstGeom>
          <a:noFill/>
          <a:ln cap="flat" cmpd="sng" w="9525">
            <a:solidFill>
              <a:schemeClr val="dk2"/>
            </a:solidFill>
            <a:prstDash val="solid"/>
            <a:round/>
            <a:headEnd len="sm" w="sm" type="none"/>
            <a:tailEnd len="med" w="med" type="triangle"/>
          </a:ln>
        </p:spPr>
      </p:cxnSp>
      <p:grpSp>
        <p:nvGrpSpPr>
          <p:cNvPr id="398" name="Google Shape;398;p32"/>
          <p:cNvGrpSpPr/>
          <p:nvPr/>
        </p:nvGrpSpPr>
        <p:grpSpPr>
          <a:xfrm>
            <a:off x="4521944" y="1780103"/>
            <a:ext cx="2996204" cy="2551673"/>
            <a:chOff x="5654869" y="1613803"/>
            <a:chExt cx="2996204" cy="2551673"/>
          </a:xfrm>
        </p:grpSpPr>
        <p:pic>
          <p:nvPicPr>
            <p:cNvPr id="399" name="Google Shape;399;p32"/>
            <p:cNvPicPr preferRelativeResize="0"/>
            <p:nvPr/>
          </p:nvPicPr>
          <p:blipFill rotWithShape="1">
            <a:blip r:embed="rId3">
              <a:alphaModFix/>
            </a:blip>
            <a:srcRect b="0" l="20681" r="24548" t="25014"/>
            <a:stretch/>
          </p:blipFill>
          <p:spPr>
            <a:xfrm>
              <a:off x="5838350" y="1946325"/>
              <a:ext cx="2696375" cy="2219151"/>
            </a:xfrm>
            <a:prstGeom prst="rect">
              <a:avLst/>
            </a:prstGeom>
            <a:noFill/>
            <a:ln>
              <a:noFill/>
            </a:ln>
          </p:spPr>
        </p:pic>
        <p:sp>
          <p:nvSpPr>
            <p:cNvPr id="400" name="Google Shape;400;p32"/>
            <p:cNvSpPr/>
            <p:nvPr/>
          </p:nvSpPr>
          <p:spPr>
            <a:xfrm rot="-2261593">
              <a:off x="5749938" y="1816392"/>
              <a:ext cx="605463" cy="5177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2"/>
            <p:cNvSpPr/>
            <p:nvPr/>
          </p:nvSpPr>
          <p:spPr>
            <a:xfrm rot="1786790">
              <a:off x="7832374" y="1761410"/>
              <a:ext cx="732078" cy="51748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2"/>
            <p:cNvSpPr/>
            <p:nvPr/>
          </p:nvSpPr>
          <p:spPr>
            <a:xfrm rot="1785790">
              <a:off x="8363737" y="3472189"/>
              <a:ext cx="233272" cy="27989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3" name="Google Shape;403;p32"/>
          <p:cNvSpPr/>
          <p:nvPr/>
        </p:nvSpPr>
        <p:spPr>
          <a:xfrm>
            <a:off x="1684300" y="1562977"/>
            <a:ext cx="3836850" cy="1178725"/>
          </a:xfrm>
          <a:custGeom>
            <a:rect b="b" l="l" r="r" t="t"/>
            <a:pathLst>
              <a:path extrusionOk="0" h="47149" w="153474">
                <a:moveTo>
                  <a:pt x="0" y="19"/>
                </a:moveTo>
                <a:cubicBezTo>
                  <a:pt x="15811" y="925"/>
                  <a:pt x="69285" y="-2398"/>
                  <a:pt x="94864" y="5457"/>
                </a:cubicBezTo>
                <a:cubicBezTo>
                  <a:pt x="120443" y="13312"/>
                  <a:pt x="143706" y="40200"/>
                  <a:pt x="153474" y="47149"/>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p:nvPr/>
        </p:nvSpPr>
        <p:spPr>
          <a:xfrm>
            <a:off x="1691850" y="3646281"/>
            <a:ext cx="3731100" cy="590875"/>
          </a:xfrm>
          <a:custGeom>
            <a:rect b="b" l="l" r="r" t="t"/>
            <a:pathLst>
              <a:path extrusionOk="0" h="23635" w="149244">
                <a:moveTo>
                  <a:pt x="0" y="23635"/>
                </a:moveTo>
                <a:cubicBezTo>
                  <a:pt x="12185" y="19859"/>
                  <a:pt x="48237" y="4200"/>
                  <a:pt x="73111" y="977"/>
                </a:cubicBezTo>
                <a:cubicBezTo>
                  <a:pt x="97985" y="-2245"/>
                  <a:pt x="136555" y="3746"/>
                  <a:pt x="149244" y="430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1442600" y="4040775"/>
            <a:ext cx="4916900" cy="777000"/>
          </a:xfrm>
          <a:custGeom>
            <a:rect b="b" l="l" r="r" t="t"/>
            <a:pathLst>
              <a:path extrusionOk="0" h="31080" w="196676">
                <a:moveTo>
                  <a:pt x="0" y="24774"/>
                </a:moveTo>
                <a:cubicBezTo>
                  <a:pt x="20645" y="25630"/>
                  <a:pt x="91088" y="34039"/>
                  <a:pt x="123867" y="29910"/>
                </a:cubicBezTo>
                <a:cubicBezTo>
                  <a:pt x="156646" y="25781"/>
                  <a:pt x="184541" y="4985"/>
                  <a:pt x="196676"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1216000" y="3368575"/>
            <a:ext cx="4848950" cy="777950"/>
          </a:xfrm>
          <a:custGeom>
            <a:rect b="b" l="l" r="r" t="t"/>
            <a:pathLst>
              <a:path extrusionOk="0" h="31118" w="193958">
                <a:moveTo>
                  <a:pt x="0" y="31118"/>
                </a:moveTo>
                <a:cubicBezTo>
                  <a:pt x="12991" y="27090"/>
                  <a:pt x="45620" y="12135"/>
                  <a:pt x="77946" y="6949"/>
                </a:cubicBezTo>
                <a:cubicBezTo>
                  <a:pt x="110272" y="1763"/>
                  <a:pt x="174623" y="1158"/>
                  <a:pt x="193958"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1419950" y="2001500"/>
            <a:ext cx="3617800" cy="694875"/>
          </a:xfrm>
          <a:custGeom>
            <a:rect b="b" l="l" r="r" t="t"/>
            <a:pathLst>
              <a:path extrusionOk="0" h="27795" w="144712">
                <a:moveTo>
                  <a:pt x="0" y="0"/>
                </a:moveTo>
                <a:cubicBezTo>
                  <a:pt x="18630" y="1611"/>
                  <a:pt x="87663" y="5036"/>
                  <a:pt x="111782" y="9668"/>
                </a:cubicBezTo>
                <a:cubicBezTo>
                  <a:pt x="135901" y="14301"/>
                  <a:pt x="139224" y="24774"/>
                  <a:pt x="144712" y="27795"/>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1178250" y="1279140"/>
            <a:ext cx="5173700" cy="1319025"/>
          </a:xfrm>
          <a:custGeom>
            <a:rect b="b" l="l" r="r" t="t"/>
            <a:pathLst>
              <a:path extrusionOk="0" h="52761" w="206948">
                <a:moveTo>
                  <a:pt x="0" y="7142"/>
                </a:moveTo>
                <a:cubicBezTo>
                  <a:pt x="23061" y="6387"/>
                  <a:pt x="103877" y="-4993"/>
                  <a:pt x="138368" y="2610"/>
                </a:cubicBezTo>
                <a:cubicBezTo>
                  <a:pt x="172859" y="10213"/>
                  <a:pt x="195518" y="44403"/>
                  <a:pt x="206948" y="52761"/>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6786325" y="2978150"/>
            <a:ext cx="1937100" cy="72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Score possible reasoning in CSKG</a:t>
            </a:r>
            <a:endParaRPr b="0" i="0" sz="1400" u="none" cap="none" strike="noStrike">
              <a:solidFill>
                <a:srgbClr val="000000"/>
              </a:solidFill>
              <a:latin typeface="Arial"/>
              <a:ea typeface="Arial"/>
              <a:cs typeface="Arial"/>
              <a:sym typeface="Arial"/>
            </a:endParaRPr>
          </a:p>
        </p:txBody>
      </p:sp>
      <p:sp>
        <p:nvSpPr>
          <p:cNvPr id="410" name="Google Shape;410;p32"/>
          <p:cNvSpPr txBox="1"/>
          <p:nvPr/>
        </p:nvSpPr>
        <p:spPr>
          <a:xfrm>
            <a:off x="7264225" y="3859100"/>
            <a:ext cx="1158900" cy="4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Proxima Nova"/>
                <a:ea typeface="Proxima Nova"/>
                <a:cs typeface="Proxima Nova"/>
                <a:sym typeface="Proxima Nova"/>
              </a:rPr>
              <a:t>score(q, a</a:t>
            </a:r>
            <a:r>
              <a:rPr b="0" baseline="-25000" i="0" lang="en-US" sz="1400" u="none" cap="none" strike="noStrike">
                <a:solidFill>
                  <a:srgbClr val="9900FF"/>
                </a:solidFill>
                <a:latin typeface="Proxima Nova"/>
                <a:ea typeface="Proxima Nova"/>
                <a:cs typeface="Proxima Nova"/>
                <a:sym typeface="Proxima Nova"/>
              </a:rPr>
              <a:t>2</a:t>
            </a:r>
            <a:r>
              <a:rPr b="0" i="0" lang="en-US" sz="1400" u="none" cap="none" strike="noStrike">
                <a:solidFill>
                  <a:srgbClr val="9900FF"/>
                </a:solidFill>
                <a:latin typeface="Proxima Nova"/>
                <a:ea typeface="Proxima Nova"/>
                <a:cs typeface="Proxima Nova"/>
                <a:sym typeface="Proxima Nova"/>
              </a:rPr>
              <a:t>)</a:t>
            </a:r>
            <a:endParaRPr b="0" i="0" sz="1400" u="none" cap="none" strike="noStrike">
              <a:solidFill>
                <a:srgbClr val="9900FF"/>
              </a:solidFill>
              <a:latin typeface="Proxima Nova"/>
              <a:ea typeface="Proxima Nova"/>
              <a:cs typeface="Proxima Nova"/>
              <a:sym typeface="Proxima Nova"/>
            </a:endParaRPr>
          </a:p>
        </p:txBody>
      </p:sp>
      <p:sp>
        <p:nvSpPr>
          <p:cNvPr id="411" name="Google Shape;411;p32"/>
          <p:cNvSpPr txBox="1"/>
          <p:nvPr/>
        </p:nvSpPr>
        <p:spPr>
          <a:xfrm>
            <a:off x="6415550" y="1125588"/>
            <a:ext cx="2664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it’s ready, you can...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2"/>
          <p:cNvSpPr txBox="1"/>
          <p:nvPr/>
        </p:nvSpPr>
        <p:spPr>
          <a:xfrm>
            <a:off x="6884900" y="1749813"/>
            <a:ext cx="1725900" cy="3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...pour it into a jar</a:t>
            </a:r>
            <a:endParaRPr b="0" i="0" sz="1400" u="none" cap="none" strike="noStrike">
              <a:solidFill>
                <a:srgbClr val="9900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Linking to Commonsense KG</a:t>
            </a:r>
            <a:endParaRPr/>
          </a:p>
        </p:txBody>
      </p:sp>
      <p:sp>
        <p:nvSpPr>
          <p:cNvPr id="418" name="Google Shape;418;p33"/>
          <p:cNvSpPr/>
          <p:nvPr/>
        </p:nvSpPr>
        <p:spPr>
          <a:xfrm>
            <a:off x="1110275" y="1418938"/>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3"/>
          <p:cNvSpPr/>
          <p:nvPr/>
        </p:nvSpPr>
        <p:spPr>
          <a:xfrm>
            <a:off x="1587450" y="14882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3"/>
          <p:cNvSpPr/>
          <p:nvPr/>
        </p:nvSpPr>
        <p:spPr>
          <a:xfrm>
            <a:off x="1316900" y="190501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1" name="Google Shape;421;p33"/>
          <p:cNvCxnSpPr>
            <a:stCxn id="418" idx="6"/>
            <a:endCxn id="419" idx="2"/>
          </p:cNvCxnSpPr>
          <p:nvPr/>
        </p:nvCxnSpPr>
        <p:spPr>
          <a:xfrm>
            <a:off x="1277675" y="1502638"/>
            <a:ext cx="309900" cy="69300"/>
          </a:xfrm>
          <a:prstGeom prst="straightConnector1">
            <a:avLst/>
          </a:prstGeom>
          <a:noFill/>
          <a:ln cap="flat" cmpd="sng" w="9525">
            <a:solidFill>
              <a:schemeClr val="dk2"/>
            </a:solidFill>
            <a:prstDash val="solid"/>
            <a:round/>
            <a:headEnd len="sm" w="sm" type="none"/>
            <a:tailEnd len="med" w="med" type="triangle"/>
          </a:ln>
        </p:spPr>
      </p:cxnSp>
      <p:cxnSp>
        <p:nvCxnSpPr>
          <p:cNvPr id="422" name="Google Shape;422;p33"/>
          <p:cNvCxnSpPr>
            <a:stCxn id="420" idx="0"/>
            <a:endCxn id="418" idx="5"/>
          </p:cNvCxnSpPr>
          <p:nvPr/>
        </p:nvCxnSpPr>
        <p:spPr>
          <a:xfrm rot="10800000">
            <a:off x="1253300" y="1561813"/>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423" name="Google Shape;423;p33"/>
          <p:cNvCxnSpPr>
            <a:stCxn id="420" idx="7"/>
            <a:endCxn id="419" idx="3"/>
          </p:cNvCxnSpPr>
          <p:nvPr/>
        </p:nvCxnSpPr>
        <p:spPr>
          <a:xfrm flipH="1" rot="10800000">
            <a:off x="1459785" y="1631028"/>
            <a:ext cx="152100" cy="298500"/>
          </a:xfrm>
          <a:prstGeom prst="straightConnector1">
            <a:avLst/>
          </a:prstGeom>
          <a:noFill/>
          <a:ln cap="flat" cmpd="sng" w="9525">
            <a:solidFill>
              <a:schemeClr val="dk2"/>
            </a:solidFill>
            <a:prstDash val="solid"/>
            <a:round/>
            <a:headEnd len="sm" w="sm" type="none"/>
            <a:tailEnd len="med" w="med" type="triangle"/>
          </a:ln>
        </p:spPr>
      </p:cxnSp>
      <p:sp>
        <p:nvSpPr>
          <p:cNvPr id="424" name="Google Shape;424;p33"/>
          <p:cNvSpPr/>
          <p:nvPr/>
        </p:nvSpPr>
        <p:spPr>
          <a:xfrm>
            <a:off x="1213538" y="2741425"/>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3"/>
          <p:cNvSpPr/>
          <p:nvPr/>
        </p:nvSpPr>
        <p:spPr>
          <a:xfrm>
            <a:off x="1690713" y="281075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3"/>
          <p:cNvSpPr/>
          <p:nvPr/>
        </p:nvSpPr>
        <p:spPr>
          <a:xfrm>
            <a:off x="1420163" y="322750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7" name="Google Shape;427;p33"/>
          <p:cNvCxnSpPr>
            <a:stCxn id="424" idx="6"/>
            <a:endCxn id="425" idx="2"/>
          </p:cNvCxnSpPr>
          <p:nvPr/>
        </p:nvCxnSpPr>
        <p:spPr>
          <a:xfrm>
            <a:off x="1380938" y="2825125"/>
            <a:ext cx="309900" cy="69300"/>
          </a:xfrm>
          <a:prstGeom prst="straightConnector1">
            <a:avLst/>
          </a:prstGeom>
          <a:noFill/>
          <a:ln cap="flat" cmpd="sng" w="9525">
            <a:solidFill>
              <a:srgbClr val="0000FF"/>
            </a:solidFill>
            <a:prstDash val="solid"/>
            <a:round/>
            <a:headEnd len="sm" w="sm" type="none"/>
            <a:tailEnd len="med" w="med" type="triangle"/>
          </a:ln>
        </p:spPr>
      </p:cxnSp>
      <p:cxnSp>
        <p:nvCxnSpPr>
          <p:cNvPr id="428" name="Google Shape;428;p33"/>
          <p:cNvCxnSpPr>
            <a:stCxn id="426" idx="0"/>
            <a:endCxn id="424" idx="5"/>
          </p:cNvCxnSpPr>
          <p:nvPr/>
        </p:nvCxnSpPr>
        <p:spPr>
          <a:xfrm rot="10800000">
            <a:off x="1356563" y="2884300"/>
            <a:ext cx="147300" cy="343200"/>
          </a:xfrm>
          <a:prstGeom prst="straightConnector1">
            <a:avLst/>
          </a:prstGeom>
          <a:noFill/>
          <a:ln cap="flat" cmpd="sng" w="9525">
            <a:solidFill>
              <a:srgbClr val="0000FF"/>
            </a:solidFill>
            <a:prstDash val="solid"/>
            <a:round/>
            <a:headEnd len="sm" w="sm" type="none"/>
            <a:tailEnd len="med" w="med" type="triangle"/>
          </a:ln>
        </p:spPr>
      </p:cxnSp>
      <p:cxnSp>
        <p:nvCxnSpPr>
          <p:cNvPr id="429" name="Google Shape;429;p33"/>
          <p:cNvCxnSpPr>
            <a:stCxn id="426" idx="7"/>
            <a:endCxn id="425" idx="3"/>
          </p:cNvCxnSpPr>
          <p:nvPr/>
        </p:nvCxnSpPr>
        <p:spPr>
          <a:xfrm flipH="1" rot="10800000">
            <a:off x="1563048" y="2953515"/>
            <a:ext cx="152100" cy="298500"/>
          </a:xfrm>
          <a:prstGeom prst="straightConnector1">
            <a:avLst/>
          </a:prstGeom>
          <a:noFill/>
          <a:ln cap="flat" cmpd="sng" w="9525">
            <a:solidFill>
              <a:srgbClr val="0000FF"/>
            </a:solidFill>
            <a:prstDash val="solid"/>
            <a:round/>
            <a:headEnd len="sm" w="sm" type="none"/>
            <a:tailEnd len="med" w="med" type="triangle"/>
          </a:ln>
        </p:spPr>
      </p:cxnSp>
      <p:sp>
        <p:nvSpPr>
          <p:cNvPr id="430" name="Google Shape;430;p33"/>
          <p:cNvSpPr/>
          <p:nvPr/>
        </p:nvSpPr>
        <p:spPr>
          <a:xfrm>
            <a:off x="1110325" y="4078325"/>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3"/>
          <p:cNvSpPr/>
          <p:nvPr/>
        </p:nvSpPr>
        <p:spPr>
          <a:xfrm>
            <a:off x="1587500" y="414765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3"/>
          <p:cNvSpPr/>
          <p:nvPr/>
        </p:nvSpPr>
        <p:spPr>
          <a:xfrm>
            <a:off x="1316950" y="456440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3" name="Google Shape;433;p33"/>
          <p:cNvCxnSpPr>
            <a:stCxn id="430" idx="6"/>
            <a:endCxn id="431" idx="2"/>
          </p:cNvCxnSpPr>
          <p:nvPr/>
        </p:nvCxnSpPr>
        <p:spPr>
          <a:xfrm>
            <a:off x="1277725" y="4162025"/>
            <a:ext cx="309900" cy="69300"/>
          </a:xfrm>
          <a:prstGeom prst="straightConnector1">
            <a:avLst/>
          </a:prstGeom>
          <a:noFill/>
          <a:ln cap="flat" cmpd="sng" w="9525">
            <a:solidFill>
              <a:srgbClr val="9900FF"/>
            </a:solidFill>
            <a:prstDash val="solid"/>
            <a:round/>
            <a:headEnd len="sm" w="sm" type="none"/>
            <a:tailEnd len="med" w="med" type="triangle"/>
          </a:ln>
        </p:spPr>
      </p:cxnSp>
      <p:cxnSp>
        <p:nvCxnSpPr>
          <p:cNvPr id="434" name="Google Shape;434;p33"/>
          <p:cNvCxnSpPr>
            <a:stCxn id="432" idx="0"/>
            <a:endCxn id="430" idx="5"/>
          </p:cNvCxnSpPr>
          <p:nvPr/>
        </p:nvCxnSpPr>
        <p:spPr>
          <a:xfrm rot="10800000">
            <a:off x="1253350" y="4221200"/>
            <a:ext cx="147300" cy="343200"/>
          </a:xfrm>
          <a:prstGeom prst="straightConnector1">
            <a:avLst/>
          </a:prstGeom>
          <a:noFill/>
          <a:ln cap="flat" cmpd="sng" w="9525">
            <a:solidFill>
              <a:srgbClr val="9900FF"/>
            </a:solidFill>
            <a:prstDash val="solid"/>
            <a:round/>
            <a:headEnd len="sm" w="sm" type="none"/>
            <a:tailEnd len="med" w="med" type="triangle"/>
          </a:ln>
        </p:spPr>
      </p:cxnSp>
      <p:cxnSp>
        <p:nvCxnSpPr>
          <p:cNvPr id="435" name="Google Shape;435;p33"/>
          <p:cNvCxnSpPr>
            <a:stCxn id="432" idx="7"/>
            <a:endCxn id="431" idx="3"/>
          </p:cNvCxnSpPr>
          <p:nvPr/>
        </p:nvCxnSpPr>
        <p:spPr>
          <a:xfrm flipH="1" rot="10800000">
            <a:off x="1459835" y="4290415"/>
            <a:ext cx="152100" cy="298500"/>
          </a:xfrm>
          <a:prstGeom prst="straightConnector1">
            <a:avLst/>
          </a:prstGeom>
          <a:noFill/>
          <a:ln cap="flat" cmpd="sng" w="9525">
            <a:solidFill>
              <a:srgbClr val="9900FF"/>
            </a:solidFill>
            <a:prstDash val="solid"/>
            <a:round/>
            <a:headEnd len="sm" w="sm" type="none"/>
            <a:tailEnd len="med" w="med" type="triangle"/>
          </a:ln>
        </p:spPr>
      </p:cxnSp>
      <p:sp>
        <p:nvSpPr>
          <p:cNvPr id="436" name="Google Shape;436;p33"/>
          <p:cNvSpPr/>
          <p:nvPr/>
        </p:nvSpPr>
        <p:spPr>
          <a:xfrm>
            <a:off x="686825" y="2488050"/>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3"/>
          <p:cNvSpPr/>
          <p:nvPr/>
        </p:nvSpPr>
        <p:spPr>
          <a:xfrm>
            <a:off x="519425" y="35660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8" name="Google Shape;438;p33"/>
          <p:cNvCxnSpPr>
            <a:stCxn id="436" idx="6"/>
            <a:endCxn id="424" idx="1"/>
          </p:cNvCxnSpPr>
          <p:nvPr/>
        </p:nvCxnSpPr>
        <p:spPr>
          <a:xfrm>
            <a:off x="854225" y="2571750"/>
            <a:ext cx="383700" cy="194100"/>
          </a:xfrm>
          <a:prstGeom prst="straightConnector1">
            <a:avLst/>
          </a:prstGeom>
          <a:noFill/>
          <a:ln cap="flat" cmpd="sng" w="9525">
            <a:solidFill>
              <a:schemeClr val="dk2"/>
            </a:solidFill>
            <a:prstDash val="solid"/>
            <a:round/>
            <a:headEnd len="sm" w="sm" type="none"/>
            <a:tailEnd len="med" w="med" type="triangle"/>
          </a:ln>
        </p:spPr>
      </p:cxnSp>
      <p:cxnSp>
        <p:nvCxnSpPr>
          <p:cNvPr id="439" name="Google Shape;439;p33"/>
          <p:cNvCxnSpPr>
            <a:stCxn id="437" idx="5"/>
            <a:endCxn id="430" idx="1"/>
          </p:cNvCxnSpPr>
          <p:nvPr/>
        </p:nvCxnSpPr>
        <p:spPr>
          <a:xfrm>
            <a:off x="662310" y="3708948"/>
            <a:ext cx="472500" cy="393900"/>
          </a:xfrm>
          <a:prstGeom prst="straightConnector1">
            <a:avLst/>
          </a:prstGeom>
          <a:noFill/>
          <a:ln cap="flat" cmpd="sng" w="9525">
            <a:solidFill>
              <a:schemeClr val="dk2"/>
            </a:solidFill>
            <a:prstDash val="solid"/>
            <a:round/>
            <a:headEnd len="sm" w="sm" type="none"/>
            <a:tailEnd len="med" w="med" type="triangle"/>
          </a:ln>
        </p:spPr>
      </p:cxnSp>
      <p:grpSp>
        <p:nvGrpSpPr>
          <p:cNvPr id="440" name="Google Shape;440;p33"/>
          <p:cNvGrpSpPr/>
          <p:nvPr/>
        </p:nvGrpSpPr>
        <p:grpSpPr>
          <a:xfrm>
            <a:off x="4521944" y="1780103"/>
            <a:ext cx="2996204" cy="2551673"/>
            <a:chOff x="5654869" y="1613803"/>
            <a:chExt cx="2996204" cy="2551673"/>
          </a:xfrm>
        </p:grpSpPr>
        <p:pic>
          <p:nvPicPr>
            <p:cNvPr id="441" name="Google Shape;441;p33"/>
            <p:cNvPicPr preferRelativeResize="0"/>
            <p:nvPr/>
          </p:nvPicPr>
          <p:blipFill rotWithShape="1">
            <a:blip r:embed="rId3">
              <a:alphaModFix/>
            </a:blip>
            <a:srcRect b="0" l="20681" r="24548" t="25014"/>
            <a:stretch/>
          </p:blipFill>
          <p:spPr>
            <a:xfrm>
              <a:off x="5838350" y="1946325"/>
              <a:ext cx="2696375" cy="2219151"/>
            </a:xfrm>
            <a:prstGeom prst="rect">
              <a:avLst/>
            </a:prstGeom>
            <a:noFill/>
            <a:ln>
              <a:noFill/>
            </a:ln>
          </p:spPr>
        </p:pic>
        <p:sp>
          <p:nvSpPr>
            <p:cNvPr id="442" name="Google Shape;442;p33"/>
            <p:cNvSpPr/>
            <p:nvPr/>
          </p:nvSpPr>
          <p:spPr>
            <a:xfrm rot="-2261593">
              <a:off x="5749938" y="1816392"/>
              <a:ext cx="605463" cy="5177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3"/>
            <p:cNvSpPr/>
            <p:nvPr/>
          </p:nvSpPr>
          <p:spPr>
            <a:xfrm rot="1786790">
              <a:off x="7832374" y="1761410"/>
              <a:ext cx="732078" cy="51748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3"/>
            <p:cNvSpPr/>
            <p:nvPr/>
          </p:nvSpPr>
          <p:spPr>
            <a:xfrm rot="1785790">
              <a:off x="8363737" y="3472189"/>
              <a:ext cx="233272" cy="27989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5" name="Google Shape;445;p33"/>
          <p:cNvSpPr/>
          <p:nvPr/>
        </p:nvSpPr>
        <p:spPr>
          <a:xfrm>
            <a:off x="1684300" y="1562977"/>
            <a:ext cx="3836850" cy="1178725"/>
          </a:xfrm>
          <a:custGeom>
            <a:rect b="b" l="l" r="r" t="t"/>
            <a:pathLst>
              <a:path extrusionOk="0" h="47149" w="153474">
                <a:moveTo>
                  <a:pt x="0" y="19"/>
                </a:moveTo>
                <a:cubicBezTo>
                  <a:pt x="15811" y="925"/>
                  <a:pt x="69285" y="-2398"/>
                  <a:pt x="94864" y="5457"/>
                </a:cubicBezTo>
                <a:cubicBezTo>
                  <a:pt x="120443" y="13312"/>
                  <a:pt x="143706" y="40200"/>
                  <a:pt x="153474" y="47149"/>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691850" y="3646281"/>
            <a:ext cx="3731100" cy="590875"/>
          </a:xfrm>
          <a:custGeom>
            <a:rect b="b" l="l" r="r" t="t"/>
            <a:pathLst>
              <a:path extrusionOk="0" h="23635" w="149244">
                <a:moveTo>
                  <a:pt x="0" y="23635"/>
                </a:moveTo>
                <a:cubicBezTo>
                  <a:pt x="12185" y="19859"/>
                  <a:pt x="48237" y="4200"/>
                  <a:pt x="73111" y="977"/>
                </a:cubicBezTo>
                <a:cubicBezTo>
                  <a:pt x="97985" y="-2245"/>
                  <a:pt x="136555" y="3746"/>
                  <a:pt x="149244" y="430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1442600" y="4040775"/>
            <a:ext cx="4916900" cy="777000"/>
          </a:xfrm>
          <a:custGeom>
            <a:rect b="b" l="l" r="r" t="t"/>
            <a:pathLst>
              <a:path extrusionOk="0" h="31080" w="196676">
                <a:moveTo>
                  <a:pt x="0" y="24774"/>
                </a:moveTo>
                <a:cubicBezTo>
                  <a:pt x="20645" y="25630"/>
                  <a:pt x="91088" y="34039"/>
                  <a:pt x="123867" y="29910"/>
                </a:cubicBezTo>
                <a:cubicBezTo>
                  <a:pt x="156646" y="25781"/>
                  <a:pt x="184541" y="4985"/>
                  <a:pt x="196676"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p:nvPr/>
        </p:nvSpPr>
        <p:spPr>
          <a:xfrm>
            <a:off x="1216000" y="3368575"/>
            <a:ext cx="4848950" cy="777950"/>
          </a:xfrm>
          <a:custGeom>
            <a:rect b="b" l="l" r="r" t="t"/>
            <a:pathLst>
              <a:path extrusionOk="0" h="31118" w="193958">
                <a:moveTo>
                  <a:pt x="0" y="31118"/>
                </a:moveTo>
                <a:cubicBezTo>
                  <a:pt x="12991" y="27090"/>
                  <a:pt x="45620" y="12135"/>
                  <a:pt x="77946" y="6949"/>
                </a:cubicBezTo>
                <a:cubicBezTo>
                  <a:pt x="110272" y="1763"/>
                  <a:pt x="174623" y="1158"/>
                  <a:pt x="193958"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1299100" y="2354297"/>
            <a:ext cx="3700900" cy="561100"/>
          </a:xfrm>
          <a:custGeom>
            <a:rect b="b" l="l" r="r" t="t"/>
            <a:pathLst>
              <a:path extrusionOk="0" h="22444" w="148036">
                <a:moveTo>
                  <a:pt x="0" y="18215"/>
                </a:moveTo>
                <a:cubicBezTo>
                  <a:pt x="9819" y="15194"/>
                  <a:pt x="34239" y="-617"/>
                  <a:pt x="58912" y="88"/>
                </a:cubicBezTo>
                <a:cubicBezTo>
                  <a:pt x="83585" y="793"/>
                  <a:pt x="133182" y="18718"/>
                  <a:pt x="148036" y="22444"/>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1782475" y="2771900"/>
            <a:ext cx="4267375" cy="312750"/>
          </a:xfrm>
          <a:custGeom>
            <a:rect b="b" l="l" r="r" t="t"/>
            <a:pathLst>
              <a:path extrusionOk="0" h="12510" w="170695">
                <a:moveTo>
                  <a:pt x="0" y="5740"/>
                </a:moveTo>
                <a:cubicBezTo>
                  <a:pt x="16717" y="6848"/>
                  <a:pt x="71853" y="13344"/>
                  <a:pt x="100302" y="12387"/>
                </a:cubicBezTo>
                <a:cubicBezTo>
                  <a:pt x="128751" y="11430"/>
                  <a:pt x="158963" y="2065"/>
                  <a:pt x="170695"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1518125" y="2960725"/>
            <a:ext cx="4252275" cy="390850"/>
          </a:xfrm>
          <a:custGeom>
            <a:rect b="b" l="l" r="r" t="t"/>
            <a:pathLst>
              <a:path extrusionOk="0" h="15634" w="170091">
                <a:moveTo>
                  <a:pt x="0" y="14501"/>
                </a:moveTo>
                <a:cubicBezTo>
                  <a:pt x="17875" y="14501"/>
                  <a:pt x="78903" y="16918"/>
                  <a:pt x="107251" y="14501"/>
                </a:cubicBezTo>
                <a:cubicBezTo>
                  <a:pt x="135600" y="12084"/>
                  <a:pt x="159618" y="2417"/>
                  <a:pt x="170091"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1419950" y="2001500"/>
            <a:ext cx="3617800" cy="694875"/>
          </a:xfrm>
          <a:custGeom>
            <a:rect b="b" l="l" r="r" t="t"/>
            <a:pathLst>
              <a:path extrusionOk="0" h="27795" w="144712">
                <a:moveTo>
                  <a:pt x="0" y="0"/>
                </a:moveTo>
                <a:cubicBezTo>
                  <a:pt x="18630" y="1611"/>
                  <a:pt x="87663" y="5036"/>
                  <a:pt x="111782" y="9668"/>
                </a:cubicBezTo>
                <a:cubicBezTo>
                  <a:pt x="135901" y="14301"/>
                  <a:pt x="139224" y="24774"/>
                  <a:pt x="144712" y="27795"/>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1178250" y="1279140"/>
            <a:ext cx="5173700" cy="1319025"/>
          </a:xfrm>
          <a:custGeom>
            <a:rect b="b" l="l" r="r" t="t"/>
            <a:pathLst>
              <a:path extrusionOk="0" h="52761" w="206948">
                <a:moveTo>
                  <a:pt x="0" y="7142"/>
                </a:moveTo>
                <a:cubicBezTo>
                  <a:pt x="23061" y="6387"/>
                  <a:pt x="103877" y="-4993"/>
                  <a:pt x="138368" y="2610"/>
                </a:cubicBezTo>
                <a:cubicBezTo>
                  <a:pt x="172859" y="10213"/>
                  <a:pt x="195518" y="44403"/>
                  <a:pt x="206948" y="52761"/>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7147675" y="1846650"/>
            <a:ext cx="1737000" cy="72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Which reasoning is better?</a:t>
            </a:r>
            <a:endParaRPr b="0" i="0" sz="1400" u="none" cap="none" strike="noStrike">
              <a:solidFill>
                <a:srgbClr val="000000"/>
              </a:solidFill>
              <a:latin typeface="Arial"/>
              <a:ea typeface="Arial"/>
              <a:cs typeface="Arial"/>
              <a:sym typeface="Arial"/>
            </a:endParaRPr>
          </a:p>
        </p:txBody>
      </p:sp>
      <p:sp>
        <p:nvSpPr>
          <p:cNvPr id="455" name="Google Shape;455;p33"/>
          <p:cNvSpPr txBox="1"/>
          <p:nvPr/>
        </p:nvSpPr>
        <p:spPr>
          <a:xfrm>
            <a:off x="7550950" y="2727575"/>
            <a:ext cx="1158900" cy="4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Proxima Nova"/>
                <a:ea typeface="Proxima Nova"/>
                <a:cs typeface="Proxima Nova"/>
                <a:sym typeface="Proxima Nova"/>
              </a:rPr>
              <a:t>score(q, a</a:t>
            </a:r>
            <a:r>
              <a:rPr b="0" baseline="-25000" i="0" lang="en-US" sz="1400" u="none" cap="none" strike="noStrike">
                <a:solidFill>
                  <a:srgbClr val="0000FF"/>
                </a:solidFill>
                <a:latin typeface="Proxima Nova"/>
                <a:ea typeface="Proxima Nova"/>
                <a:cs typeface="Proxima Nova"/>
                <a:sym typeface="Proxima Nova"/>
              </a:rPr>
              <a:t>1</a:t>
            </a:r>
            <a:r>
              <a:rPr b="0" i="0" lang="en-US" sz="1400" u="none" cap="none" strike="noStrike">
                <a:solidFill>
                  <a:srgbClr val="0000FF"/>
                </a:solidFill>
                <a:latin typeface="Proxima Nova"/>
                <a:ea typeface="Proxima Nova"/>
                <a:cs typeface="Proxima Nova"/>
                <a:sym typeface="Proxima Nova"/>
              </a:rPr>
              <a:t>)</a:t>
            </a:r>
            <a:endParaRPr b="0" i="0" sz="1400" u="none" cap="none" strike="noStrike">
              <a:solidFill>
                <a:srgbClr val="0000FF"/>
              </a:solidFill>
              <a:latin typeface="Proxima Nova"/>
              <a:ea typeface="Proxima Nova"/>
              <a:cs typeface="Proxima Nova"/>
              <a:sym typeface="Proxima Nova"/>
            </a:endParaRPr>
          </a:p>
        </p:txBody>
      </p:sp>
      <p:sp>
        <p:nvSpPr>
          <p:cNvPr id="456" name="Google Shape;456;p33"/>
          <p:cNvSpPr txBox="1"/>
          <p:nvPr/>
        </p:nvSpPr>
        <p:spPr>
          <a:xfrm>
            <a:off x="7550950" y="3819800"/>
            <a:ext cx="1158900" cy="40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Proxima Nova"/>
                <a:ea typeface="Proxima Nova"/>
                <a:cs typeface="Proxima Nova"/>
                <a:sym typeface="Proxima Nova"/>
              </a:rPr>
              <a:t>score(q, a</a:t>
            </a:r>
            <a:r>
              <a:rPr b="0" baseline="-25000" i="0" lang="en-US" sz="1400" u="none" cap="none" strike="noStrike">
                <a:solidFill>
                  <a:srgbClr val="9900FF"/>
                </a:solidFill>
                <a:latin typeface="Proxima Nova"/>
                <a:ea typeface="Proxima Nova"/>
                <a:cs typeface="Proxima Nova"/>
                <a:sym typeface="Proxima Nova"/>
              </a:rPr>
              <a:t>2</a:t>
            </a:r>
            <a:r>
              <a:rPr b="0" i="0" lang="en-US" sz="1400" u="none" cap="none" strike="noStrike">
                <a:solidFill>
                  <a:srgbClr val="9900FF"/>
                </a:solidFill>
                <a:latin typeface="Proxima Nova"/>
                <a:ea typeface="Proxima Nova"/>
                <a:cs typeface="Proxima Nova"/>
                <a:sym typeface="Proxima Nova"/>
              </a:rPr>
              <a:t>)</a:t>
            </a:r>
            <a:endParaRPr b="0" i="0" sz="1400" u="none" cap="none" strike="noStrike">
              <a:solidFill>
                <a:srgbClr val="9900FF"/>
              </a:solidFill>
              <a:latin typeface="Proxima Nova"/>
              <a:ea typeface="Proxima Nova"/>
              <a:cs typeface="Proxima Nova"/>
              <a:sym typeface="Proxima Nova"/>
            </a:endParaRPr>
          </a:p>
        </p:txBody>
      </p:sp>
      <p:sp>
        <p:nvSpPr>
          <p:cNvPr id="457" name="Google Shape;457;p33"/>
          <p:cNvSpPr txBox="1"/>
          <p:nvPr/>
        </p:nvSpPr>
        <p:spPr>
          <a:xfrm rot="-5397444">
            <a:off x="7814425" y="3089351"/>
            <a:ext cx="403500" cy="770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Proxima Nova"/>
                <a:ea typeface="Proxima Nova"/>
                <a:cs typeface="Proxima Nova"/>
                <a:sym typeface="Proxima Nova"/>
              </a:rPr>
              <a:t>&gt;</a:t>
            </a:r>
            <a:endParaRPr b="0" i="0" sz="3600" u="none" cap="none" strike="noStrike">
              <a:solidFill>
                <a:srgbClr val="000000"/>
              </a:solidFill>
              <a:latin typeface="Proxima Nova"/>
              <a:ea typeface="Proxima Nova"/>
              <a:cs typeface="Proxima Nova"/>
              <a:sym typeface="Proxima Nova"/>
            </a:endParaRPr>
          </a:p>
        </p:txBody>
      </p:sp>
      <p:sp>
        <p:nvSpPr>
          <p:cNvPr id="458" name="Google Shape;458;p33"/>
          <p:cNvSpPr txBox="1"/>
          <p:nvPr/>
        </p:nvSpPr>
        <p:spPr>
          <a:xfrm>
            <a:off x="7067475" y="4373000"/>
            <a:ext cx="1702200" cy="3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900FF"/>
                </a:solidFill>
                <a:latin typeface="Arial"/>
                <a:ea typeface="Arial"/>
                <a:cs typeface="Arial"/>
                <a:sym typeface="Arial"/>
              </a:rPr>
              <a:t>...pour it into a jar</a:t>
            </a:r>
            <a:endParaRPr b="1"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00FF"/>
              </a:solidFill>
              <a:latin typeface="Arial"/>
              <a:ea typeface="Arial"/>
              <a:cs typeface="Arial"/>
              <a:sym typeface="Arial"/>
            </a:endParaRPr>
          </a:p>
        </p:txBody>
      </p:sp>
      <p:sp>
        <p:nvSpPr>
          <p:cNvPr id="459" name="Google Shape;459;p33"/>
          <p:cNvSpPr txBox="1"/>
          <p:nvPr/>
        </p:nvSpPr>
        <p:spPr>
          <a:xfrm>
            <a:off x="6415550" y="1125588"/>
            <a:ext cx="2664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boiling butter, when it’s ready, you can...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Linking to CSKG</a:t>
            </a:r>
            <a:endParaRPr/>
          </a:p>
        </p:txBody>
      </p:sp>
      <p:sp>
        <p:nvSpPr>
          <p:cNvPr id="465" name="Google Shape;465;p34"/>
          <p:cNvSpPr/>
          <p:nvPr/>
        </p:nvSpPr>
        <p:spPr>
          <a:xfrm>
            <a:off x="1110275" y="1418938"/>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4"/>
          <p:cNvSpPr/>
          <p:nvPr/>
        </p:nvSpPr>
        <p:spPr>
          <a:xfrm>
            <a:off x="1587450" y="14882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4"/>
          <p:cNvSpPr/>
          <p:nvPr/>
        </p:nvSpPr>
        <p:spPr>
          <a:xfrm>
            <a:off x="1316900" y="190501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8" name="Google Shape;468;p34"/>
          <p:cNvCxnSpPr>
            <a:stCxn id="465" idx="6"/>
            <a:endCxn id="466" idx="2"/>
          </p:cNvCxnSpPr>
          <p:nvPr/>
        </p:nvCxnSpPr>
        <p:spPr>
          <a:xfrm>
            <a:off x="1277675" y="1502638"/>
            <a:ext cx="309900" cy="69300"/>
          </a:xfrm>
          <a:prstGeom prst="straightConnector1">
            <a:avLst/>
          </a:prstGeom>
          <a:noFill/>
          <a:ln cap="flat" cmpd="sng" w="9525">
            <a:solidFill>
              <a:schemeClr val="dk2"/>
            </a:solidFill>
            <a:prstDash val="solid"/>
            <a:round/>
            <a:headEnd len="sm" w="sm" type="none"/>
            <a:tailEnd len="med" w="med" type="triangle"/>
          </a:ln>
        </p:spPr>
      </p:cxnSp>
      <p:cxnSp>
        <p:nvCxnSpPr>
          <p:cNvPr id="469" name="Google Shape;469;p34"/>
          <p:cNvCxnSpPr>
            <a:stCxn id="467" idx="0"/>
            <a:endCxn id="465" idx="5"/>
          </p:cNvCxnSpPr>
          <p:nvPr/>
        </p:nvCxnSpPr>
        <p:spPr>
          <a:xfrm rot="10800000">
            <a:off x="1253300" y="1561813"/>
            <a:ext cx="147300" cy="343200"/>
          </a:xfrm>
          <a:prstGeom prst="straightConnector1">
            <a:avLst/>
          </a:prstGeom>
          <a:noFill/>
          <a:ln cap="flat" cmpd="sng" w="9525">
            <a:solidFill>
              <a:schemeClr val="dk2"/>
            </a:solidFill>
            <a:prstDash val="solid"/>
            <a:round/>
            <a:headEnd len="sm" w="sm" type="none"/>
            <a:tailEnd len="med" w="med" type="triangle"/>
          </a:ln>
        </p:spPr>
      </p:cxnSp>
      <p:cxnSp>
        <p:nvCxnSpPr>
          <p:cNvPr id="470" name="Google Shape;470;p34"/>
          <p:cNvCxnSpPr>
            <a:stCxn id="467" idx="7"/>
            <a:endCxn id="466" idx="3"/>
          </p:cNvCxnSpPr>
          <p:nvPr/>
        </p:nvCxnSpPr>
        <p:spPr>
          <a:xfrm flipH="1" rot="10800000">
            <a:off x="1459785" y="1631028"/>
            <a:ext cx="152100" cy="298500"/>
          </a:xfrm>
          <a:prstGeom prst="straightConnector1">
            <a:avLst/>
          </a:prstGeom>
          <a:noFill/>
          <a:ln cap="flat" cmpd="sng" w="9525">
            <a:solidFill>
              <a:schemeClr val="dk2"/>
            </a:solidFill>
            <a:prstDash val="solid"/>
            <a:round/>
            <a:headEnd len="sm" w="sm" type="none"/>
            <a:tailEnd len="med" w="med" type="triangle"/>
          </a:ln>
        </p:spPr>
      </p:cxnSp>
      <p:sp>
        <p:nvSpPr>
          <p:cNvPr id="471" name="Google Shape;471;p34"/>
          <p:cNvSpPr/>
          <p:nvPr/>
        </p:nvSpPr>
        <p:spPr>
          <a:xfrm>
            <a:off x="1213538" y="2741425"/>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4"/>
          <p:cNvSpPr/>
          <p:nvPr/>
        </p:nvSpPr>
        <p:spPr>
          <a:xfrm>
            <a:off x="1690713" y="281075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4"/>
          <p:cNvSpPr/>
          <p:nvPr/>
        </p:nvSpPr>
        <p:spPr>
          <a:xfrm>
            <a:off x="1420163" y="3227500"/>
            <a:ext cx="167400" cy="167400"/>
          </a:xfrm>
          <a:prstGeom prst="ellipse">
            <a:avLst/>
          </a:prstGeom>
          <a:solidFill>
            <a:srgbClr val="4A86E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4" name="Google Shape;474;p34"/>
          <p:cNvCxnSpPr>
            <a:stCxn id="471" idx="6"/>
            <a:endCxn id="472" idx="2"/>
          </p:cNvCxnSpPr>
          <p:nvPr/>
        </p:nvCxnSpPr>
        <p:spPr>
          <a:xfrm>
            <a:off x="1380938" y="2825125"/>
            <a:ext cx="309900" cy="69300"/>
          </a:xfrm>
          <a:prstGeom prst="straightConnector1">
            <a:avLst/>
          </a:prstGeom>
          <a:noFill/>
          <a:ln cap="flat" cmpd="sng" w="9525">
            <a:solidFill>
              <a:srgbClr val="0000FF"/>
            </a:solidFill>
            <a:prstDash val="solid"/>
            <a:round/>
            <a:headEnd len="sm" w="sm" type="none"/>
            <a:tailEnd len="med" w="med" type="triangle"/>
          </a:ln>
        </p:spPr>
      </p:cxnSp>
      <p:cxnSp>
        <p:nvCxnSpPr>
          <p:cNvPr id="475" name="Google Shape;475;p34"/>
          <p:cNvCxnSpPr>
            <a:stCxn id="473" idx="0"/>
            <a:endCxn id="471" idx="5"/>
          </p:cNvCxnSpPr>
          <p:nvPr/>
        </p:nvCxnSpPr>
        <p:spPr>
          <a:xfrm rot="10800000">
            <a:off x="1356563" y="2884300"/>
            <a:ext cx="147300" cy="343200"/>
          </a:xfrm>
          <a:prstGeom prst="straightConnector1">
            <a:avLst/>
          </a:prstGeom>
          <a:noFill/>
          <a:ln cap="flat" cmpd="sng" w="9525">
            <a:solidFill>
              <a:srgbClr val="0000FF"/>
            </a:solidFill>
            <a:prstDash val="solid"/>
            <a:round/>
            <a:headEnd len="sm" w="sm" type="none"/>
            <a:tailEnd len="med" w="med" type="triangle"/>
          </a:ln>
        </p:spPr>
      </p:cxnSp>
      <p:cxnSp>
        <p:nvCxnSpPr>
          <p:cNvPr id="476" name="Google Shape;476;p34"/>
          <p:cNvCxnSpPr>
            <a:stCxn id="473" idx="7"/>
            <a:endCxn id="472" idx="3"/>
          </p:cNvCxnSpPr>
          <p:nvPr/>
        </p:nvCxnSpPr>
        <p:spPr>
          <a:xfrm flipH="1" rot="10800000">
            <a:off x="1563048" y="2953515"/>
            <a:ext cx="152100" cy="298500"/>
          </a:xfrm>
          <a:prstGeom prst="straightConnector1">
            <a:avLst/>
          </a:prstGeom>
          <a:noFill/>
          <a:ln cap="flat" cmpd="sng" w="9525">
            <a:solidFill>
              <a:srgbClr val="0000FF"/>
            </a:solidFill>
            <a:prstDash val="solid"/>
            <a:round/>
            <a:headEnd len="sm" w="sm" type="none"/>
            <a:tailEnd len="med" w="med" type="triangle"/>
          </a:ln>
        </p:spPr>
      </p:cxnSp>
      <p:sp>
        <p:nvSpPr>
          <p:cNvPr id="477" name="Google Shape;477;p34"/>
          <p:cNvSpPr/>
          <p:nvPr/>
        </p:nvSpPr>
        <p:spPr>
          <a:xfrm>
            <a:off x="1110325" y="4078325"/>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4"/>
          <p:cNvSpPr/>
          <p:nvPr/>
        </p:nvSpPr>
        <p:spPr>
          <a:xfrm>
            <a:off x="1587500" y="414765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4"/>
          <p:cNvSpPr/>
          <p:nvPr/>
        </p:nvSpPr>
        <p:spPr>
          <a:xfrm>
            <a:off x="1316950" y="4564400"/>
            <a:ext cx="167400" cy="167400"/>
          </a:xfrm>
          <a:prstGeom prst="ellipse">
            <a:avLst/>
          </a:prstGeom>
          <a:solidFill>
            <a:srgbClr val="8E7CC3"/>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0" name="Google Shape;480;p34"/>
          <p:cNvCxnSpPr>
            <a:stCxn id="477" idx="6"/>
            <a:endCxn id="478" idx="2"/>
          </p:cNvCxnSpPr>
          <p:nvPr/>
        </p:nvCxnSpPr>
        <p:spPr>
          <a:xfrm>
            <a:off x="1277725" y="4162025"/>
            <a:ext cx="309900" cy="69300"/>
          </a:xfrm>
          <a:prstGeom prst="straightConnector1">
            <a:avLst/>
          </a:prstGeom>
          <a:noFill/>
          <a:ln cap="flat" cmpd="sng" w="9525">
            <a:solidFill>
              <a:srgbClr val="9900FF"/>
            </a:solidFill>
            <a:prstDash val="solid"/>
            <a:round/>
            <a:headEnd len="sm" w="sm" type="none"/>
            <a:tailEnd len="med" w="med" type="triangle"/>
          </a:ln>
        </p:spPr>
      </p:cxnSp>
      <p:cxnSp>
        <p:nvCxnSpPr>
          <p:cNvPr id="481" name="Google Shape;481;p34"/>
          <p:cNvCxnSpPr>
            <a:stCxn id="479" idx="0"/>
            <a:endCxn id="477" idx="5"/>
          </p:cNvCxnSpPr>
          <p:nvPr/>
        </p:nvCxnSpPr>
        <p:spPr>
          <a:xfrm rot="10800000">
            <a:off x="1253350" y="4221200"/>
            <a:ext cx="147300" cy="343200"/>
          </a:xfrm>
          <a:prstGeom prst="straightConnector1">
            <a:avLst/>
          </a:prstGeom>
          <a:noFill/>
          <a:ln cap="flat" cmpd="sng" w="9525">
            <a:solidFill>
              <a:srgbClr val="9900FF"/>
            </a:solidFill>
            <a:prstDash val="solid"/>
            <a:round/>
            <a:headEnd len="sm" w="sm" type="none"/>
            <a:tailEnd len="med" w="med" type="triangle"/>
          </a:ln>
        </p:spPr>
      </p:cxnSp>
      <p:cxnSp>
        <p:nvCxnSpPr>
          <p:cNvPr id="482" name="Google Shape;482;p34"/>
          <p:cNvCxnSpPr>
            <a:stCxn id="479" idx="7"/>
            <a:endCxn id="478" idx="3"/>
          </p:cNvCxnSpPr>
          <p:nvPr/>
        </p:nvCxnSpPr>
        <p:spPr>
          <a:xfrm flipH="1" rot="10800000">
            <a:off x="1459835" y="4290415"/>
            <a:ext cx="152100" cy="298500"/>
          </a:xfrm>
          <a:prstGeom prst="straightConnector1">
            <a:avLst/>
          </a:prstGeom>
          <a:noFill/>
          <a:ln cap="flat" cmpd="sng" w="9525">
            <a:solidFill>
              <a:srgbClr val="9900FF"/>
            </a:solidFill>
            <a:prstDash val="solid"/>
            <a:round/>
            <a:headEnd len="sm" w="sm" type="none"/>
            <a:tailEnd len="med" w="med" type="triangle"/>
          </a:ln>
        </p:spPr>
      </p:cxnSp>
      <p:sp>
        <p:nvSpPr>
          <p:cNvPr id="483" name="Google Shape;483;p34"/>
          <p:cNvSpPr/>
          <p:nvPr/>
        </p:nvSpPr>
        <p:spPr>
          <a:xfrm>
            <a:off x="686825" y="2488050"/>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4"/>
          <p:cNvSpPr/>
          <p:nvPr/>
        </p:nvSpPr>
        <p:spPr>
          <a:xfrm>
            <a:off x="519425" y="3566063"/>
            <a:ext cx="167400" cy="1674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5" name="Google Shape;485;p34"/>
          <p:cNvCxnSpPr>
            <a:stCxn id="483" idx="6"/>
            <a:endCxn id="471" idx="1"/>
          </p:cNvCxnSpPr>
          <p:nvPr/>
        </p:nvCxnSpPr>
        <p:spPr>
          <a:xfrm>
            <a:off x="854225" y="2571750"/>
            <a:ext cx="383700" cy="194100"/>
          </a:xfrm>
          <a:prstGeom prst="straightConnector1">
            <a:avLst/>
          </a:prstGeom>
          <a:noFill/>
          <a:ln cap="flat" cmpd="sng" w="9525">
            <a:solidFill>
              <a:schemeClr val="dk2"/>
            </a:solidFill>
            <a:prstDash val="solid"/>
            <a:round/>
            <a:headEnd len="sm" w="sm" type="none"/>
            <a:tailEnd len="med" w="med" type="triangle"/>
          </a:ln>
        </p:spPr>
      </p:cxnSp>
      <p:cxnSp>
        <p:nvCxnSpPr>
          <p:cNvPr id="486" name="Google Shape;486;p34"/>
          <p:cNvCxnSpPr>
            <a:stCxn id="484" idx="5"/>
            <a:endCxn id="477" idx="1"/>
          </p:cNvCxnSpPr>
          <p:nvPr/>
        </p:nvCxnSpPr>
        <p:spPr>
          <a:xfrm>
            <a:off x="662310" y="3708948"/>
            <a:ext cx="472500" cy="393900"/>
          </a:xfrm>
          <a:prstGeom prst="straightConnector1">
            <a:avLst/>
          </a:prstGeom>
          <a:noFill/>
          <a:ln cap="flat" cmpd="sng" w="9525">
            <a:solidFill>
              <a:schemeClr val="dk2"/>
            </a:solidFill>
            <a:prstDash val="solid"/>
            <a:round/>
            <a:headEnd len="sm" w="sm" type="none"/>
            <a:tailEnd len="med" w="med" type="triangle"/>
          </a:ln>
        </p:spPr>
      </p:cxnSp>
      <p:grpSp>
        <p:nvGrpSpPr>
          <p:cNvPr id="487" name="Google Shape;487;p34"/>
          <p:cNvGrpSpPr/>
          <p:nvPr/>
        </p:nvGrpSpPr>
        <p:grpSpPr>
          <a:xfrm>
            <a:off x="4521944" y="1780103"/>
            <a:ext cx="2996204" cy="2551673"/>
            <a:chOff x="5654869" y="1613803"/>
            <a:chExt cx="2996204" cy="2551673"/>
          </a:xfrm>
        </p:grpSpPr>
        <p:pic>
          <p:nvPicPr>
            <p:cNvPr id="488" name="Google Shape;488;p34"/>
            <p:cNvPicPr preferRelativeResize="0"/>
            <p:nvPr/>
          </p:nvPicPr>
          <p:blipFill rotWithShape="1">
            <a:blip r:embed="rId3">
              <a:alphaModFix/>
            </a:blip>
            <a:srcRect b="0" l="20681" r="24548" t="25014"/>
            <a:stretch/>
          </p:blipFill>
          <p:spPr>
            <a:xfrm>
              <a:off x="5838350" y="1946325"/>
              <a:ext cx="2696375" cy="2219151"/>
            </a:xfrm>
            <a:prstGeom prst="rect">
              <a:avLst/>
            </a:prstGeom>
            <a:noFill/>
            <a:ln>
              <a:noFill/>
            </a:ln>
          </p:spPr>
        </p:pic>
        <p:sp>
          <p:nvSpPr>
            <p:cNvPr id="489" name="Google Shape;489;p34"/>
            <p:cNvSpPr/>
            <p:nvPr/>
          </p:nvSpPr>
          <p:spPr>
            <a:xfrm rot="-2261593">
              <a:off x="5749938" y="1816392"/>
              <a:ext cx="605463" cy="517792"/>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4"/>
            <p:cNvSpPr/>
            <p:nvPr/>
          </p:nvSpPr>
          <p:spPr>
            <a:xfrm rot="1786790">
              <a:off x="7832374" y="1761410"/>
              <a:ext cx="732078" cy="51748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4"/>
            <p:cNvSpPr/>
            <p:nvPr/>
          </p:nvSpPr>
          <p:spPr>
            <a:xfrm rot="1785790">
              <a:off x="8363737" y="3472189"/>
              <a:ext cx="233272" cy="27989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2" name="Google Shape;492;p34"/>
          <p:cNvSpPr/>
          <p:nvPr/>
        </p:nvSpPr>
        <p:spPr>
          <a:xfrm>
            <a:off x="1684300" y="1562977"/>
            <a:ext cx="3836850" cy="1178725"/>
          </a:xfrm>
          <a:custGeom>
            <a:rect b="b" l="l" r="r" t="t"/>
            <a:pathLst>
              <a:path extrusionOk="0" h="47149" w="153474">
                <a:moveTo>
                  <a:pt x="0" y="19"/>
                </a:moveTo>
                <a:cubicBezTo>
                  <a:pt x="15811" y="925"/>
                  <a:pt x="69285" y="-2398"/>
                  <a:pt x="94864" y="5457"/>
                </a:cubicBezTo>
                <a:cubicBezTo>
                  <a:pt x="120443" y="13312"/>
                  <a:pt x="143706" y="40200"/>
                  <a:pt x="153474" y="47149"/>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1691850" y="3646281"/>
            <a:ext cx="3731100" cy="590875"/>
          </a:xfrm>
          <a:custGeom>
            <a:rect b="b" l="l" r="r" t="t"/>
            <a:pathLst>
              <a:path extrusionOk="0" h="23635" w="149244">
                <a:moveTo>
                  <a:pt x="0" y="23635"/>
                </a:moveTo>
                <a:cubicBezTo>
                  <a:pt x="12185" y="19859"/>
                  <a:pt x="48237" y="4200"/>
                  <a:pt x="73111" y="977"/>
                </a:cubicBezTo>
                <a:cubicBezTo>
                  <a:pt x="97985" y="-2245"/>
                  <a:pt x="136555" y="3746"/>
                  <a:pt x="149244" y="430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4"/>
          <p:cNvSpPr/>
          <p:nvPr/>
        </p:nvSpPr>
        <p:spPr>
          <a:xfrm>
            <a:off x="1442600" y="4040775"/>
            <a:ext cx="4916900" cy="777000"/>
          </a:xfrm>
          <a:custGeom>
            <a:rect b="b" l="l" r="r" t="t"/>
            <a:pathLst>
              <a:path extrusionOk="0" h="31080" w="196676">
                <a:moveTo>
                  <a:pt x="0" y="24774"/>
                </a:moveTo>
                <a:cubicBezTo>
                  <a:pt x="20645" y="25630"/>
                  <a:pt x="91088" y="34039"/>
                  <a:pt x="123867" y="29910"/>
                </a:cubicBezTo>
                <a:cubicBezTo>
                  <a:pt x="156646" y="25781"/>
                  <a:pt x="184541" y="4985"/>
                  <a:pt x="196676"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4"/>
          <p:cNvSpPr/>
          <p:nvPr/>
        </p:nvSpPr>
        <p:spPr>
          <a:xfrm>
            <a:off x="1216000" y="3368575"/>
            <a:ext cx="4848950" cy="777950"/>
          </a:xfrm>
          <a:custGeom>
            <a:rect b="b" l="l" r="r" t="t"/>
            <a:pathLst>
              <a:path extrusionOk="0" h="31118" w="193958">
                <a:moveTo>
                  <a:pt x="0" y="31118"/>
                </a:moveTo>
                <a:cubicBezTo>
                  <a:pt x="12991" y="27090"/>
                  <a:pt x="45620" y="12135"/>
                  <a:pt x="77946" y="6949"/>
                </a:cubicBezTo>
                <a:cubicBezTo>
                  <a:pt x="110272" y="1763"/>
                  <a:pt x="174623" y="1158"/>
                  <a:pt x="193958" y="0"/>
                </a:cubicBezTo>
              </a:path>
            </a:pathLst>
          </a:cu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4"/>
          <p:cNvSpPr/>
          <p:nvPr/>
        </p:nvSpPr>
        <p:spPr>
          <a:xfrm>
            <a:off x="1299100" y="2354297"/>
            <a:ext cx="3700900" cy="561100"/>
          </a:xfrm>
          <a:custGeom>
            <a:rect b="b" l="l" r="r" t="t"/>
            <a:pathLst>
              <a:path extrusionOk="0" h="22444" w="148036">
                <a:moveTo>
                  <a:pt x="0" y="18215"/>
                </a:moveTo>
                <a:cubicBezTo>
                  <a:pt x="9819" y="15194"/>
                  <a:pt x="34239" y="-617"/>
                  <a:pt x="58912" y="88"/>
                </a:cubicBezTo>
                <a:cubicBezTo>
                  <a:pt x="83585" y="793"/>
                  <a:pt x="133182" y="18718"/>
                  <a:pt x="148036" y="22444"/>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4"/>
          <p:cNvSpPr/>
          <p:nvPr/>
        </p:nvSpPr>
        <p:spPr>
          <a:xfrm>
            <a:off x="1782475" y="2771900"/>
            <a:ext cx="4267375" cy="312750"/>
          </a:xfrm>
          <a:custGeom>
            <a:rect b="b" l="l" r="r" t="t"/>
            <a:pathLst>
              <a:path extrusionOk="0" h="12510" w="170695">
                <a:moveTo>
                  <a:pt x="0" y="5740"/>
                </a:moveTo>
                <a:cubicBezTo>
                  <a:pt x="16717" y="6848"/>
                  <a:pt x="71853" y="13344"/>
                  <a:pt x="100302" y="12387"/>
                </a:cubicBezTo>
                <a:cubicBezTo>
                  <a:pt x="128751" y="11430"/>
                  <a:pt x="158963" y="2065"/>
                  <a:pt x="170695"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p:cNvSpPr/>
          <p:nvPr/>
        </p:nvSpPr>
        <p:spPr>
          <a:xfrm>
            <a:off x="1518125" y="2960725"/>
            <a:ext cx="4252275" cy="390850"/>
          </a:xfrm>
          <a:custGeom>
            <a:rect b="b" l="l" r="r" t="t"/>
            <a:pathLst>
              <a:path extrusionOk="0" h="15634" w="170091">
                <a:moveTo>
                  <a:pt x="0" y="14501"/>
                </a:moveTo>
                <a:cubicBezTo>
                  <a:pt x="17875" y="14501"/>
                  <a:pt x="78903" y="16918"/>
                  <a:pt x="107251" y="14501"/>
                </a:cubicBezTo>
                <a:cubicBezTo>
                  <a:pt x="135600" y="12084"/>
                  <a:pt x="159618" y="2417"/>
                  <a:pt x="170091" y="0"/>
                </a:cubicBezTo>
              </a:path>
            </a:pathLst>
          </a:cu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4"/>
          <p:cNvSpPr/>
          <p:nvPr/>
        </p:nvSpPr>
        <p:spPr>
          <a:xfrm>
            <a:off x="1419950" y="2001500"/>
            <a:ext cx="3617800" cy="694875"/>
          </a:xfrm>
          <a:custGeom>
            <a:rect b="b" l="l" r="r" t="t"/>
            <a:pathLst>
              <a:path extrusionOk="0" h="27795" w="144712">
                <a:moveTo>
                  <a:pt x="0" y="0"/>
                </a:moveTo>
                <a:cubicBezTo>
                  <a:pt x="18630" y="1611"/>
                  <a:pt x="87663" y="5036"/>
                  <a:pt x="111782" y="9668"/>
                </a:cubicBezTo>
                <a:cubicBezTo>
                  <a:pt x="135901" y="14301"/>
                  <a:pt x="139224" y="24774"/>
                  <a:pt x="144712" y="27795"/>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4"/>
          <p:cNvSpPr/>
          <p:nvPr/>
        </p:nvSpPr>
        <p:spPr>
          <a:xfrm>
            <a:off x="1178250" y="1279140"/>
            <a:ext cx="5173700" cy="1319025"/>
          </a:xfrm>
          <a:custGeom>
            <a:rect b="b" l="l" r="r" t="t"/>
            <a:pathLst>
              <a:path extrusionOk="0" h="52761" w="206948">
                <a:moveTo>
                  <a:pt x="0" y="7142"/>
                </a:moveTo>
                <a:cubicBezTo>
                  <a:pt x="23061" y="6387"/>
                  <a:pt x="103877" y="-4993"/>
                  <a:pt x="138368" y="2610"/>
                </a:cubicBezTo>
                <a:cubicBezTo>
                  <a:pt x="172859" y="10213"/>
                  <a:pt x="195518" y="44403"/>
                  <a:pt x="206948" y="52761"/>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p:cNvSpPr/>
          <p:nvPr/>
        </p:nvSpPr>
        <p:spPr>
          <a:xfrm>
            <a:off x="6986375" y="2978150"/>
            <a:ext cx="1737000" cy="72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 that reasoning can take place!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5"/>
          <p:cNvSpPr txBox="1"/>
          <p:nvPr>
            <p:ph type="title"/>
          </p:nvPr>
        </p:nvSpPr>
        <p:spPr>
          <a:xfrm>
            <a:off x="311700" y="360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800"/>
              <a:t>Linking to CSKG: Question/Context</a:t>
            </a:r>
            <a:endParaRPr sz="3800"/>
          </a:p>
        </p:txBody>
      </p:sp>
      <p:sp>
        <p:nvSpPr>
          <p:cNvPr id="507" name="Google Shape;507;p35"/>
          <p:cNvSpPr txBox="1"/>
          <p:nvPr/>
        </p:nvSpPr>
        <p:spPr>
          <a:xfrm>
            <a:off x="311700" y="1192025"/>
            <a:ext cx="43806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boy loved telling scary stories.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5"/>
          <p:cNvSpPr txBox="1"/>
          <p:nvPr/>
        </p:nvSpPr>
        <p:spPr>
          <a:xfrm>
            <a:off x="890054" y="1950200"/>
            <a:ext cx="838800" cy="228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boy</a:t>
            </a:r>
            <a:endParaRPr b="0" i="0" sz="1400" u="none" cap="none" strike="noStrike">
              <a:solidFill>
                <a:srgbClr val="000000"/>
              </a:solidFill>
              <a:latin typeface="Arial"/>
              <a:ea typeface="Arial"/>
              <a:cs typeface="Arial"/>
              <a:sym typeface="Arial"/>
            </a:endParaRPr>
          </a:p>
        </p:txBody>
      </p:sp>
      <p:sp>
        <p:nvSpPr>
          <p:cNvPr id="509" name="Google Shape;509;p35"/>
          <p:cNvSpPr txBox="1"/>
          <p:nvPr/>
        </p:nvSpPr>
        <p:spPr>
          <a:xfrm>
            <a:off x="607679" y="2855000"/>
            <a:ext cx="1121100" cy="228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scary stories</a:t>
            </a:r>
            <a:endParaRPr b="0" i="0" sz="1400" u="none" cap="none" strike="noStrike">
              <a:solidFill>
                <a:srgbClr val="000000"/>
              </a:solidFill>
              <a:latin typeface="Arial"/>
              <a:ea typeface="Arial"/>
              <a:cs typeface="Arial"/>
              <a:sym typeface="Arial"/>
            </a:endParaRPr>
          </a:p>
        </p:txBody>
      </p:sp>
      <p:sp>
        <p:nvSpPr>
          <p:cNvPr id="510" name="Google Shape;510;p35"/>
          <p:cNvSpPr txBox="1"/>
          <p:nvPr/>
        </p:nvSpPr>
        <p:spPr>
          <a:xfrm>
            <a:off x="1275254" y="2240100"/>
            <a:ext cx="453600" cy="242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loved</a:t>
            </a:r>
            <a:endParaRPr b="0" i="0" sz="1400" u="none" cap="none" strike="noStrike">
              <a:solidFill>
                <a:srgbClr val="000000"/>
              </a:solidFill>
              <a:latin typeface="Arial"/>
              <a:ea typeface="Arial"/>
              <a:cs typeface="Arial"/>
              <a:sym typeface="Arial"/>
            </a:endParaRPr>
          </a:p>
        </p:txBody>
      </p:sp>
      <p:sp>
        <p:nvSpPr>
          <p:cNvPr id="511" name="Google Shape;511;p35"/>
          <p:cNvSpPr txBox="1"/>
          <p:nvPr/>
        </p:nvSpPr>
        <p:spPr>
          <a:xfrm>
            <a:off x="204854" y="2544400"/>
            <a:ext cx="1524000" cy="249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telling</a:t>
            </a:r>
            <a:endParaRPr b="0" i="0" sz="1400" u="none" cap="none" strike="noStrike">
              <a:solidFill>
                <a:srgbClr val="000000"/>
              </a:solidFill>
              <a:latin typeface="Arial"/>
              <a:ea typeface="Arial"/>
              <a:cs typeface="Arial"/>
              <a:sym typeface="Arial"/>
            </a:endParaRPr>
          </a:p>
        </p:txBody>
      </p:sp>
      <p:sp>
        <p:nvSpPr>
          <p:cNvPr id="512" name="Google Shape;512;p35"/>
          <p:cNvSpPr txBox="1"/>
          <p:nvPr/>
        </p:nvSpPr>
        <p:spPr>
          <a:xfrm>
            <a:off x="2515125" y="2239272"/>
            <a:ext cx="1321800" cy="24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666666"/>
                </a:solidFill>
                <a:latin typeface="Roboto Mono"/>
                <a:ea typeface="Roboto Mono"/>
                <a:cs typeface="Roboto Mono"/>
                <a:sym typeface="Roboto Mono"/>
              </a:rPr>
              <a:t>/c/en/loved</a:t>
            </a:r>
            <a:endParaRPr b="0" i="0" sz="1100" u="none" cap="none" strike="noStrike">
              <a:solidFill>
                <a:srgbClr val="666666"/>
              </a:solidFill>
              <a:latin typeface="Roboto Mono"/>
              <a:ea typeface="Roboto Mono"/>
              <a:cs typeface="Roboto Mono"/>
              <a:sym typeface="Roboto Mono"/>
            </a:endParaRPr>
          </a:p>
        </p:txBody>
      </p:sp>
      <p:sp>
        <p:nvSpPr>
          <p:cNvPr id="513" name="Google Shape;513;p35"/>
          <p:cNvSpPr txBox="1"/>
          <p:nvPr/>
        </p:nvSpPr>
        <p:spPr>
          <a:xfrm>
            <a:off x="2515125" y="1939850"/>
            <a:ext cx="1321800" cy="24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666666"/>
                </a:solidFill>
                <a:latin typeface="Roboto Mono"/>
                <a:ea typeface="Roboto Mono"/>
                <a:cs typeface="Roboto Mono"/>
                <a:sym typeface="Roboto Mono"/>
              </a:rPr>
              <a:t>/c/en/boy</a:t>
            </a:r>
            <a:endParaRPr b="0" i="0" sz="1100" u="none" cap="none" strike="noStrike">
              <a:solidFill>
                <a:srgbClr val="666666"/>
              </a:solidFill>
              <a:latin typeface="Roboto Mono"/>
              <a:ea typeface="Roboto Mono"/>
              <a:cs typeface="Roboto Mono"/>
              <a:sym typeface="Roboto Mono"/>
            </a:endParaRPr>
          </a:p>
        </p:txBody>
      </p:sp>
      <p:sp>
        <p:nvSpPr>
          <p:cNvPr id="514" name="Google Shape;514;p35"/>
          <p:cNvSpPr txBox="1"/>
          <p:nvPr/>
        </p:nvSpPr>
        <p:spPr>
          <a:xfrm>
            <a:off x="2515125" y="2838125"/>
            <a:ext cx="1702500" cy="24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666666"/>
                </a:solidFill>
                <a:highlight>
                  <a:srgbClr val="FFFFFF"/>
                </a:highlight>
                <a:latin typeface="Roboto Mono"/>
                <a:ea typeface="Roboto Mono"/>
                <a:cs typeface="Roboto Mono"/>
                <a:sym typeface="Roboto Mono"/>
              </a:rPr>
              <a:t>/c/en/horror_stories</a:t>
            </a:r>
            <a:endParaRPr b="0" i="0" sz="1100" u="none" cap="none" strike="noStrike">
              <a:solidFill>
                <a:srgbClr val="666666"/>
              </a:solidFill>
              <a:latin typeface="Roboto Mono"/>
              <a:ea typeface="Roboto Mono"/>
              <a:cs typeface="Roboto Mono"/>
              <a:sym typeface="Roboto Mono"/>
            </a:endParaRPr>
          </a:p>
        </p:txBody>
      </p:sp>
      <p:sp>
        <p:nvSpPr>
          <p:cNvPr id="515" name="Google Shape;515;p35"/>
          <p:cNvSpPr txBox="1"/>
          <p:nvPr/>
        </p:nvSpPr>
        <p:spPr>
          <a:xfrm>
            <a:off x="2515125" y="2538694"/>
            <a:ext cx="1321800" cy="24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666666"/>
                </a:solidFill>
                <a:highlight>
                  <a:srgbClr val="FFFFFF"/>
                </a:highlight>
                <a:latin typeface="Roboto Mono"/>
                <a:ea typeface="Roboto Mono"/>
                <a:cs typeface="Roboto Mono"/>
                <a:sym typeface="Roboto Mono"/>
              </a:rPr>
              <a:t>/c/en/telling</a:t>
            </a:r>
            <a:endParaRPr b="0" i="0" sz="1100" u="none" cap="none" strike="noStrike">
              <a:solidFill>
                <a:srgbClr val="666666"/>
              </a:solidFill>
              <a:latin typeface="Roboto Mono"/>
              <a:ea typeface="Roboto Mono"/>
              <a:cs typeface="Roboto Mono"/>
              <a:sym typeface="Roboto Mono"/>
            </a:endParaRPr>
          </a:p>
        </p:txBody>
      </p:sp>
      <p:cxnSp>
        <p:nvCxnSpPr>
          <p:cNvPr id="516" name="Google Shape;516;p35"/>
          <p:cNvCxnSpPr/>
          <p:nvPr/>
        </p:nvCxnSpPr>
        <p:spPr>
          <a:xfrm>
            <a:off x="1779666" y="2064350"/>
            <a:ext cx="689700" cy="0"/>
          </a:xfrm>
          <a:prstGeom prst="straightConnector1">
            <a:avLst/>
          </a:prstGeom>
          <a:noFill/>
          <a:ln cap="flat" cmpd="sng" w="9525">
            <a:solidFill>
              <a:schemeClr val="dk2"/>
            </a:solidFill>
            <a:prstDash val="solid"/>
            <a:round/>
            <a:headEnd len="sm" w="sm" type="none"/>
            <a:tailEnd len="sm" w="sm" type="none"/>
          </a:ln>
        </p:spPr>
      </p:cxnSp>
      <p:cxnSp>
        <p:nvCxnSpPr>
          <p:cNvPr id="517" name="Google Shape;517;p35"/>
          <p:cNvCxnSpPr/>
          <p:nvPr/>
        </p:nvCxnSpPr>
        <p:spPr>
          <a:xfrm>
            <a:off x="1779666" y="2361450"/>
            <a:ext cx="689700" cy="2400"/>
          </a:xfrm>
          <a:prstGeom prst="straightConnector1">
            <a:avLst/>
          </a:prstGeom>
          <a:noFill/>
          <a:ln cap="flat" cmpd="sng" w="9525">
            <a:solidFill>
              <a:schemeClr val="dk2"/>
            </a:solidFill>
            <a:prstDash val="solid"/>
            <a:round/>
            <a:headEnd len="sm" w="sm" type="none"/>
            <a:tailEnd len="sm" w="sm" type="none"/>
          </a:ln>
        </p:spPr>
      </p:cxnSp>
      <p:cxnSp>
        <p:nvCxnSpPr>
          <p:cNvPr id="518" name="Google Shape;518;p35"/>
          <p:cNvCxnSpPr/>
          <p:nvPr/>
        </p:nvCxnSpPr>
        <p:spPr>
          <a:xfrm flipH="1" rot="10800000">
            <a:off x="1779600" y="2962550"/>
            <a:ext cx="689700" cy="6600"/>
          </a:xfrm>
          <a:prstGeom prst="straightConnector1">
            <a:avLst/>
          </a:prstGeom>
          <a:noFill/>
          <a:ln cap="flat" cmpd="sng" w="9525">
            <a:solidFill>
              <a:schemeClr val="dk2"/>
            </a:solidFill>
            <a:prstDash val="solid"/>
            <a:round/>
            <a:headEnd len="sm" w="sm" type="none"/>
            <a:tailEnd len="sm" w="sm" type="none"/>
          </a:ln>
        </p:spPr>
      </p:cxnSp>
      <p:cxnSp>
        <p:nvCxnSpPr>
          <p:cNvPr id="519" name="Google Shape;519;p35"/>
          <p:cNvCxnSpPr/>
          <p:nvPr/>
        </p:nvCxnSpPr>
        <p:spPr>
          <a:xfrm flipH="1" rot="10800000">
            <a:off x="1779666" y="2663200"/>
            <a:ext cx="689700" cy="5700"/>
          </a:xfrm>
          <a:prstGeom prst="straightConnector1">
            <a:avLst/>
          </a:prstGeom>
          <a:noFill/>
          <a:ln cap="flat" cmpd="sng" w="9525">
            <a:solidFill>
              <a:schemeClr val="dk2"/>
            </a:solidFill>
            <a:prstDash val="solid"/>
            <a:round/>
            <a:headEnd len="sm" w="sm" type="none"/>
            <a:tailEnd len="sm" w="sm" type="none"/>
          </a:ln>
        </p:spPr>
      </p:cxnSp>
      <p:sp>
        <p:nvSpPr>
          <p:cNvPr id="520" name="Google Shape;520;p35"/>
          <p:cNvSpPr/>
          <p:nvPr/>
        </p:nvSpPr>
        <p:spPr>
          <a:xfrm>
            <a:off x="5179125" y="2676275"/>
            <a:ext cx="24489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Generalizes to concepts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(not just lexical)</a:t>
            </a:r>
            <a:endParaRPr b="0" i="0" sz="1400" u="none" cap="none" strike="noStrike">
              <a:solidFill>
                <a:srgbClr val="000000"/>
              </a:solidFill>
              <a:latin typeface="Arial"/>
              <a:ea typeface="Arial"/>
              <a:cs typeface="Arial"/>
              <a:sym typeface="Arial"/>
            </a:endParaRPr>
          </a:p>
        </p:txBody>
      </p:sp>
      <p:cxnSp>
        <p:nvCxnSpPr>
          <p:cNvPr id="521" name="Google Shape;521;p35"/>
          <p:cNvCxnSpPr>
            <a:stCxn id="520" idx="1"/>
            <a:endCxn id="514" idx="3"/>
          </p:cNvCxnSpPr>
          <p:nvPr/>
        </p:nvCxnSpPr>
        <p:spPr>
          <a:xfrm rot="10800000">
            <a:off x="4217625" y="2962625"/>
            <a:ext cx="961500" cy="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Approach</a:t>
            </a:r>
            <a:endParaRPr/>
          </a:p>
        </p:txBody>
      </p:sp>
      <p:sp>
        <p:nvSpPr>
          <p:cNvPr id="527" name="Google Shape;52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Embed words and phrases</a:t>
            </a:r>
            <a:endParaRPr/>
          </a:p>
          <a:p>
            <a:pPr indent="-317500" lvl="1" marL="914400" rtl="0" algn="l">
              <a:lnSpc>
                <a:spcPct val="115000"/>
              </a:lnSpc>
              <a:spcBef>
                <a:spcPts val="0"/>
              </a:spcBef>
              <a:spcAft>
                <a:spcPts val="0"/>
              </a:spcAft>
              <a:buSzPts val="1400"/>
              <a:buChar char="-"/>
            </a:pPr>
            <a:r>
              <a:rPr lang="en-US"/>
              <a:t>Tokenization/concept matching</a:t>
            </a:r>
            <a:endParaRPr/>
          </a:p>
          <a:p>
            <a:pPr indent="-317500" lvl="2" marL="1371600" rtl="0" algn="l">
              <a:lnSpc>
                <a:spcPct val="115000"/>
              </a:lnSpc>
              <a:spcBef>
                <a:spcPts val="0"/>
              </a:spcBef>
              <a:spcAft>
                <a:spcPts val="0"/>
              </a:spcAft>
              <a:buSzPts val="1400"/>
              <a:buChar char="-"/>
            </a:pPr>
            <a:r>
              <a:rPr lang="en-US"/>
              <a:t>“</a:t>
            </a:r>
            <a:r>
              <a:rPr i="1" lang="en-US"/>
              <a:t>Natural language processing</a:t>
            </a:r>
            <a:r>
              <a:rPr lang="en-US"/>
              <a:t>” or “</a:t>
            </a:r>
            <a:r>
              <a:rPr i="1" lang="en-US"/>
              <a:t>Natural</a:t>
            </a:r>
            <a:r>
              <a:rPr lang="en-US"/>
              <a:t>”, “</a:t>
            </a:r>
            <a:r>
              <a:rPr i="1" lang="en-US"/>
              <a:t>language</a:t>
            </a:r>
            <a:r>
              <a:rPr lang="en-US"/>
              <a:t>”, “</a:t>
            </a:r>
            <a:r>
              <a:rPr i="1" lang="en-US"/>
              <a:t>processing</a:t>
            </a:r>
            <a:r>
              <a:rPr lang="en-US"/>
              <a:t>”?</a:t>
            </a:r>
            <a:endParaRPr/>
          </a:p>
          <a:p>
            <a:pPr indent="-317500" lvl="1" marL="914400" rtl="0" algn="l">
              <a:lnSpc>
                <a:spcPct val="115000"/>
              </a:lnSpc>
              <a:spcBef>
                <a:spcPts val="0"/>
              </a:spcBef>
              <a:spcAft>
                <a:spcPts val="0"/>
              </a:spcAft>
              <a:buSzPts val="1400"/>
              <a:buChar char="-"/>
            </a:pPr>
            <a:r>
              <a:rPr lang="en-US"/>
              <a:t>Use embeddings</a:t>
            </a:r>
            <a:endParaRPr/>
          </a:p>
          <a:p>
            <a:pPr indent="-317500" lvl="2" marL="1371600" rtl="0" algn="l">
              <a:lnSpc>
                <a:spcPct val="115000"/>
              </a:lnSpc>
              <a:spcBef>
                <a:spcPts val="0"/>
              </a:spcBef>
              <a:spcAft>
                <a:spcPts val="0"/>
              </a:spcAft>
              <a:buSzPts val="1400"/>
              <a:buChar char="-"/>
            </a:pPr>
            <a:r>
              <a:rPr lang="en-US" sz="1500">
                <a:solidFill>
                  <a:srgbClr val="7F7F7F"/>
                </a:solidFill>
              </a:rPr>
              <a:t>ConceptNet Numberbatch</a:t>
            </a:r>
            <a:r>
              <a:rPr lang="en-US"/>
              <a:t> </a:t>
            </a:r>
            <a:r>
              <a:rPr lang="en-US" u="sng">
                <a:solidFill>
                  <a:schemeClr val="hlink"/>
                </a:solidFill>
                <a:hlinkClick r:id="rId3"/>
              </a:rPr>
              <a:t>[Speer et al., AAAI 2017]</a:t>
            </a:r>
            <a:endParaRPr/>
          </a:p>
          <a:p>
            <a:pPr indent="-317500" lvl="2" marL="1371600" rtl="0" algn="l">
              <a:lnSpc>
                <a:spcPct val="115000"/>
              </a:lnSpc>
              <a:spcBef>
                <a:spcPts val="0"/>
              </a:spcBef>
              <a:spcAft>
                <a:spcPts val="0"/>
              </a:spcAft>
              <a:buClr>
                <a:srgbClr val="666666"/>
              </a:buClr>
              <a:buSzPts val="1400"/>
              <a:buChar char="-"/>
            </a:pPr>
            <a:r>
              <a:rPr lang="en-US">
                <a:solidFill>
                  <a:srgbClr val="666666"/>
                </a:solidFill>
              </a:rPr>
              <a:t>BERT </a:t>
            </a:r>
            <a:r>
              <a:rPr lang="en-US" u="sng">
                <a:solidFill>
                  <a:schemeClr val="hlink"/>
                </a:solidFill>
                <a:hlinkClick r:id="rId4"/>
              </a:rPr>
              <a:t>[Devlin et al., 2018]</a:t>
            </a:r>
            <a:endParaRPr>
              <a:solidFill>
                <a:srgbClr val="666666"/>
              </a:solidFill>
            </a:endParaRPr>
          </a:p>
          <a:p>
            <a:pPr indent="-317500" lvl="1" marL="914400" rtl="0" algn="l">
              <a:lnSpc>
                <a:spcPct val="115000"/>
              </a:lnSpc>
              <a:spcBef>
                <a:spcPts val="0"/>
              </a:spcBef>
              <a:spcAft>
                <a:spcPts val="0"/>
              </a:spcAft>
              <a:buSzPts val="1400"/>
              <a:buChar char="-"/>
            </a:pPr>
            <a:r>
              <a:rPr lang="en-US"/>
              <a:t>Node representation = </a:t>
            </a:r>
            <a:r>
              <a:rPr b="1" lang="en-US"/>
              <a:t>function of</a:t>
            </a:r>
            <a:r>
              <a:rPr lang="en-US"/>
              <a:t> word embeddings</a:t>
            </a:r>
            <a:endParaRPr/>
          </a:p>
          <a:p>
            <a:pPr indent="-342900" lvl="0" marL="457200" rtl="0" algn="l">
              <a:lnSpc>
                <a:spcPct val="115000"/>
              </a:lnSpc>
              <a:spcBef>
                <a:spcPts val="0"/>
              </a:spcBef>
              <a:spcAft>
                <a:spcPts val="0"/>
              </a:spcAft>
              <a:buSzPts val="1800"/>
              <a:buChar char="-"/>
            </a:pPr>
            <a:r>
              <a:rPr lang="en-US"/>
              <a:t>Compute alignment between text and KG embeddings</a:t>
            </a:r>
            <a:endParaRPr/>
          </a:p>
          <a:p>
            <a:pPr indent="-317500" lvl="1" marL="914400" rtl="0" algn="l">
              <a:lnSpc>
                <a:spcPct val="115000"/>
              </a:lnSpc>
              <a:spcBef>
                <a:spcPts val="0"/>
              </a:spcBef>
              <a:spcAft>
                <a:spcPts val="0"/>
              </a:spcAft>
              <a:buSzPts val="1400"/>
              <a:buChar char="-"/>
            </a:pPr>
            <a:r>
              <a:rPr lang="en-US"/>
              <a:t>Cosine/L2 distance</a:t>
            </a:r>
            <a:endParaRPr/>
          </a:p>
          <a:p>
            <a:pPr indent="0" lvl="0" marL="0" rtl="0" algn="l">
              <a:lnSpc>
                <a:spcPct val="115000"/>
              </a:lnSpc>
              <a:spcBef>
                <a:spcPts val="1600"/>
              </a:spcBef>
              <a:spcAft>
                <a:spcPts val="1600"/>
              </a:spcAft>
              <a:buSzPts val="1800"/>
              <a:buNone/>
            </a:pPr>
            <a:r>
              <a:t/>
            </a:r>
            <a:endParaRPr/>
          </a:p>
        </p:txBody>
      </p:sp>
      <p:pic>
        <p:nvPicPr>
          <p:cNvPr descr="Image result for bert sesame street" id="528" name="Google Shape;528;p36"/>
          <p:cNvPicPr preferRelativeResize="0"/>
          <p:nvPr/>
        </p:nvPicPr>
        <p:blipFill rotWithShape="1">
          <a:blip r:embed="rId5">
            <a:alphaModFix/>
          </a:blip>
          <a:srcRect b="0" l="0" r="0" t="0"/>
          <a:stretch/>
        </p:blipFill>
        <p:spPr>
          <a:xfrm>
            <a:off x="7341600" y="0"/>
            <a:ext cx="1802400" cy="180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Examples</a:t>
            </a:r>
            <a:endParaRPr/>
          </a:p>
        </p:txBody>
      </p:sp>
      <p:sp>
        <p:nvSpPr>
          <p:cNvPr id="534" name="Google Shape;534;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000"/>
              <a:t>“amused” -&gt;</a:t>
            </a:r>
            <a:r>
              <a:rPr i="1" lang="en-US" sz="2000"/>
              <a:t> amused </a:t>
            </a:r>
            <a:r>
              <a:rPr i="1" lang="en-US" sz="700"/>
              <a:t>(0.0)</a:t>
            </a:r>
            <a:r>
              <a:rPr i="1" lang="en-US" sz="2000"/>
              <a:t>, amusedness </a:t>
            </a:r>
            <a:r>
              <a:rPr i="1" lang="en-US" sz="700"/>
              <a:t>(0.04)</a:t>
            </a:r>
            <a:r>
              <a:rPr i="1" lang="en-US" sz="2000"/>
              <a:t>, amusedly </a:t>
            </a:r>
            <a:r>
              <a:rPr i="1" lang="en-US" sz="700"/>
              <a:t>(0.12)</a:t>
            </a:r>
            <a:r>
              <a:rPr i="1" lang="en-US" sz="2000"/>
              <a:t>, ...</a:t>
            </a:r>
            <a:endParaRPr i="1" sz="2000"/>
          </a:p>
          <a:p>
            <a:pPr indent="0" lvl="0" marL="0" rtl="0" algn="l">
              <a:lnSpc>
                <a:spcPct val="115000"/>
              </a:lnSpc>
              <a:spcBef>
                <a:spcPts val="1600"/>
              </a:spcBef>
              <a:spcAft>
                <a:spcPts val="0"/>
              </a:spcAft>
              <a:buSzPts val="1800"/>
              <a:buNone/>
            </a:pPr>
            <a:r>
              <a:rPr lang="en-US" sz="2000"/>
              <a:t>“Tina, a teenager” -&gt; </a:t>
            </a:r>
            <a:r>
              <a:rPr i="1" lang="en-US" sz="2000"/>
              <a:t>teenager </a:t>
            </a:r>
            <a:r>
              <a:rPr i="1" lang="en-US" sz="700"/>
              <a:t>(0.0)</a:t>
            </a:r>
            <a:r>
              <a:rPr i="1" lang="en-US" sz="2000"/>
              <a:t>, tina </a:t>
            </a:r>
            <a:r>
              <a:rPr i="1" lang="en-US" sz="700"/>
              <a:t>(0.0)</a:t>
            </a:r>
            <a:r>
              <a:rPr i="1" lang="en-US" sz="2000"/>
              <a:t>, subteen </a:t>
            </a:r>
            <a:r>
              <a:rPr i="1" lang="en-US" sz="700"/>
              <a:t>(0.01)</a:t>
            </a:r>
            <a:r>
              <a:rPr i="1" lang="en-US" sz="2000"/>
              <a:t>, …</a:t>
            </a:r>
            <a:endParaRPr i="1" sz="2000"/>
          </a:p>
          <a:p>
            <a:pPr indent="0" lvl="0" marL="0" rtl="0" algn="l">
              <a:lnSpc>
                <a:spcPct val="115000"/>
              </a:lnSpc>
              <a:spcBef>
                <a:spcPts val="1600"/>
              </a:spcBef>
              <a:spcAft>
                <a:spcPts val="0"/>
              </a:spcAft>
              <a:buSzPts val="1800"/>
              <a:buNone/>
            </a:pPr>
            <a:r>
              <a:rPr lang="en-US" sz="2000"/>
              <a:t>“With how popular her mother is” -&gt; </a:t>
            </a:r>
            <a:r>
              <a:rPr i="1" lang="en-US" sz="2000"/>
              <a:t>mother </a:t>
            </a:r>
            <a:r>
              <a:rPr i="1" lang="en-US" sz="700"/>
              <a:t>(0.0)</a:t>
            </a:r>
            <a:r>
              <a:rPr i="1" lang="en-US" sz="2000"/>
              <a:t>, with </a:t>
            </a:r>
            <a:r>
              <a:rPr i="1" lang="en-US" sz="700"/>
              <a:t>(0.0)</a:t>
            </a:r>
            <a:r>
              <a:rPr i="1" lang="en-US" sz="2000"/>
              <a:t>, is </a:t>
            </a:r>
            <a:r>
              <a:rPr i="1" lang="en-US" sz="700"/>
              <a:t>(0.0)</a:t>
            </a:r>
            <a:r>
              <a:rPr i="1" lang="en-US" sz="2000"/>
              <a:t>, …</a:t>
            </a:r>
            <a:endParaRPr i="1" sz="2000"/>
          </a:p>
          <a:p>
            <a:pPr indent="0" lvl="0" marL="0" rtl="0" algn="l">
              <a:lnSpc>
                <a:spcPct val="115000"/>
              </a:lnSpc>
              <a:spcBef>
                <a:spcPts val="1600"/>
              </a:spcBef>
              <a:spcAft>
                <a:spcPts val="0"/>
              </a:spcAft>
              <a:buSzPts val="1800"/>
              <a:buNone/>
            </a:pPr>
            <a:r>
              <a:rPr lang="en-US" sz="2000"/>
              <a:t>“Scary stories” -&gt; </a:t>
            </a:r>
            <a:r>
              <a:rPr i="1" lang="en-US" sz="2000"/>
              <a:t>stories </a:t>
            </a:r>
            <a:r>
              <a:rPr i="1" lang="en-US" sz="700"/>
              <a:t>(0.0)</a:t>
            </a:r>
            <a:r>
              <a:rPr i="1" lang="en-US" sz="2000"/>
              <a:t>, scary </a:t>
            </a:r>
            <a:r>
              <a:rPr i="1" lang="en-US" sz="700"/>
              <a:t>(0.0)</a:t>
            </a:r>
            <a:r>
              <a:rPr i="1" lang="en-US" sz="2000"/>
              <a:t>, scarisome </a:t>
            </a:r>
            <a:r>
              <a:rPr i="1" lang="en-US" sz="700"/>
              <a:t>(0.02)</a:t>
            </a:r>
            <a:r>
              <a:rPr i="1" lang="en-US" sz="2000"/>
              <a:t>, …</a:t>
            </a:r>
            <a:endParaRPr i="1" sz="2000"/>
          </a:p>
          <a:p>
            <a:pPr indent="0" lvl="0" marL="0" rtl="0" algn="l">
              <a:lnSpc>
                <a:spcPct val="115000"/>
              </a:lnSpc>
              <a:spcBef>
                <a:spcPts val="1600"/>
              </a:spcBef>
              <a:spcAft>
                <a:spcPts val="0"/>
              </a:spcAft>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Examples</a:t>
            </a:r>
            <a:endParaRPr/>
          </a:p>
        </p:txBody>
      </p:sp>
      <p:sp>
        <p:nvSpPr>
          <p:cNvPr id="540" name="Google Shape;540;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sz="2000"/>
              <a:t>“amused” -&gt;</a:t>
            </a:r>
            <a:r>
              <a:rPr i="1" lang="en-US" sz="2000"/>
              <a:t> amused </a:t>
            </a:r>
            <a:r>
              <a:rPr i="1" lang="en-US" sz="700"/>
              <a:t>(0.0)</a:t>
            </a:r>
            <a:r>
              <a:rPr i="1" lang="en-US" sz="2000"/>
              <a:t>, amusedness </a:t>
            </a:r>
            <a:r>
              <a:rPr i="1" lang="en-US" sz="700"/>
              <a:t>(0.04)</a:t>
            </a:r>
            <a:r>
              <a:rPr i="1" lang="en-US" sz="2000"/>
              <a:t>, amusedly </a:t>
            </a:r>
            <a:r>
              <a:rPr i="1" lang="en-US" sz="700"/>
              <a:t>(0.12)</a:t>
            </a:r>
            <a:r>
              <a:rPr i="1" lang="en-US" sz="2000"/>
              <a:t>, ...</a:t>
            </a:r>
            <a:endParaRPr i="1" sz="2000"/>
          </a:p>
          <a:p>
            <a:pPr indent="0" lvl="0" marL="0" rtl="0" algn="l">
              <a:lnSpc>
                <a:spcPct val="115000"/>
              </a:lnSpc>
              <a:spcBef>
                <a:spcPts val="1600"/>
              </a:spcBef>
              <a:spcAft>
                <a:spcPts val="0"/>
              </a:spcAft>
              <a:buSzPts val="1800"/>
              <a:buNone/>
            </a:pPr>
            <a:r>
              <a:rPr lang="en-US" sz="2000"/>
              <a:t>“Tina, a teenager” -&gt; </a:t>
            </a:r>
            <a:r>
              <a:rPr i="1" lang="en-US" sz="2000"/>
              <a:t>teenager </a:t>
            </a:r>
            <a:r>
              <a:rPr i="1" lang="en-US" sz="700"/>
              <a:t>(0.0)</a:t>
            </a:r>
            <a:r>
              <a:rPr i="1" lang="en-US" sz="2000"/>
              <a:t>, tina </a:t>
            </a:r>
            <a:r>
              <a:rPr i="1" lang="en-US" sz="700"/>
              <a:t>(0.0)</a:t>
            </a:r>
            <a:r>
              <a:rPr i="1" lang="en-US" sz="2000"/>
              <a:t>, subteen </a:t>
            </a:r>
            <a:r>
              <a:rPr i="1" lang="en-US" sz="700"/>
              <a:t>(0.01)</a:t>
            </a:r>
            <a:r>
              <a:rPr i="1" lang="en-US" sz="2000"/>
              <a:t>, …</a:t>
            </a:r>
            <a:endParaRPr i="1" sz="2000"/>
          </a:p>
          <a:p>
            <a:pPr indent="0" lvl="0" marL="0" rtl="0" algn="l">
              <a:lnSpc>
                <a:spcPct val="115000"/>
              </a:lnSpc>
              <a:spcBef>
                <a:spcPts val="1600"/>
              </a:spcBef>
              <a:spcAft>
                <a:spcPts val="0"/>
              </a:spcAft>
              <a:buSzPts val="1800"/>
              <a:buNone/>
            </a:pPr>
            <a:r>
              <a:rPr lang="en-US" sz="2000"/>
              <a:t>“With how popular her mother is” -&gt; </a:t>
            </a:r>
            <a:r>
              <a:rPr i="1" lang="en-US" sz="2000"/>
              <a:t>mother </a:t>
            </a:r>
            <a:r>
              <a:rPr i="1" lang="en-US" sz="700"/>
              <a:t>(0.0)</a:t>
            </a:r>
            <a:r>
              <a:rPr i="1" lang="en-US" sz="2000"/>
              <a:t>, with </a:t>
            </a:r>
            <a:r>
              <a:rPr i="1" lang="en-US" sz="700"/>
              <a:t>(0.0)</a:t>
            </a:r>
            <a:r>
              <a:rPr i="1" lang="en-US" sz="2000"/>
              <a:t>, is </a:t>
            </a:r>
            <a:r>
              <a:rPr i="1" lang="en-US" sz="700"/>
              <a:t>(0.0)</a:t>
            </a:r>
            <a:r>
              <a:rPr i="1" lang="en-US" sz="2000"/>
              <a:t>, …</a:t>
            </a:r>
            <a:endParaRPr i="1" sz="2000"/>
          </a:p>
          <a:p>
            <a:pPr indent="0" lvl="0" marL="0" rtl="0" algn="l">
              <a:lnSpc>
                <a:spcPct val="115000"/>
              </a:lnSpc>
              <a:spcBef>
                <a:spcPts val="1600"/>
              </a:spcBef>
              <a:spcAft>
                <a:spcPts val="0"/>
              </a:spcAft>
              <a:buSzPts val="1800"/>
              <a:buNone/>
            </a:pPr>
            <a:r>
              <a:rPr lang="en-US" sz="2000">
                <a:solidFill>
                  <a:srgbClr val="980000"/>
                </a:solidFill>
              </a:rPr>
              <a:t>“Scary stories” -&gt; </a:t>
            </a:r>
            <a:r>
              <a:rPr i="1" lang="en-US" sz="2000">
                <a:solidFill>
                  <a:srgbClr val="980000"/>
                </a:solidFill>
              </a:rPr>
              <a:t>stories </a:t>
            </a:r>
            <a:r>
              <a:rPr i="1" lang="en-US" sz="700">
                <a:solidFill>
                  <a:srgbClr val="980000"/>
                </a:solidFill>
              </a:rPr>
              <a:t>(0.0)</a:t>
            </a:r>
            <a:r>
              <a:rPr i="1" lang="en-US" sz="2000">
                <a:solidFill>
                  <a:srgbClr val="980000"/>
                </a:solidFill>
              </a:rPr>
              <a:t>, scary </a:t>
            </a:r>
            <a:r>
              <a:rPr i="1" lang="en-US" sz="700">
                <a:solidFill>
                  <a:srgbClr val="980000"/>
                </a:solidFill>
              </a:rPr>
              <a:t>(0.0)</a:t>
            </a:r>
            <a:r>
              <a:rPr i="1" lang="en-US" sz="2000">
                <a:solidFill>
                  <a:srgbClr val="980000"/>
                </a:solidFill>
              </a:rPr>
              <a:t>, scarisome </a:t>
            </a:r>
            <a:r>
              <a:rPr i="1" lang="en-US" sz="700">
                <a:solidFill>
                  <a:srgbClr val="980000"/>
                </a:solidFill>
              </a:rPr>
              <a:t>(0.02)</a:t>
            </a:r>
            <a:r>
              <a:rPr i="1" lang="en-US" sz="2000">
                <a:solidFill>
                  <a:srgbClr val="980000"/>
                </a:solidFill>
              </a:rPr>
              <a:t>, …</a:t>
            </a:r>
            <a:endParaRPr i="1" sz="2000">
              <a:solidFill>
                <a:srgbClr val="980000"/>
              </a:solidFill>
            </a:endParaRPr>
          </a:p>
          <a:p>
            <a:pPr indent="-298450" lvl="0" marL="457200" rtl="0" algn="l">
              <a:lnSpc>
                <a:spcPct val="115000"/>
              </a:lnSpc>
              <a:spcBef>
                <a:spcPts val="1600"/>
              </a:spcBef>
              <a:spcAft>
                <a:spcPts val="0"/>
              </a:spcAft>
              <a:buSzPts val="1100"/>
              <a:buChar char="-"/>
            </a:pPr>
            <a:r>
              <a:rPr lang="en-US" sz="2000"/>
              <a:t>Potentially better links: </a:t>
            </a:r>
            <a:r>
              <a:rPr i="1" lang="en-US" sz="2000"/>
              <a:t>scary_story</a:t>
            </a:r>
            <a:r>
              <a:rPr lang="en-US" sz="2000"/>
              <a:t>, </a:t>
            </a:r>
            <a:r>
              <a:rPr i="1" lang="en-US" sz="2000"/>
              <a:t>horror_story</a:t>
            </a:r>
            <a:endParaRPr i="1" sz="2000"/>
          </a:p>
          <a:p>
            <a:pPr indent="-298450" lvl="1" marL="914400" rtl="0" algn="l">
              <a:lnSpc>
                <a:spcPct val="115000"/>
              </a:lnSpc>
              <a:spcBef>
                <a:spcPts val="0"/>
              </a:spcBef>
              <a:spcAft>
                <a:spcPts val="0"/>
              </a:spcAft>
              <a:buSzPts val="1100"/>
              <a:buChar char="-"/>
            </a:pPr>
            <a:r>
              <a:rPr i="1" lang="en-US" sz="1200"/>
              <a:t>horror_story </a:t>
            </a:r>
            <a:r>
              <a:rPr lang="en-US" sz="1200"/>
              <a:t>appears in the top-5 using original averaging method</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Challenges</a:t>
            </a:r>
            <a:endParaRPr/>
          </a:p>
        </p:txBody>
      </p:sp>
      <p:sp>
        <p:nvSpPr>
          <p:cNvPr id="546" name="Google Shape;546;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US" sz="1800"/>
              <a:t>Multi-word phrases</a:t>
            </a:r>
            <a:r>
              <a:rPr lang="en-US" sz="1800"/>
              <a:t>: His car -&gt; /c/en/his? /c/en/car?</a:t>
            </a:r>
            <a:endParaRPr sz="1800"/>
          </a:p>
          <a:p>
            <a:pPr indent="-304800" lvl="1" marL="914400" rtl="0" algn="l">
              <a:lnSpc>
                <a:spcPct val="115000"/>
              </a:lnSpc>
              <a:spcBef>
                <a:spcPts val="1600"/>
              </a:spcBef>
              <a:spcAft>
                <a:spcPts val="0"/>
              </a:spcAft>
              <a:buSzPts val="1200"/>
              <a:buChar char="-"/>
            </a:pPr>
            <a:r>
              <a:rPr lang="en-US" sz="1200"/>
              <a:t>Average embedding is closer to his. Car is not linked.</a:t>
            </a:r>
            <a:endParaRPr sz="1200"/>
          </a:p>
          <a:p>
            <a:pPr indent="-304800" lvl="1" marL="914400" rtl="0" algn="l">
              <a:lnSpc>
                <a:spcPct val="115000"/>
              </a:lnSpc>
              <a:spcBef>
                <a:spcPts val="0"/>
              </a:spcBef>
              <a:spcAft>
                <a:spcPts val="0"/>
              </a:spcAft>
              <a:buSzPts val="1200"/>
              <a:buChar char="-"/>
            </a:pPr>
            <a:r>
              <a:rPr lang="en-US" sz="1200"/>
              <a:t>Alternatives: </a:t>
            </a:r>
            <a:endParaRPr sz="1200"/>
          </a:p>
          <a:p>
            <a:pPr indent="-304800" lvl="2" marL="1371600" rtl="0" algn="l">
              <a:lnSpc>
                <a:spcPct val="115000"/>
              </a:lnSpc>
              <a:spcBef>
                <a:spcPts val="0"/>
              </a:spcBef>
              <a:spcAft>
                <a:spcPts val="0"/>
              </a:spcAft>
              <a:buSzPts val="1200"/>
              <a:buChar char="-"/>
            </a:pPr>
            <a:r>
              <a:rPr lang="en-US" sz="1200"/>
              <a:t>Link each word. Simple, but not compositional.</a:t>
            </a:r>
            <a:endParaRPr sz="1200"/>
          </a:p>
          <a:p>
            <a:pPr indent="-304800" lvl="2" marL="1371600" rtl="0" algn="l">
              <a:lnSpc>
                <a:spcPct val="115000"/>
              </a:lnSpc>
              <a:spcBef>
                <a:spcPts val="0"/>
              </a:spcBef>
              <a:spcAft>
                <a:spcPts val="0"/>
              </a:spcAft>
              <a:buSzPts val="1200"/>
              <a:buChar char="-"/>
            </a:pPr>
            <a:r>
              <a:rPr lang="en-US" sz="1200"/>
              <a:t>Link root of dependency parse. Discards even more information.</a:t>
            </a:r>
            <a:endParaRPr sz="1200"/>
          </a:p>
          <a:p>
            <a:pPr indent="0" lvl="0" marL="0" rtl="0" algn="l">
              <a:lnSpc>
                <a:spcPct val="115000"/>
              </a:lnSpc>
              <a:spcBef>
                <a:spcPts val="1600"/>
              </a:spcBef>
              <a:spcAft>
                <a:spcPts val="0"/>
              </a:spcAft>
              <a:buSzPts val="1800"/>
              <a:buNone/>
            </a:pPr>
            <a:r>
              <a:rPr b="1" lang="en-US" sz="1800"/>
              <a:t>Polysemous words</a:t>
            </a:r>
            <a:r>
              <a:rPr lang="en-US" sz="1800"/>
              <a:t>: “Doggo is </a:t>
            </a:r>
            <a:r>
              <a:rPr b="1" i="1" lang="en-US" sz="1800"/>
              <a:t>good</a:t>
            </a:r>
            <a:r>
              <a:rPr lang="en-US" sz="1800"/>
              <a:t> boy” vs. “Toilet paper is a scarce </a:t>
            </a:r>
            <a:r>
              <a:rPr b="1" i="1" lang="en-US" sz="1800"/>
              <a:t>good</a:t>
            </a:r>
            <a:r>
              <a:rPr lang="en-US" sz="1800"/>
              <a:t>”</a:t>
            </a:r>
            <a:endParaRPr sz="1800"/>
          </a:p>
          <a:p>
            <a:pPr indent="-304800" lvl="1" marL="914400" rtl="0" algn="l">
              <a:lnSpc>
                <a:spcPct val="115000"/>
              </a:lnSpc>
              <a:spcBef>
                <a:spcPts val="1600"/>
              </a:spcBef>
              <a:spcAft>
                <a:spcPts val="0"/>
              </a:spcAft>
              <a:buSzPts val="1200"/>
              <a:buChar char="-"/>
            </a:pPr>
            <a:r>
              <a:rPr lang="en-US" sz="1200"/>
              <a:t>Only one entry in ConceptNet: /c/en/good.</a:t>
            </a:r>
            <a:endParaRPr sz="1200"/>
          </a:p>
          <a:p>
            <a:pPr indent="-304800" lvl="1" marL="914400" rtl="0" algn="l">
              <a:lnSpc>
                <a:spcPct val="115000"/>
              </a:lnSpc>
              <a:spcBef>
                <a:spcPts val="0"/>
              </a:spcBef>
              <a:spcAft>
                <a:spcPts val="0"/>
              </a:spcAft>
              <a:buSzPts val="1200"/>
              <a:buChar char="-"/>
            </a:pPr>
            <a:r>
              <a:rPr lang="en-US" sz="1200"/>
              <a:t>Can perform word sense disambiguation/link to WordNet nodes instead.</a:t>
            </a:r>
            <a:endParaRPr sz="1200"/>
          </a:p>
          <a:p>
            <a:pPr indent="-304800" lvl="2" marL="1371600" rtl="0" algn="l">
              <a:lnSpc>
                <a:spcPct val="115000"/>
              </a:lnSpc>
              <a:spcBef>
                <a:spcPts val="0"/>
              </a:spcBef>
              <a:spcAft>
                <a:spcPts val="0"/>
              </a:spcAft>
              <a:buSzPts val="1200"/>
              <a:buChar char="-"/>
            </a:pPr>
            <a:r>
              <a:rPr lang="en-US" sz="1200"/>
              <a:t>Better to handle at linking or graph reasoning step? </a:t>
            </a:r>
            <a:endParaRPr sz="1200"/>
          </a:p>
          <a:p>
            <a:pPr indent="0" lvl="0" marL="0" rtl="0" algn="l">
              <a:spcBef>
                <a:spcPts val="1600"/>
              </a:spcBef>
              <a:spcAft>
                <a:spcPts val="0"/>
              </a:spcAft>
              <a:buNone/>
            </a:pPr>
            <a:r>
              <a:rPr lang="en-US" sz="1800"/>
              <a:t>Evaluation</a:t>
            </a:r>
            <a:endParaRPr sz="4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a:blip r:embed="rId3">
            <a:alphaModFix/>
          </a:blip>
          <a:stretch>
            <a:fillRect/>
          </a:stretch>
        </p:blipFill>
        <p:spPr>
          <a:xfrm>
            <a:off x="152400" y="45420"/>
            <a:ext cx="8686800" cy="4945681"/>
          </a:xfrm>
          <a:prstGeom prst="rect">
            <a:avLst/>
          </a:prstGeom>
          <a:noFill/>
          <a:ln>
            <a:noFill/>
          </a:ln>
        </p:spPr>
      </p:pic>
      <p:sp>
        <p:nvSpPr>
          <p:cNvPr id="68" name="Google Shape;68;p13"/>
          <p:cNvSpPr txBox="1"/>
          <p:nvPr>
            <p:ph type="title"/>
          </p:nvPr>
        </p:nvSpPr>
        <p:spPr>
          <a:xfrm>
            <a:off x="0" y="0"/>
            <a:ext cx="9144000" cy="84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sz="3350"/>
              <a:t>Commonsense Knowledge Graphs</a:t>
            </a:r>
            <a:endParaRPr sz="335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US" sz="2400"/>
              <a:t>Exact matches may exist, but are not always useful</a:t>
            </a:r>
            <a:endParaRPr sz="2400"/>
          </a:p>
          <a:p>
            <a:pPr indent="-323850" lvl="0" marL="457200" rtl="0" algn="l">
              <a:lnSpc>
                <a:spcPct val="115000"/>
              </a:lnSpc>
              <a:spcBef>
                <a:spcPts val="0"/>
              </a:spcBef>
              <a:spcAft>
                <a:spcPts val="0"/>
              </a:spcAft>
              <a:buSzPts val="1500"/>
              <a:buChar char="-"/>
            </a:pPr>
            <a:r>
              <a:rPr lang="en-US" sz="2400"/>
              <a:t>Incorporate node degree?</a:t>
            </a:r>
            <a:endParaRPr sz="2400"/>
          </a:p>
        </p:txBody>
      </p:sp>
      <p:sp>
        <p:nvSpPr>
          <p:cNvPr id="552" name="Google Shape;552;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Fidelity vs. Utility Trade-off</a:t>
            </a:r>
            <a:endParaRPr/>
          </a:p>
        </p:txBody>
      </p:sp>
      <p:pic>
        <p:nvPicPr>
          <p:cNvPr id="553" name="Google Shape;553;p40"/>
          <p:cNvPicPr preferRelativeResize="0"/>
          <p:nvPr/>
        </p:nvPicPr>
        <p:blipFill rotWithShape="1">
          <a:blip r:embed="rId3">
            <a:alphaModFix/>
          </a:blip>
          <a:srcRect b="0" l="0" r="0" t="0"/>
          <a:stretch/>
        </p:blipFill>
        <p:spPr>
          <a:xfrm>
            <a:off x="514825" y="2563763"/>
            <a:ext cx="3687800" cy="1216675"/>
          </a:xfrm>
          <a:prstGeom prst="rect">
            <a:avLst/>
          </a:prstGeom>
          <a:noFill/>
          <a:ln>
            <a:noFill/>
          </a:ln>
        </p:spPr>
      </p:pic>
      <p:pic>
        <p:nvPicPr>
          <p:cNvPr id="554" name="Google Shape;554;p40"/>
          <p:cNvPicPr preferRelativeResize="0"/>
          <p:nvPr/>
        </p:nvPicPr>
        <p:blipFill rotWithShape="1">
          <a:blip r:embed="rId4">
            <a:alphaModFix/>
          </a:blip>
          <a:srcRect b="0" l="0" r="0" t="0"/>
          <a:stretch/>
        </p:blipFill>
        <p:spPr>
          <a:xfrm>
            <a:off x="4632400" y="1962800"/>
            <a:ext cx="3913150" cy="2418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1"/>
          <p:cNvSpPr txBox="1"/>
          <p:nvPr>
            <p:ph type="title"/>
          </p:nvPr>
        </p:nvSpPr>
        <p:spPr>
          <a:xfrm>
            <a:off x="685800" y="828952"/>
            <a:ext cx="7772400" cy="2038800"/>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0"/>
              </a:spcBef>
              <a:spcAft>
                <a:spcPts val="0"/>
              </a:spcAft>
              <a:buSzPts val="6000"/>
              <a:buNone/>
            </a:pPr>
            <a:r>
              <a:rPr lang="en-US" sz="5700"/>
              <a:t>Neuro-symbolic Reasoning Approaches</a:t>
            </a:r>
            <a:endParaRPr sz="5700"/>
          </a:p>
        </p:txBody>
      </p:sp>
      <p:sp>
        <p:nvSpPr>
          <p:cNvPr id="560" name="Google Shape;560;p41"/>
          <p:cNvSpPr txBox="1"/>
          <p:nvPr/>
        </p:nvSpPr>
        <p:spPr>
          <a:xfrm>
            <a:off x="2149725" y="3450150"/>
            <a:ext cx="5214000" cy="1182300"/>
          </a:xfrm>
          <a:prstGeom prst="rect">
            <a:avLst/>
          </a:prstGeom>
          <a:noFill/>
          <a:ln>
            <a:noFill/>
          </a:ln>
        </p:spPr>
        <p:txBody>
          <a:bodyPr anchorCtr="0" anchor="t" bIns="91425" lIns="91425" spcFirstLastPara="1" rIns="91425" wrap="square" tIns="91425">
            <a:noAutofit/>
          </a:bodyPr>
          <a:lstStyle/>
          <a:p>
            <a:pPr indent="0" lvl="0" marL="8335" marR="0" rtl="0" algn="ctr">
              <a:lnSpc>
                <a:spcPct val="100000"/>
              </a:lnSpc>
              <a:spcBef>
                <a:spcPts val="300"/>
              </a:spcBef>
              <a:spcAft>
                <a:spcPts val="0"/>
              </a:spcAft>
              <a:buClr>
                <a:schemeClr val="dk1"/>
              </a:buClr>
              <a:buSzPts val="1100"/>
              <a:buFont typeface="Arial"/>
              <a:buNone/>
            </a:pPr>
            <a:r>
              <a:t/>
            </a:r>
            <a:endParaRPr b="1" sz="1500">
              <a:solidFill>
                <a:srgbClr val="7F7F7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2"/>
          <p:cNvSpPr txBox="1"/>
          <p:nvPr>
            <p:ph type="title"/>
          </p:nvPr>
        </p:nvSpPr>
        <p:spPr>
          <a:xfrm>
            <a:off x="0" y="0"/>
            <a:ext cx="9144000" cy="100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Neuro-Symbolic Reasoning Approaches</a:t>
            </a:r>
            <a:endParaRPr/>
          </a:p>
        </p:txBody>
      </p:sp>
      <p:pic>
        <p:nvPicPr>
          <p:cNvPr id="566" name="Google Shape;566;p42"/>
          <p:cNvPicPr preferRelativeResize="0"/>
          <p:nvPr/>
        </p:nvPicPr>
        <p:blipFill>
          <a:blip r:embed="rId3">
            <a:alphaModFix/>
          </a:blip>
          <a:stretch>
            <a:fillRect/>
          </a:stretch>
        </p:blipFill>
        <p:spPr>
          <a:xfrm>
            <a:off x="840088" y="1005300"/>
            <a:ext cx="7000819" cy="3985799"/>
          </a:xfrm>
          <a:prstGeom prst="rect">
            <a:avLst/>
          </a:prstGeom>
          <a:noFill/>
          <a:ln>
            <a:noFill/>
          </a:ln>
        </p:spPr>
      </p:pic>
      <p:sp>
        <p:nvSpPr>
          <p:cNvPr id="567" name="Google Shape;567;p42"/>
          <p:cNvSpPr txBox="1"/>
          <p:nvPr/>
        </p:nvSpPr>
        <p:spPr>
          <a:xfrm>
            <a:off x="226025" y="3160950"/>
            <a:ext cx="2225100" cy="17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Knowledge enhances language models</a:t>
            </a:r>
            <a:endParaRPr b="1" sz="2100">
              <a:solidFill>
                <a:srgbClr val="7F7F7F"/>
              </a:solidFill>
              <a:latin typeface="Helvetica Neue"/>
              <a:ea typeface="Helvetica Neue"/>
              <a:cs typeface="Helvetica Neue"/>
              <a:sym typeface="Helvetica Neue"/>
            </a:endParaRPr>
          </a:p>
        </p:txBody>
      </p:sp>
      <p:sp>
        <p:nvSpPr>
          <p:cNvPr id="568" name="Google Shape;568;p42"/>
          <p:cNvSpPr txBox="1"/>
          <p:nvPr/>
        </p:nvSpPr>
        <p:spPr>
          <a:xfrm>
            <a:off x="6432100" y="3160950"/>
            <a:ext cx="2442600" cy="148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Language models fill in knowledge gaps</a:t>
            </a:r>
            <a:endParaRPr b="1" sz="1500">
              <a:solidFill>
                <a:srgbClr val="7F7F7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3"/>
          <p:cNvSpPr txBox="1"/>
          <p:nvPr>
            <p:ph type="title"/>
          </p:nvPr>
        </p:nvSpPr>
        <p:spPr>
          <a:xfrm>
            <a:off x="0" y="0"/>
            <a:ext cx="9144000" cy="100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Neuro-Symbolic Reasoning Approaches</a:t>
            </a:r>
            <a:endParaRPr/>
          </a:p>
        </p:txBody>
      </p:sp>
      <p:pic>
        <p:nvPicPr>
          <p:cNvPr id="574" name="Google Shape;574;p43"/>
          <p:cNvPicPr preferRelativeResize="0"/>
          <p:nvPr/>
        </p:nvPicPr>
        <p:blipFill>
          <a:blip r:embed="rId3">
            <a:alphaModFix/>
          </a:blip>
          <a:stretch>
            <a:fillRect/>
          </a:stretch>
        </p:blipFill>
        <p:spPr>
          <a:xfrm>
            <a:off x="840088" y="1005300"/>
            <a:ext cx="7000819" cy="3985799"/>
          </a:xfrm>
          <a:prstGeom prst="rect">
            <a:avLst/>
          </a:prstGeom>
          <a:noFill/>
          <a:ln>
            <a:noFill/>
          </a:ln>
        </p:spPr>
      </p:pic>
      <p:sp>
        <p:nvSpPr>
          <p:cNvPr id="575" name="Google Shape;575;p43"/>
          <p:cNvSpPr txBox="1"/>
          <p:nvPr/>
        </p:nvSpPr>
        <p:spPr>
          <a:xfrm>
            <a:off x="226025" y="3160950"/>
            <a:ext cx="2225100" cy="17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980000"/>
                </a:solidFill>
                <a:latin typeface="Helvetica Neue"/>
                <a:ea typeface="Helvetica Neue"/>
                <a:cs typeface="Helvetica Neue"/>
                <a:sym typeface="Helvetica Neue"/>
              </a:rPr>
              <a:t>Knowledge enhances language models</a:t>
            </a:r>
            <a:endParaRPr b="1" sz="2100">
              <a:solidFill>
                <a:srgbClr val="980000"/>
              </a:solidFill>
              <a:latin typeface="Helvetica Neue"/>
              <a:ea typeface="Helvetica Neue"/>
              <a:cs typeface="Helvetica Neue"/>
              <a:sym typeface="Helvetica Neue"/>
            </a:endParaRPr>
          </a:p>
        </p:txBody>
      </p:sp>
      <p:sp>
        <p:nvSpPr>
          <p:cNvPr id="576" name="Google Shape;576;p43"/>
          <p:cNvSpPr txBox="1"/>
          <p:nvPr/>
        </p:nvSpPr>
        <p:spPr>
          <a:xfrm>
            <a:off x="6432100" y="3160950"/>
            <a:ext cx="2442600" cy="148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Language models fill in knowledge gaps</a:t>
            </a:r>
            <a:endParaRPr b="1" sz="1500">
              <a:solidFill>
                <a:srgbClr val="7F7F7F"/>
              </a:solidFill>
              <a:latin typeface="Helvetica Neue"/>
              <a:ea typeface="Helvetica Neue"/>
              <a:cs typeface="Helvetica Neue"/>
              <a:sym typeface="Helvetica Neue"/>
            </a:endParaRPr>
          </a:p>
        </p:txBody>
      </p:sp>
      <p:sp>
        <p:nvSpPr>
          <p:cNvPr id="577" name="Google Shape;577;p43"/>
          <p:cNvSpPr txBox="1"/>
          <p:nvPr>
            <p:ph idx="1" type="body"/>
          </p:nvPr>
        </p:nvSpPr>
        <p:spPr>
          <a:xfrm>
            <a:off x="326100" y="4649250"/>
            <a:ext cx="8491800" cy="244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540"/>
              </a:spcBef>
              <a:spcAft>
                <a:spcPts val="0"/>
              </a:spcAft>
              <a:buSzPts val="2700"/>
              <a:buNone/>
            </a:pPr>
            <a:r>
              <a:rPr b="0" i="1" lang="en-US" sz="1200"/>
              <a:t>Kaixin Ma, Filip Ilievski, Jon Francis, Yonatan Bisk, Eric Nyberg, Alessandro Oltramari. In prep.</a:t>
            </a:r>
            <a:endParaRPr b="0" i="1"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4"/>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a:t>Structured evidence in CSKGs</a:t>
            </a:r>
            <a:endParaRPr/>
          </a:p>
        </p:txBody>
      </p:sp>
      <p:sp>
        <p:nvSpPr>
          <p:cNvPr id="584" name="Google Shape;584;p44"/>
          <p:cNvSpPr txBox="1"/>
          <p:nvPr>
            <p:ph idx="1" type="body"/>
          </p:nvPr>
        </p:nvSpPr>
        <p:spPr>
          <a:xfrm>
            <a:off x="1816975" y="1044625"/>
            <a:ext cx="5583300" cy="1938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Q: Bob the lizard lives in a warm place with lots of water. Where does he probably live?</a:t>
            </a:r>
            <a:br>
              <a:rPr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A: tropical rainforest</a:t>
            </a:r>
            <a:endParaRPr b="0" i="1" sz="1800">
              <a:latin typeface="Calibri"/>
              <a:ea typeface="Calibri"/>
              <a:cs typeface="Calibri"/>
              <a:sym typeface="Calibri"/>
            </a:endParaRPr>
          </a:p>
          <a:p>
            <a:pPr indent="0" lvl="0" marL="0" rtl="0" algn="ctr">
              <a:lnSpc>
                <a:spcPct val="150000"/>
              </a:lnSpc>
              <a:spcBef>
                <a:spcPts val="360"/>
              </a:spcBef>
              <a:spcAft>
                <a:spcPts val="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5"/>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a:t>Structured evidence in CSKGs</a:t>
            </a:r>
            <a:endParaRPr/>
          </a:p>
        </p:txBody>
      </p:sp>
      <p:sp>
        <p:nvSpPr>
          <p:cNvPr id="591" name="Google Shape;591;p45"/>
          <p:cNvSpPr txBox="1"/>
          <p:nvPr>
            <p:ph idx="1" type="body"/>
          </p:nvPr>
        </p:nvSpPr>
        <p:spPr>
          <a:xfrm>
            <a:off x="1816975" y="1044625"/>
            <a:ext cx="5583300" cy="1938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Q: Bob the </a:t>
            </a:r>
            <a:r>
              <a:rPr lang="en-US" sz="1800">
                <a:highlight>
                  <a:srgbClr val="F9CB9C"/>
                </a:highlight>
                <a:latin typeface="Calibri"/>
                <a:ea typeface="Calibri"/>
                <a:cs typeface="Calibri"/>
                <a:sym typeface="Calibri"/>
              </a:rPr>
              <a:t>lizard</a:t>
            </a:r>
            <a:r>
              <a:rPr lang="en-US" sz="1800">
                <a:latin typeface="Calibri"/>
                <a:ea typeface="Calibri"/>
                <a:cs typeface="Calibri"/>
                <a:sym typeface="Calibri"/>
              </a:rPr>
              <a:t> lives in a warm place with lots of water. Where does he probably live?</a:t>
            </a:r>
            <a:br>
              <a:rPr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A: </a:t>
            </a:r>
            <a:r>
              <a:rPr lang="en-US" sz="1800">
                <a:highlight>
                  <a:srgbClr val="F9CB9C"/>
                </a:highlight>
                <a:latin typeface="Calibri"/>
                <a:ea typeface="Calibri"/>
                <a:cs typeface="Calibri"/>
                <a:sym typeface="Calibri"/>
              </a:rPr>
              <a:t>tropical rainforest</a:t>
            </a:r>
            <a:endParaRPr b="0" i="1" sz="1800">
              <a:highlight>
                <a:srgbClr val="F9CB9C"/>
              </a:highlight>
              <a:latin typeface="Calibri"/>
              <a:ea typeface="Calibri"/>
              <a:cs typeface="Calibri"/>
              <a:sym typeface="Calibri"/>
            </a:endParaRPr>
          </a:p>
          <a:p>
            <a:pPr indent="0" lvl="0" marL="0" rtl="0" algn="ctr">
              <a:lnSpc>
                <a:spcPct val="150000"/>
              </a:lnSpc>
              <a:spcBef>
                <a:spcPts val="360"/>
              </a:spcBef>
              <a:spcAft>
                <a:spcPts val="0"/>
              </a:spcAft>
              <a:buSzPts val="1800"/>
              <a:buNone/>
            </a:pPr>
            <a:r>
              <a:t/>
            </a:r>
            <a:endParaRPr/>
          </a:p>
        </p:txBody>
      </p:sp>
      <p:sp>
        <p:nvSpPr>
          <p:cNvPr id="592" name="Google Shape;592;p45"/>
          <p:cNvSpPr/>
          <p:nvPr/>
        </p:nvSpPr>
        <p:spPr>
          <a:xfrm>
            <a:off x="2781619" y="1352775"/>
            <a:ext cx="2154650" cy="2207850"/>
          </a:xfrm>
          <a:custGeom>
            <a:rect b="b" l="l" r="r" t="t"/>
            <a:pathLst>
              <a:path extrusionOk="0" h="88314" w="86186">
                <a:moveTo>
                  <a:pt x="15836" y="0"/>
                </a:moveTo>
                <a:cubicBezTo>
                  <a:pt x="13568" y="13882"/>
                  <a:pt x="-6619" y="70240"/>
                  <a:pt x="2230" y="83292"/>
                </a:cubicBezTo>
                <a:cubicBezTo>
                  <a:pt x="11079" y="96344"/>
                  <a:pt x="54937" y="80029"/>
                  <a:pt x="68930" y="78314"/>
                </a:cubicBezTo>
                <a:cubicBezTo>
                  <a:pt x="82923" y="76600"/>
                  <a:pt x="83310" y="73890"/>
                  <a:pt x="86186" y="73005"/>
                </a:cubicBezTo>
              </a:path>
            </a:pathLst>
          </a:custGeom>
          <a:noFill/>
          <a:ln cap="flat" cmpd="sng" w="9525">
            <a:solidFill>
              <a:schemeClr val="dk2"/>
            </a:solidFill>
            <a:prstDash val="solid"/>
            <a:round/>
            <a:headEnd len="med" w="med" type="none"/>
            <a:tailEnd len="med" w="med" type="triangle"/>
          </a:ln>
        </p:spPr>
      </p:sp>
      <p:sp>
        <p:nvSpPr>
          <p:cNvPr id="593" name="Google Shape;593;p45"/>
          <p:cNvSpPr txBox="1"/>
          <p:nvPr/>
        </p:nvSpPr>
        <p:spPr>
          <a:xfrm>
            <a:off x="3224300" y="3519788"/>
            <a:ext cx="12693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9900"/>
                </a:solidFill>
                <a:latin typeface="Helvetica Neue"/>
                <a:ea typeface="Helvetica Neue"/>
                <a:cs typeface="Helvetica Neue"/>
                <a:sym typeface="Helvetica Neue"/>
              </a:rPr>
              <a:t>AtLocation</a:t>
            </a:r>
            <a:r>
              <a:rPr lang="en-US" sz="1200">
                <a:solidFill>
                  <a:srgbClr val="FF9900"/>
                </a:solidFill>
                <a:latin typeface="Helvetica Neue"/>
                <a:ea typeface="Helvetica Neue"/>
                <a:cs typeface="Helvetica Neue"/>
                <a:sym typeface="Helvetica Neue"/>
              </a:rPr>
              <a:t> (ConceptNet)</a:t>
            </a:r>
            <a:endParaRPr sz="1200">
              <a:solidFill>
                <a:srgbClr val="FF9900"/>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6"/>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a:t>Structured evidence in CSKGs</a:t>
            </a:r>
            <a:endParaRPr/>
          </a:p>
        </p:txBody>
      </p:sp>
      <p:sp>
        <p:nvSpPr>
          <p:cNvPr id="600" name="Google Shape;600;p46"/>
          <p:cNvSpPr txBox="1"/>
          <p:nvPr>
            <p:ph idx="1" type="body"/>
          </p:nvPr>
        </p:nvSpPr>
        <p:spPr>
          <a:xfrm>
            <a:off x="1816975" y="1044625"/>
            <a:ext cx="5583300" cy="1938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Q: Bob the </a:t>
            </a:r>
            <a:r>
              <a:rPr lang="en-US" sz="1800">
                <a:highlight>
                  <a:srgbClr val="F9CB9C"/>
                </a:highlight>
                <a:latin typeface="Calibri"/>
                <a:ea typeface="Calibri"/>
                <a:cs typeface="Calibri"/>
                <a:sym typeface="Calibri"/>
              </a:rPr>
              <a:t>lizard</a:t>
            </a:r>
            <a:r>
              <a:rPr lang="en-US" sz="1800">
                <a:latin typeface="Calibri"/>
                <a:ea typeface="Calibri"/>
                <a:cs typeface="Calibri"/>
                <a:sym typeface="Calibri"/>
              </a:rPr>
              <a:t> lives in a warm </a:t>
            </a:r>
            <a:r>
              <a:rPr lang="en-US" sz="1800">
                <a:highlight>
                  <a:srgbClr val="9FC5E8"/>
                </a:highlight>
                <a:latin typeface="Calibri"/>
                <a:ea typeface="Calibri"/>
                <a:cs typeface="Calibri"/>
                <a:sym typeface="Calibri"/>
              </a:rPr>
              <a:t>place</a:t>
            </a:r>
            <a:r>
              <a:rPr lang="en-US" sz="1800">
                <a:latin typeface="Calibri"/>
                <a:ea typeface="Calibri"/>
                <a:cs typeface="Calibri"/>
                <a:sym typeface="Calibri"/>
              </a:rPr>
              <a:t> with lots of water. Where does he probably live?</a:t>
            </a:r>
            <a:br>
              <a:rPr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A: </a:t>
            </a:r>
            <a:r>
              <a:rPr lang="en-US" sz="1800">
                <a:highlight>
                  <a:srgbClr val="A4C2F4"/>
                </a:highlight>
                <a:latin typeface="Calibri"/>
                <a:ea typeface="Calibri"/>
                <a:cs typeface="Calibri"/>
                <a:sym typeface="Calibri"/>
              </a:rPr>
              <a:t>tropical</a:t>
            </a:r>
            <a:r>
              <a:rPr lang="en-US" sz="1800">
                <a:highlight>
                  <a:srgbClr val="F9CB9C"/>
                </a:highlight>
                <a:latin typeface="Calibri"/>
                <a:ea typeface="Calibri"/>
                <a:cs typeface="Calibri"/>
                <a:sym typeface="Calibri"/>
              </a:rPr>
              <a:t> rainforest</a:t>
            </a:r>
            <a:endParaRPr b="0" i="1" sz="1800">
              <a:highlight>
                <a:srgbClr val="F9CB9C"/>
              </a:highlight>
              <a:latin typeface="Calibri"/>
              <a:ea typeface="Calibri"/>
              <a:cs typeface="Calibri"/>
              <a:sym typeface="Calibri"/>
            </a:endParaRPr>
          </a:p>
          <a:p>
            <a:pPr indent="0" lvl="0" marL="0" rtl="0" algn="ctr">
              <a:lnSpc>
                <a:spcPct val="150000"/>
              </a:lnSpc>
              <a:spcBef>
                <a:spcPts val="360"/>
              </a:spcBef>
              <a:spcAft>
                <a:spcPts val="0"/>
              </a:spcAft>
              <a:buSzPts val="1800"/>
              <a:buNone/>
            </a:pPr>
            <a:r>
              <a:t/>
            </a:r>
            <a:endParaRPr/>
          </a:p>
        </p:txBody>
      </p:sp>
      <p:sp>
        <p:nvSpPr>
          <p:cNvPr id="601" name="Google Shape;601;p46"/>
          <p:cNvSpPr/>
          <p:nvPr/>
        </p:nvSpPr>
        <p:spPr>
          <a:xfrm>
            <a:off x="2781619" y="1352775"/>
            <a:ext cx="2154650" cy="2207850"/>
          </a:xfrm>
          <a:custGeom>
            <a:rect b="b" l="l" r="r" t="t"/>
            <a:pathLst>
              <a:path extrusionOk="0" h="88314" w="86186">
                <a:moveTo>
                  <a:pt x="15836" y="0"/>
                </a:moveTo>
                <a:cubicBezTo>
                  <a:pt x="13568" y="13882"/>
                  <a:pt x="-6619" y="70240"/>
                  <a:pt x="2230" y="83292"/>
                </a:cubicBezTo>
                <a:cubicBezTo>
                  <a:pt x="11079" y="96344"/>
                  <a:pt x="54937" y="80029"/>
                  <a:pt x="68930" y="78314"/>
                </a:cubicBezTo>
                <a:cubicBezTo>
                  <a:pt x="82923" y="76600"/>
                  <a:pt x="83310" y="73890"/>
                  <a:pt x="86186" y="73005"/>
                </a:cubicBezTo>
              </a:path>
            </a:pathLst>
          </a:custGeom>
          <a:noFill/>
          <a:ln cap="flat" cmpd="sng" w="9525">
            <a:solidFill>
              <a:schemeClr val="dk2"/>
            </a:solidFill>
            <a:prstDash val="solid"/>
            <a:round/>
            <a:headEnd len="med" w="med" type="none"/>
            <a:tailEnd len="med" w="med" type="triangle"/>
          </a:ln>
        </p:spPr>
      </p:sp>
      <p:sp>
        <p:nvSpPr>
          <p:cNvPr id="602" name="Google Shape;602;p46"/>
          <p:cNvSpPr txBox="1"/>
          <p:nvPr/>
        </p:nvSpPr>
        <p:spPr>
          <a:xfrm>
            <a:off x="3224300" y="3519788"/>
            <a:ext cx="12693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9900"/>
                </a:solidFill>
                <a:latin typeface="Helvetica Neue"/>
                <a:ea typeface="Helvetica Neue"/>
                <a:cs typeface="Helvetica Neue"/>
                <a:sym typeface="Helvetica Neue"/>
              </a:rPr>
              <a:t>AtLocation</a:t>
            </a:r>
            <a:r>
              <a:rPr lang="en-US" sz="1200">
                <a:solidFill>
                  <a:srgbClr val="FF9900"/>
                </a:solidFill>
                <a:latin typeface="Helvetica Neue"/>
                <a:ea typeface="Helvetica Neue"/>
                <a:cs typeface="Helvetica Neue"/>
                <a:sym typeface="Helvetica Neue"/>
              </a:rPr>
              <a:t> (ConceptNet)</a:t>
            </a:r>
            <a:endParaRPr sz="1200">
              <a:solidFill>
                <a:srgbClr val="FF9900"/>
              </a:solidFill>
              <a:latin typeface="Helvetica Neue"/>
              <a:ea typeface="Helvetica Neue"/>
              <a:cs typeface="Helvetica Neue"/>
              <a:sym typeface="Helvetica Neue"/>
            </a:endParaRPr>
          </a:p>
        </p:txBody>
      </p:sp>
      <p:sp>
        <p:nvSpPr>
          <p:cNvPr id="603" name="Google Shape;603;p46"/>
          <p:cNvSpPr txBox="1"/>
          <p:nvPr/>
        </p:nvSpPr>
        <p:spPr>
          <a:xfrm>
            <a:off x="4195850" y="2157325"/>
            <a:ext cx="19464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0000FF"/>
                </a:solidFill>
                <a:latin typeface="Helvetica Neue"/>
                <a:ea typeface="Helvetica Neue"/>
                <a:cs typeface="Helvetica Neue"/>
                <a:sym typeface="Helvetica Neue"/>
              </a:rPr>
              <a:t>HasInstance (FrameNet-ConceptNet)</a:t>
            </a:r>
            <a:endParaRPr sz="1200">
              <a:solidFill>
                <a:srgbClr val="0000FF"/>
              </a:solidFill>
              <a:latin typeface="Helvetica Neue"/>
              <a:ea typeface="Helvetica Neue"/>
              <a:cs typeface="Helvetica Neue"/>
              <a:sym typeface="Helvetica Neue"/>
            </a:endParaRPr>
          </a:p>
        </p:txBody>
      </p:sp>
      <p:sp>
        <p:nvSpPr>
          <p:cNvPr id="604" name="Google Shape;604;p46"/>
          <p:cNvSpPr/>
          <p:nvPr/>
        </p:nvSpPr>
        <p:spPr>
          <a:xfrm>
            <a:off x="4106674" y="1369375"/>
            <a:ext cx="1144830" cy="1526493"/>
          </a:xfrm>
          <a:custGeom>
            <a:rect b="b" l="l" r="r" t="t"/>
            <a:pathLst>
              <a:path extrusionOk="0" h="36834" w="31525">
                <a:moveTo>
                  <a:pt x="31525" y="0"/>
                </a:moveTo>
                <a:cubicBezTo>
                  <a:pt x="25839" y="2273"/>
                  <a:pt x="19364" y="2907"/>
                  <a:pt x="14269" y="6305"/>
                </a:cubicBezTo>
                <a:cubicBezTo>
                  <a:pt x="4924" y="12538"/>
                  <a:pt x="3555" y="26179"/>
                  <a:pt x="0" y="36834"/>
                </a:cubicBezTo>
              </a:path>
            </a:pathLst>
          </a:custGeom>
          <a:noFill/>
          <a:ln cap="flat" cmpd="sng" w="9525">
            <a:solidFill>
              <a:schemeClr val="dk2"/>
            </a:solidFill>
            <a:prstDash val="solid"/>
            <a:round/>
            <a:headEnd len="med" w="med" type="none"/>
            <a:tailEnd len="med" w="med" type="triangle"/>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47"/>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a:t>Structured evidence in CSKGs</a:t>
            </a:r>
            <a:endParaRPr/>
          </a:p>
        </p:txBody>
      </p:sp>
      <p:sp>
        <p:nvSpPr>
          <p:cNvPr id="611" name="Google Shape;611;p47"/>
          <p:cNvSpPr txBox="1"/>
          <p:nvPr>
            <p:ph idx="1" type="body"/>
          </p:nvPr>
        </p:nvSpPr>
        <p:spPr>
          <a:xfrm>
            <a:off x="1816975" y="1044625"/>
            <a:ext cx="5583300" cy="1938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Q: Bob the </a:t>
            </a:r>
            <a:r>
              <a:rPr lang="en-US" sz="1800">
                <a:highlight>
                  <a:srgbClr val="F9CB9C"/>
                </a:highlight>
                <a:latin typeface="Calibri"/>
                <a:ea typeface="Calibri"/>
                <a:cs typeface="Calibri"/>
                <a:sym typeface="Calibri"/>
              </a:rPr>
              <a:t>lizard</a:t>
            </a:r>
            <a:r>
              <a:rPr lang="en-US" sz="1800">
                <a:latin typeface="Calibri"/>
                <a:ea typeface="Calibri"/>
                <a:cs typeface="Calibri"/>
                <a:sym typeface="Calibri"/>
              </a:rPr>
              <a:t> lives in a warm </a:t>
            </a:r>
            <a:r>
              <a:rPr lang="en-US" sz="1800">
                <a:highlight>
                  <a:srgbClr val="9FC5E8"/>
                </a:highlight>
                <a:latin typeface="Calibri"/>
                <a:ea typeface="Calibri"/>
                <a:cs typeface="Calibri"/>
                <a:sym typeface="Calibri"/>
              </a:rPr>
              <a:t>place</a:t>
            </a:r>
            <a:r>
              <a:rPr lang="en-US" sz="1800">
                <a:latin typeface="Calibri"/>
                <a:ea typeface="Calibri"/>
                <a:cs typeface="Calibri"/>
                <a:sym typeface="Calibri"/>
              </a:rPr>
              <a:t> with lots of </a:t>
            </a:r>
            <a:r>
              <a:rPr lang="en-US" sz="1800">
                <a:highlight>
                  <a:srgbClr val="EA9999"/>
                </a:highlight>
                <a:latin typeface="Calibri"/>
                <a:ea typeface="Calibri"/>
                <a:cs typeface="Calibri"/>
                <a:sym typeface="Calibri"/>
              </a:rPr>
              <a:t>water</a:t>
            </a:r>
            <a:r>
              <a:rPr lang="en-US" sz="1800">
                <a:latin typeface="Calibri"/>
                <a:ea typeface="Calibri"/>
                <a:cs typeface="Calibri"/>
                <a:sym typeface="Calibri"/>
              </a:rPr>
              <a:t>. Where does he probably live?</a:t>
            </a:r>
            <a:br>
              <a:rPr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ctr">
              <a:lnSpc>
                <a:spcPct val="110000"/>
              </a:lnSpc>
              <a:spcBef>
                <a:spcPts val="0"/>
              </a:spcBef>
              <a:spcAft>
                <a:spcPts val="0"/>
              </a:spcAft>
              <a:buClr>
                <a:schemeClr val="dk1"/>
              </a:buClr>
              <a:buSzPts val="1100"/>
              <a:buFont typeface="Arial"/>
              <a:buNone/>
            </a:pPr>
            <a:r>
              <a:rPr lang="en-US" sz="1800">
                <a:latin typeface="Calibri"/>
                <a:ea typeface="Calibri"/>
                <a:cs typeface="Calibri"/>
                <a:sym typeface="Calibri"/>
              </a:rPr>
              <a:t>A: </a:t>
            </a:r>
            <a:r>
              <a:rPr lang="en-US" sz="1800">
                <a:highlight>
                  <a:srgbClr val="A4C2F4"/>
                </a:highlight>
                <a:latin typeface="Calibri"/>
                <a:ea typeface="Calibri"/>
                <a:cs typeface="Calibri"/>
                <a:sym typeface="Calibri"/>
              </a:rPr>
              <a:t>trop</a:t>
            </a:r>
            <a:r>
              <a:rPr lang="en-US" sz="1800">
                <a:highlight>
                  <a:srgbClr val="EA9999"/>
                </a:highlight>
                <a:latin typeface="Calibri"/>
                <a:ea typeface="Calibri"/>
                <a:cs typeface="Calibri"/>
                <a:sym typeface="Calibri"/>
              </a:rPr>
              <a:t>ical</a:t>
            </a:r>
            <a:r>
              <a:rPr lang="en-US" sz="1800">
                <a:highlight>
                  <a:srgbClr val="F9CB9C"/>
                </a:highlight>
                <a:latin typeface="Calibri"/>
                <a:ea typeface="Calibri"/>
                <a:cs typeface="Calibri"/>
                <a:sym typeface="Calibri"/>
              </a:rPr>
              <a:t> rainforest</a:t>
            </a:r>
            <a:endParaRPr b="0" i="1" sz="1800">
              <a:highlight>
                <a:srgbClr val="F9CB9C"/>
              </a:highlight>
              <a:latin typeface="Calibri"/>
              <a:ea typeface="Calibri"/>
              <a:cs typeface="Calibri"/>
              <a:sym typeface="Calibri"/>
            </a:endParaRPr>
          </a:p>
          <a:p>
            <a:pPr indent="0" lvl="0" marL="0" rtl="0" algn="ctr">
              <a:lnSpc>
                <a:spcPct val="150000"/>
              </a:lnSpc>
              <a:spcBef>
                <a:spcPts val="360"/>
              </a:spcBef>
              <a:spcAft>
                <a:spcPts val="0"/>
              </a:spcAft>
              <a:buSzPts val="1800"/>
              <a:buNone/>
            </a:pPr>
            <a:r>
              <a:t/>
            </a:r>
            <a:endParaRPr/>
          </a:p>
        </p:txBody>
      </p:sp>
      <p:sp>
        <p:nvSpPr>
          <p:cNvPr id="612" name="Google Shape;612;p47"/>
          <p:cNvSpPr/>
          <p:nvPr/>
        </p:nvSpPr>
        <p:spPr>
          <a:xfrm>
            <a:off x="2781619" y="1352775"/>
            <a:ext cx="2154650" cy="2207850"/>
          </a:xfrm>
          <a:custGeom>
            <a:rect b="b" l="l" r="r" t="t"/>
            <a:pathLst>
              <a:path extrusionOk="0" h="88314" w="86186">
                <a:moveTo>
                  <a:pt x="15836" y="0"/>
                </a:moveTo>
                <a:cubicBezTo>
                  <a:pt x="13568" y="13882"/>
                  <a:pt x="-6619" y="70240"/>
                  <a:pt x="2230" y="83292"/>
                </a:cubicBezTo>
                <a:cubicBezTo>
                  <a:pt x="11079" y="96344"/>
                  <a:pt x="54937" y="80029"/>
                  <a:pt x="68930" y="78314"/>
                </a:cubicBezTo>
                <a:cubicBezTo>
                  <a:pt x="82923" y="76600"/>
                  <a:pt x="83310" y="73890"/>
                  <a:pt x="86186" y="73005"/>
                </a:cubicBezTo>
              </a:path>
            </a:pathLst>
          </a:custGeom>
          <a:noFill/>
          <a:ln cap="flat" cmpd="sng" w="9525">
            <a:solidFill>
              <a:schemeClr val="dk2"/>
            </a:solidFill>
            <a:prstDash val="solid"/>
            <a:round/>
            <a:headEnd len="med" w="med" type="none"/>
            <a:tailEnd len="med" w="med" type="triangle"/>
          </a:ln>
        </p:spPr>
      </p:sp>
      <p:sp>
        <p:nvSpPr>
          <p:cNvPr id="613" name="Google Shape;613;p47"/>
          <p:cNvSpPr txBox="1"/>
          <p:nvPr/>
        </p:nvSpPr>
        <p:spPr>
          <a:xfrm>
            <a:off x="3224300" y="3519788"/>
            <a:ext cx="12693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9900"/>
                </a:solidFill>
                <a:latin typeface="Helvetica Neue"/>
                <a:ea typeface="Helvetica Neue"/>
                <a:cs typeface="Helvetica Neue"/>
                <a:sym typeface="Helvetica Neue"/>
              </a:rPr>
              <a:t>AtLocation</a:t>
            </a:r>
            <a:r>
              <a:rPr lang="en-US" sz="1200">
                <a:solidFill>
                  <a:srgbClr val="FF9900"/>
                </a:solidFill>
                <a:latin typeface="Helvetica Neue"/>
                <a:ea typeface="Helvetica Neue"/>
                <a:cs typeface="Helvetica Neue"/>
                <a:sym typeface="Helvetica Neue"/>
              </a:rPr>
              <a:t> (ConceptNet)</a:t>
            </a:r>
            <a:endParaRPr sz="1200">
              <a:solidFill>
                <a:srgbClr val="FF9900"/>
              </a:solidFill>
              <a:latin typeface="Helvetica Neue"/>
              <a:ea typeface="Helvetica Neue"/>
              <a:cs typeface="Helvetica Neue"/>
              <a:sym typeface="Helvetica Neue"/>
            </a:endParaRPr>
          </a:p>
        </p:txBody>
      </p:sp>
      <p:sp>
        <p:nvSpPr>
          <p:cNvPr id="614" name="Google Shape;614;p47"/>
          <p:cNvSpPr txBox="1"/>
          <p:nvPr/>
        </p:nvSpPr>
        <p:spPr>
          <a:xfrm>
            <a:off x="4195850" y="2157325"/>
            <a:ext cx="19464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0000FF"/>
                </a:solidFill>
                <a:latin typeface="Helvetica Neue"/>
                <a:ea typeface="Helvetica Neue"/>
                <a:cs typeface="Helvetica Neue"/>
                <a:sym typeface="Helvetica Neue"/>
              </a:rPr>
              <a:t>HasInstance (FrameNet-ConceptNet)</a:t>
            </a:r>
            <a:endParaRPr sz="1200">
              <a:solidFill>
                <a:srgbClr val="0000FF"/>
              </a:solidFill>
              <a:latin typeface="Helvetica Neue"/>
              <a:ea typeface="Helvetica Neue"/>
              <a:cs typeface="Helvetica Neue"/>
              <a:sym typeface="Helvetica Neue"/>
            </a:endParaRPr>
          </a:p>
        </p:txBody>
      </p:sp>
      <p:sp>
        <p:nvSpPr>
          <p:cNvPr id="615" name="Google Shape;615;p47"/>
          <p:cNvSpPr/>
          <p:nvPr/>
        </p:nvSpPr>
        <p:spPr>
          <a:xfrm>
            <a:off x="4106674" y="1369375"/>
            <a:ext cx="1144830" cy="1526493"/>
          </a:xfrm>
          <a:custGeom>
            <a:rect b="b" l="l" r="r" t="t"/>
            <a:pathLst>
              <a:path extrusionOk="0" h="36834" w="31525">
                <a:moveTo>
                  <a:pt x="31525" y="0"/>
                </a:moveTo>
                <a:cubicBezTo>
                  <a:pt x="25839" y="2273"/>
                  <a:pt x="19364" y="2907"/>
                  <a:pt x="14269" y="6305"/>
                </a:cubicBezTo>
                <a:cubicBezTo>
                  <a:pt x="4924" y="12538"/>
                  <a:pt x="3555" y="26179"/>
                  <a:pt x="0" y="36834"/>
                </a:cubicBezTo>
              </a:path>
            </a:pathLst>
          </a:custGeom>
          <a:noFill/>
          <a:ln cap="flat" cmpd="sng" w="9525">
            <a:solidFill>
              <a:schemeClr val="dk2"/>
            </a:solidFill>
            <a:prstDash val="solid"/>
            <a:round/>
            <a:headEnd len="med" w="med" type="none"/>
            <a:tailEnd len="med" w="med" type="triangle"/>
          </a:ln>
        </p:spPr>
      </p:sp>
      <p:sp>
        <p:nvSpPr>
          <p:cNvPr id="616" name="Google Shape;616;p47"/>
          <p:cNvSpPr/>
          <p:nvPr/>
        </p:nvSpPr>
        <p:spPr>
          <a:xfrm>
            <a:off x="4430200" y="1385975"/>
            <a:ext cx="2733250" cy="1526450"/>
          </a:xfrm>
          <a:custGeom>
            <a:rect b="b" l="l" r="r" t="t"/>
            <a:pathLst>
              <a:path extrusionOk="0" h="61058" w="109330">
                <a:moveTo>
                  <a:pt x="103449" y="0"/>
                </a:moveTo>
                <a:cubicBezTo>
                  <a:pt x="103059" y="7661"/>
                  <a:pt x="118350" y="35790"/>
                  <a:pt x="101108" y="45966"/>
                </a:cubicBezTo>
                <a:cubicBezTo>
                  <a:pt x="83867" y="56142"/>
                  <a:pt x="16851" y="58543"/>
                  <a:pt x="0" y="61058"/>
                </a:cubicBezTo>
              </a:path>
            </a:pathLst>
          </a:custGeom>
          <a:noFill/>
          <a:ln cap="flat" cmpd="sng" w="9525">
            <a:solidFill>
              <a:schemeClr val="dk2"/>
            </a:solidFill>
            <a:prstDash val="solid"/>
            <a:round/>
            <a:headEnd len="med" w="med" type="none"/>
            <a:tailEnd len="med" w="med" type="triangle"/>
          </a:ln>
        </p:spPr>
      </p:sp>
      <p:sp>
        <p:nvSpPr>
          <p:cNvPr id="617" name="Google Shape;617;p47"/>
          <p:cNvSpPr txBox="1"/>
          <p:nvPr/>
        </p:nvSpPr>
        <p:spPr>
          <a:xfrm>
            <a:off x="6142250" y="2634013"/>
            <a:ext cx="1946400" cy="2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990000"/>
                </a:solidFill>
                <a:latin typeface="Helvetica Neue"/>
                <a:ea typeface="Helvetica Neue"/>
                <a:cs typeface="Helvetica Neue"/>
                <a:sym typeface="Helvetica Neue"/>
              </a:rPr>
              <a:t>MayHaveProperty</a:t>
            </a:r>
            <a:br>
              <a:rPr b="1" lang="en-US" sz="1200">
                <a:solidFill>
                  <a:srgbClr val="990000"/>
                </a:solidFill>
                <a:latin typeface="Helvetica Neue"/>
                <a:ea typeface="Helvetica Neue"/>
                <a:cs typeface="Helvetica Neue"/>
                <a:sym typeface="Helvetica Neue"/>
              </a:rPr>
            </a:br>
            <a:r>
              <a:rPr b="1" lang="en-US" sz="1200">
                <a:solidFill>
                  <a:srgbClr val="990000"/>
                </a:solidFill>
                <a:latin typeface="Helvetica Neue"/>
                <a:ea typeface="Helvetica Neue"/>
                <a:cs typeface="Helvetica Neue"/>
                <a:sym typeface="Helvetica Neue"/>
              </a:rPr>
              <a:t>(Visual Genome)</a:t>
            </a:r>
            <a:endParaRPr sz="1200">
              <a:solidFill>
                <a:srgbClr val="990000"/>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8"/>
          <p:cNvSpPr txBox="1"/>
          <p:nvPr>
            <p:ph type="title"/>
          </p:nvPr>
        </p:nvSpPr>
        <p:spPr>
          <a:xfrm>
            <a:off x="-26"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550"/>
              <a:t>HyKAS (based on Ma et al. 2019)</a:t>
            </a:r>
            <a:endParaRPr sz="3550"/>
          </a:p>
        </p:txBody>
      </p:sp>
      <p:sp>
        <p:nvSpPr>
          <p:cNvPr id="624" name="Google Shape;624;p48"/>
          <p:cNvSpPr/>
          <p:nvPr/>
        </p:nvSpPr>
        <p:spPr>
          <a:xfrm>
            <a:off x="325925" y="909400"/>
            <a:ext cx="13653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Grounding</a:t>
            </a:r>
            <a:endParaRPr sz="1300"/>
          </a:p>
        </p:txBody>
      </p:sp>
      <p:sp>
        <p:nvSpPr>
          <p:cNvPr id="625" name="Google Shape;625;p48"/>
          <p:cNvSpPr/>
          <p:nvPr/>
        </p:nvSpPr>
        <p:spPr>
          <a:xfrm>
            <a:off x="6174575" y="1745925"/>
            <a:ext cx="18054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Lexicalization</a:t>
            </a:r>
            <a:endParaRPr sz="1300"/>
          </a:p>
        </p:txBody>
      </p:sp>
      <p:sp>
        <p:nvSpPr>
          <p:cNvPr id="626" name="Google Shape;626;p48"/>
          <p:cNvSpPr/>
          <p:nvPr/>
        </p:nvSpPr>
        <p:spPr>
          <a:xfrm>
            <a:off x="3864925" y="784600"/>
            <a:ext cx="1291200" cy="548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Path </a:t>
            </a:r>
            <a:endParaRPr sz="1300"/>
          </a:p>
          <a:p>
            <a:pPr indent="0" lvl="0" marL="0" rtl="0" algn="ctr">
              <a:spcBef>
                <a:spcPts val="0"/>
              </a:spcBef>
              <a:spcAft>
                <a:spcPts val="0"/>
              </a:spcAft>
              <a:buNone/>
            </a:pPr>
            <a:r>
              <a:rPr lang="en-US" sz="1300"/>
              <a:t>extraction</a:t>
            </a:r>
            <a:endParaRPr sz="1300"/>
          </a:p>
        </p:txBody>
      </p:sp>
      <p:sp>
        <p:nvSpPr>
          <p:cNvPr id="627" name="Google Shape;627;p48"/>
          <p:cNvSpPr txBox="1"/>
          <p:nvPr/>
        </p:nvSpPr>
        <p:spPr>
          <a:xfrm>
            <a:off x="399275" y="1755875"/>
            <a:ext cx="1217700" cy="89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FFFFFF"/>
                </a:solidFill>
              </a:rPr>
              <a:t>Q: Bob the lizard lives in a warm place with lots of water. Where does he probably live?</a:t>
            </a:r>
            <a:endParaRPr sz="800">
              <a:solidFill>
                <a:srgbClr val="FFFFFF"/>
              </a:solidFill>
            </a:endParaRPr>
          </a:p>
          <a:p>
            <a:pPr indent="0" lvl="0" marL="0" rtl="0" algn="l">
              <a:spcBef>
                <a:spcPts val="0"/>
              </a:spcBef>
              <a:spcAft>
                <a:spcPts val="0"/>
              </a:spcAft>
              <a:buNone/>
            </a:pPr>
            <a:br>
              <a:rPr lang="en-US" sz="800">
                <a:solidFill>
                  <a:srgbClr val="FFFFFF"/>
                </a:solidFill>
              </a:rPr>
            </a:br>
            <a:r>
              <a:rPr lang="en-US" sz="800">
                <a:solidFill>
                  <a:srgbClr val="FFFFFF"/>
                </a:solidFill>
              </a:rPr>
              <a:t>A: Tropical rainforest</a:t>
            </a:r>
            <a:endParaRPr sz="800">
              <a:solidFill>
                <a:srgbClr val="FFFFFF"/>
              </a:solidFill>
            </a:endParaRPr>
          </a:p>
        </p:txBody>
      </p:sp>
      <p:sp>
        <p:nvSpPr>
          <p:cNvPr id="628" name="Google Shape;628;p48"/>
          <p:cNvSpPr txBox="1"/>
          <p:nvPr/>
        </p:nvSpPr>
        <p:spPr>
          <a:xfrm>
            <a:off x="2077875" y="668800"/>
            <a:ext cx="1511100" cy="77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Q: /c/en/lizard, vg:water, …</a:t>
            </a:r>
            <a:endParaRPr sz="1300">
              <a:solidFill>
                <a:schemeClr val="dk1"/>
              </a:solidFill>
            </a:endParaRPr>
          </a:p>
          <a:p>
            <a:pPr indent="0" lvl="0" marL="0" rtl="0" algn="l">
              <a:spcBef>
                <a:spcPts val="0"/>
              </a:spcBef>
              <a:spcAft>
                <a:spcPts val="0"/>
              </a:spcAft>
              <a:buNone/>
            </a:pPr>
            <a:r>
              <a:rPr lang="en-US" sz="1300">
                <a:solidFill>
                  <a:schemeClr val="dk1"/>
                </a:solidFill>
              </a:rPr>
              <a:t>A:/c/en/tropical, ...</a:t>
            </a:r>
            <a:endParaRPr sz="1300">
              <a:solidFill>
                <a:schemeClr val="dk1"/>
              </a:solidFill>
            </a:endParaRPr>
          </a:p>
        </p:txBody>
      </p:sp>
      <p:cxnSp>
        <p:nvCxnSpPr>
          <p:cNvPr id="629" name="Google Shape;629;p48"/>
          <p:cNvCxnSpPr>
            <a:stCxn id="624" idx="6"/>
            <a:endCxn id="628" idx="1"/>
          </p:cNvCxnSpPr>
          <p:nvPr/>
        </p:nvCxnSpPr>
        <p:spPr>
          <a:xfrm>
            <a:off x="1691225" y="1058650"/>
            <a:ext cx="386700" cy="0"/>
          </a:xfrm>
          <a:prstGeom prst="straightConnector1">
            <a:avLst/>
          </a:prstGeom>
          <a:noFill/>
          <a:ln cap="flat" cmpd="sng" w="9525">
            <a:solidFill>
              <a:schemeClr val="dk2"/>
            </a:solidFill>
            <a:prstDash val="solid"/>
            <a:round/>
            <a:headEnd len="med" w="med" type="none"/>
            <a:tailEnd len="med" w="med" type="triangle"/>
          </a:ln>
        </p:spPr>
      </p:cxnSp>
      <p:cxnSp>
        <p:nvCxnSpPr>
          <p:cNvPr id="630" name="Google Shape;630;p48"/>
          <p:cNvCxnSpPr>
            <a:stCxn id="628" idx="3"/>
            <a:endCxn id="626" idx="2"/>
          </p:cNvCxnSpPr>
          <p:nvPr/>
        </p:nvCxnSpPr>
        <p:spPr>
          <a:xfrm>
            <a:off x="3588975" y="1058650"/>
            <a:ext cx="276000" cy="0"/>
          </a:xfrm>
          <a:prstGeom prst="straightConnector1">
            <a:avLst/>
          </a:prstGeom>
          <a:noFill/>
          <a:ln cap="flat" cmpd="sng" w="9525">
            <a:solidFill>
              <a:schemeClr val="dk2"/>
            </a:solidFill>
            <a:prstDash val="solid"/>
            <a:round/>
            <a:headEnd len="med" w="med" type="none"/>
            <a:tailEnd len="med" w="med" type="triangle"/>
          </a:ln>
        </p:spPr>
      </p:cxnSp>
      <p:sp>
        <p:nvSpPr>
          <p:cNvPr id="631" name="Google Shape;631;p48"/>
          <p:cNvSpPr txBox="1"/>
          <p:nvPr/>
        </p:nvSpPr>
        <p:spPr>
          <a:xfrm>
            <a:off x="5432075" y="735450"/>
            <a:ext cx="32904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 AtLocation, tropical rainforest)</a:t>
            </a:r>
            <a:endParaRPr sz="1300">
              <a:solidFill>
                <a:schemeClr val="dk1"/>
              </a:solidFill>
            </a:endParaRPr>
          </a:p>
          <a:p>
            <a:pPr indent="0" lvl="0" marL="0" rtl="0" algn="l">
              <a:spcBef>
                <a:spcPts val="0"/>
              </a:spcBef>
              <a:spcAft>
                <a:spcPts val="0"/>
              </a:spcAft>
              <a:buNone/>
            </a:pPr>
            <a:r>
              <a:rPr lang="en-US" sz="1300">
                <a:solidFill>
                  <a:schemeClr val="dk1"/>
                </a:solidFill>
              </a:rPr>
              <a:t>(place, HasInstance, tropical) </a:t>
            </a:r>
            <a:endParaRPr sz="1300">
              <a:solidFill>
                <a:schemeClr val="dk1"/>
              </a:solidFill>
            </a:endParaRPr>
          </a:p>
          <a:p>
            <a:pPr indent="0" lvl="0" marL="0" rtl="0" algn="l">
              <a:spcBef>
                <a:spcPts val="0"/>
              </a:spcBef>
              <a:spcAft>
                <a:spcPts val="0"/>
              </a:spcAft>
              <a:buNone/>
            </a:pPr>
            <a:r>
              <a:rPr lang="en-US" sz="1300">
                <a:solidFill>
                  <a:schemeClr val="dk1"/>
                </a:solidFill>
              </a:rPr>
              <a:t>(water, MayHaveProperty, tropical)</a:t>
            </a:r>
            <a:endParaRPr sz="1300">
              <a:solidFill>
                <a:schemeClr val="dk1"/>
              </a:solidFill>
            </a:endParaRPr>
          </a:p>
        </p:txBody>
      </p:sp>
      <p:cxnSp>
        <p:nvCxnSpPr>
          <p:cNvPr id="632" name="Google Shape;632;p48"/>
          <p:cNvCxnSpPr>
            <a:stCxn id="626" idx="6"/>
            <a:endCxn id="631" idx="1"/>
          </p:cNvCxnSpPr>
          <p:nvPr/>
        </p:nvCxnSpPr>
        <p:spPr>
          <a:xfrm>
            <a:off x="5156125" y="1058650"/>
            <a:ext cx="276000" cy="1200"/>
          </a:xfrm>
          <a:prstGeom prst="straightConnector1">
            <a:avLst/>
          </a:prstGeom>
          <a:noFill/>
          <a:ln cap="flat" cmpd="sng" w="9525">
            <a:solidFill>
              <a:schemeClr val="dk2"/>
            </a:solidFill>
            <a:prstDash val="solid"/>
            <a:round/>
            <a:headEnd len="med" w="med" type="none"/>
            <a:tailEnd len="med" w="med" type="triangle"/>
          </a:ln>
        </p:spPr>
      </p:cxnSp>
      <p:cxnSp>
        <p:nvCxnSpPr>
          <p:cNvPr id="633" name="Google Shape;633;p48"/>
          <p:cNvCxnSpPr>
            <a:stCxn id="631" idx="2"/>
            <a:endCxn id="625" idx="0"/>
          </p:cNvCxnSpPr>
          <p:nvPr/>
        </p:nvCxnSpPr>
        <p:spPr>
          <a:xfrm>
            <a:off x="7077275" y="1384050"/>
            <a:ext cx="0" cy="361800"/>
          </a:xfrm>
          <a:prstGeom prst="straightConnector1">
            <a:avLst/>
          </a:prstGeom>
          <a:noFill/>
          <a:ln cap="flat" cmpd="sng" w="9525">
            <a:solidFill>
              <a:schemeClr val="dk2"/>
            </a:solidFill>
            <a:prstDash val="solid"/>
            <a:round/>
            <a:headEnd len="med" w="med" type="none"/>
            <a:tailEnd len="med" w="med" type="triangle"/>
          </a:ln>
        </p:spPr>
      </p:cxnSp>
      <p:sp>
        <p:nvSpPr>
          <p:cNvPr id="634" name="Google Shape;634;p48"/>
          <p:cNvSpPr txBox="1"/>
          <p:nvPr/>
        </p:nvSpPr>
        <p:spPr>
          <a:xfrm>
            <a:off x="5287175" y="2305800"/>
            <a:ext cx="35802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Lizards can be located in tropical rainforests.</a:t>
            </a:r>
            <a:endParaRPr sz="1300">
              <a:solidFill>
                <a:schemeClr val="dk1"/>
              </a:solidFill>
            </a:endParaRPr>
          </a:p>
          <a:p>
            <a:pPr indent="0" lvl="0" marL="0" rtl="0" algn="l">
              <a:spcBef>
                <a:spcPts val="0"/>
              </a:spcBef>
              <a:spcAft>
                <a:spcPts val="0"/>
              </a:spcAft>
              <a:buNone/>
            </a:pPr>
            <a:r>
              <a:rPr lang="en-US" sz="1300">
                <a:solidFill>
                  <a:schemeClr val="dk1"/>
                </a:solidFill>
              </a:rPr>
              <a:t>Tropical is a kind of a place.</a:t>
            </a:r>
            <a:endParaRPr sz="1300">
              <a:solidFill>
                <a:schemeClr val="dk1"/>
              </a:solidFill>
            </a:endParaRPr>
          </a:p>
          <a:p>
            <a:pPr indent="0" lvl="0" marL="0" rtl="0" algn="l">
              <a:spcBef>
                <a:spcPts val="0"/>
              </a:spcBef>
              <a:spcAft>
                <a:spcPts val="0"/>
              </a:spcAft>
              <a:buNone/>
            </a:pPr>
            <a:r>
              <a:rPr lang="en-US" sz="1300">
                <a:solidFill>
                  <a:schemeClr val="dk1"/>
                </a:solidFill>
              </a:rPr>
              <a:t>Water can be tropical.</a:t>
            </a:r>
            <a:endParaRPr sz="1300">
              <a:solidFill>
                <a:schemeClr val="dk1"/>
              </a:solidFill>
            </a:endParaRPr>
          </a:p>
        </p:txBody>
      </p:sp>
      <p:cxnSp>
        <p:nvCxnSpPr>
          <p:cNvPr id="635" name="Google Shape;635;p48"/>
          <p:cNvCxnSpPr>
            <a:stCxn id="625" idx="4"/>
            <a:endCxn id="634" idx="0"/>
          </p:cNvCxnSpPr>
          <p:nvPr/>
        </p:nvCxnSpPr>
        <p:spPr>
          <a:xfrm>
            <a:off x="7077275" y="2044425"/>
            <a:ext cx="0" cy="261300"/>
          </a:xfrm>
          <a:prstGeom prst="straightConnector1">
            <a:avLst/>
          </a:prstGeom>
          <a:noFill/>
          <a:ln cap="flat" cmpd="sng" w="9525">
            <a:solidFill>
              <a:schemeClr val="dk2"/>
            </a:solidFill>
            <a:prstDash val="solid"/>
            <a:round/>
            <a:headEnd len="med" w="med" type="none"/>
            <a:tailEnd len="med" w="med" type="triangle"/>
          </a:ln>
        </p:spPr>
      </p:cxnSp>
      <p:cxnSp>
        <p:nvCxnSpPr>
          <p:cNvPr id="636" name="Google Shape;636;p48"/>
          <p:cNvCxnSpPr>
            <a:stCxn id="627" idx="0"/>
            <a:endCxn id="624" idx="4"/>
          </p:cNvCxnSpPr>
          <p:nvPr/>
        </p:nvCxnSpPr>
        <p:spPr>
          <a:xfrm rot="-5400000">
            <a:off x="734375" y="1481525"/>
            <a:ext cx="548100" cy="600"/>
          </a:xfrm>
          <a:prstGeom prst="bentConnector3">
            <a:avLst>
              <a:gd fmla="val 49989" name="adj1"/>
            </a:avLst>
          </a:prstGeom>
          <a:noFill/>
          <a:ln cap="flat" cmpd="sng" w="9525">
            <a:solidFill>
              <a:schemeClr val="dk2"/>
            </a:solidFill>
            <a:prstDash val="solid"/>
            <a:round/>
            <a:headEnd len="med" w="med" type="none"/>
            <a:tailEnd len="med" w="med" type="triangle"/>
          </a:ln>
        </p:spPr>
      </p:cxnSp>
      <p:sp>
        <p:nvSpPr>
          <p:cNvPr id="637" name="Google Shape;637;p48"/>
          <p:cNvSpPr/>
          <p:nvPr/>
        </p:nvSpPr>
        <p:spPr>
          <a:xfrm>
            <a:off x="5549625" y="3182750"/>
            <a:ext cx="1291200" cy="37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Attention Layer</a:t>
            </a:r>
            <a:endParaRPr sz="1300"/>
          </a:p>
        </p:txBody>
      </p:sp>
      <p:cxnSp>
        <p:nvCxnSpPr>
          <p:cNvPr id="638" name="Google Shape;638;p48"/>
          <p:cNvCxnSpPr/>
          <p:nvPr/>
        </p:nvCxnSpPr>
        <p:spPr>
          <a:xfrm rot="5400000">
            <a:off x="6522125" y="2627550"/>
            <a:ext cx="228300" cy="882000"/>
          </a:xfrm>
          <a:prstGeom prst="bentConnector3">
            <a:avLst>
              <a:gd fmla="val 50011"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9"/>
          <p:cNvSpPr txBox="1"/>
          <p:nvPr>
            <p:ph type="title"/>
          </p:nvPr>
        </p:nvSpPr>
        <p:spPr>
          <a:xfrm>
            <a:off x="-26"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550"/>
              <a:t>HyKAS (based on Ma et al. 2019)</a:t>
            </a:r>
            <a:endParaRPr sz="3550"/>
          </a:p>
        </p:txBody>
      </p:sp>
      <p:pic>
        <p:nvPicPr>
          <p:cNvPr id="645" name="Google Shape;645;p49"/>
          <p:cNvPicPr preferRelativeResize="0"/>
          <p:nvPr/>
        </p:nvPicPr>
        <p:blipFill rotWithShape="1">
          <a:blip r:embed="rId3">
            <a:alphaModFix/>
          </a:blip>
          <a:srcRect b="54405" l="53377" r="40038" t="6744"/>
          <a:stretch/>
        </p:blipFill>
        <p:spPr>
          <a:xfrm>
            <a:off x="4740125" y="3135400"/>
            <a:ext cx="494748" cy="1633051"/>
          </a:xfrm>
          <a:prstGeom prst="rect">
            <a:avLst/>
          </a:prstGeom>
          <a:noFill/>
          <a:ln>
            <a:noFill/>
          </a:ln>
        </p:spPr>
      </p:pic>
      <p:graphicFrame>
        <p:nvGraphicFramePr>
          <p:cNvPr id="646" name="Google Shape;646;p49"/>
          <p:cNvGraphicFramePr/>
          <p:nvPr/>
        </p:nvGraphicFramePr>
        <p:xfrm>
          <a:off x="408725" y="3177675"/>
          <a:ext cx="3000000" cy="3000000"/>
        </p:xfrm>
        <a:graphic>
          <a:graphicData uri="http://schemas.openxmlformats.org/drawingml/2006/table">
            <a:tbl>
              <a:tblPr>
                <a:noFill/>
                <a:tableStyleId>{914AFD78-7215-4EFC-B743-84A4BD9D8D91}</a:tableStyleId>
              </a:tblPr>
              <a:tblGrid>
                <a:gridCol w="457800"/>
                <a:gridCol w="2231050"/>
                <a:gridCol w="457525"/>
                <a:gridCol w="644550"/>
                <a:gridCol w="540475"/>
              </a:tblGrid>
              <a:tr h="385400">
                <a:tc>
                  <a:txBody>
                    <a:bodyPr/>
                    <a:lstStyle/>
                    <a:p>
                      <a:pPr indent="0" lvl="0" marL="0" rtl="0" algn="ctr">
                        <a:spcBef>
                          <a:spcPts val="0"/>
                        </a:spcBef>
                        <a:spcAft>
                          <a:spcPts val="0"/>
                        </a:spcAft>
                        <a:buNone/>
                      </a:pPr>
                      <a:r>
                        <a:rPr lang="en-US" sz="800"/>
                        <a:t>[CLS]</a:t>
                      </a:r>
                      <a:endParaRPr sz="800"/>
                    </a:p>
                  </a:txBody>
                  <a:tcPr marT="91425" marB="91425" marR="91425" marL="91425" anchor="ctr"/>
                </a:tc>
                <a:tc>
                  <a:txBody>
                    <a:bodyPr/>
                    <a:lstStyle/>
                    <a:p>
                      <a:pPr indent="0" lvl="0" marL="0" rtl="0" algn="ctr">
                        <a:spcBef>
                          <a:spcPts val="0"/>
                        </a:spcBef>
                        <a:spcAft>
                          <a:spcPts val="0"/>
                        </a:spcAft>
                        <a:buNone/>
                      </a:pPr>
                      <a:r>
                        <a:rPr lang="en-US" sz="800"/>
                        <a:t>Bob the lizard lives in a warm place with lots of water. Where does he probably live?</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c>
                  <a:txBody>
                    <a:bodyPr/>
                    <a:lstStyle/>
                    <a:p>
                      <a:pPr indent="0" lvl="0" marL="0" rtl="0" algn="ctr">
                        <a:spcBef>
                          <a:spcPts val="0"/>
                        </a:spcBef>
                        <a:spcAft>
                          <a:spcPts val="0"/>
                        </a:spcAft>
                        <a:buNone/>
                      </a:pPr>
                      <a:r>
                        <a:rPr lang="en-US" sz="800"/>
                        <a:t>tropical rainforest</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r>
            </a:tbl>
          </a:graphicData>
        </a:graphic>
      </p:graphicFrame>
      <p:cxnSp>
        <p:nvCxnSpPr>
          <p:cNvPr id="647" name="Google Shape;647;p49"/>
          <p:cNvCxnSpPr>
            <a:endCxn id="648" idx="2"/>
          </p:cNvCxnSpPr>
          <p:nvPr/>
        </p:nvCxnSpPr>
        <p:spPr>
          <a:xfrm>
            <a:off x="5259825" y="3360500"/>
            <a:ext cx="289800" cy="10800"/>
          </a:xfrm>
          <a:prstGeom prst="straightConnector1">
            <a:avLst/>
          </a:prstGeom>
          <a:noFill/>
          <a:ln cap="flat" cmpd="sng" w="9525">
            <a:solidFill>
              <a:schemeClr val="dk2"/>
            </a:solidFill>
            <a:prstDash val="solid"/>
            <a:round/>
            <a:headEnd len="med" w="med" type="none"/>
            <a:tailEnd len="med" w="med" type="triangle"/>
          </a:ln>
        </p:spPr>
      </p:cxnSp>
      <p:sp>
        <p:nvSpPr>
          <p:cNvPr id="649" name="Google Shape;649;p49"/>
          <p:cNvSpPr/>
          <p:nvPr/>
        </p:nvSpPr>
        <p:spPr>
          <a:xfrm>
            <a:off x="4554650" y="3775200"/>
            <a:ext cx="365100" cy="952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9"/>
          <p:cNvSpPr/>
          <p:nvPr/>
        </p:nvSpPr>
        <p:spPr>
          <a:xfrm>
            <a:off x="325925" y="909400"/>
            <a:ext cx="13653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Grounding</a:t>
            </a:r>
            <a:endParaRPr sz="1300"/>
          </a:p>
        </p:txBody>
      </p:sp>
      <p:sp>
        <p:nvSpPr>
          <p:cNvPr id="651" name="Google Shape;651;p49"/>
          <p:cNvSpPr/>
          <p:nvPr/>
        </p:nvSpPr>
        <p:spPr>
          <a:xfrm>
            <a:off x="6174575" y="1745925"/>
            <a:ext cx="18054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Lexicalization</a:t>
            </a:r>
            <a:endParaRPr sz="1300"/>
          </a:p>
        </p:txBody>
      </p:sp>
      <p:sp>
        <p:nvSpPr>
          <p:cNvPr id="652" name="Google Shape;652;p49"/>
          <p:cNvSpPr/>
          <p:nvPr/>
        </p:nvSpPr>
        <p:spPr>
          <a:xfrm>
            <a:off x="3864925" y="784600"/>
            <a:ext cx="1291200" cy="548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Path </a:t>
            </a:r>
            <a:endParaRPr sz="1300"/>
          </a:p>
          <a:p>
            <a:pPr indent="0" lvl="0" marL="0" rtl="0" algn="ctr">
              <a:spcBef>
                <a:spcPts val="0"/>
              </a:spcBef>
              <a:spcAft>
                <a:spcPts val="0"/>
              </a:spcAft>
              <a:buNone/>
            </a:pPr>
            <a:r>
              <a:rPr lang="en-US" sz="1300"/>
              <a:t>extraction</a:t>
            </a:r>
            <a:endParaRPr sz="1300"/>
          </a:p>
        </p:txBody>
      </p:sp>
      <p:sp>
        <p:nvSpPr>
          <p:cNvPr id="653" name="Google Shape;653;p49"/>
          <p:cNvSpPr txBox="1"/>
          <p:nvPr/>
        </p:nvSpPr>
        <p:spPr>
          <a:xfrm>
            <a:off x="399275" y="1755875"/>
            <a:ext cx="1217700" cy="89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FFFFFF"/>
                </a:solidFill>
              </a:rPr>
              <a:t>Q: Bob the lizard lives in a warm place with lots of water. Where does he probably live?</a:t>
            </a:r>
            <a:endParaRPr sz="800">
              <a:solidFill>
                <a:srgbClr val="FFFFFF"/>
              </a:solidFill>
            </a:endParaRPr>
          </a:p>
          <a:p>
            <a:pPr indent="0" lvl="0" marL="0" rtl="0" algn="l">
              <a:spcBef>
                <a:spcPts val="0"/>
              </a:spcBef>
              <a:spcAft>
                <a:spcPts val="0"/>
              </a:spcAft>
              <a:buNone/>
            </a:pPr>
            <a:br>
              <a:rPr lang="en-US" sz="800">
                <a:solidFill>
                  <a:srgbClr val="FFFFFF"/>
                </a:solidFill>
              </a:rPr>
            </a:br>
            <a:r>
              <a:rPr lang="en-US" sz="800">
                <a:solidFill>
                  <a:srgbClr val="FFFFFF"/>
                </a:solidFill>
              </a:rPr>
              <a:t>A: Tropical rainforest</a:t>
            </a:r>
            <a:endParaRPr sz="800">
              <a:solidFill>
                <a:srgbClr val="FFFFFF"/>
              </a:solidFill>
            </a:endParaRPr>
          </a:p>
        </p:txBody>
      </p:sp>
      <p:sp>
        <p:nvSpPr>
          <p:cNvPr id="654" name="Google Shape;654;p49"/>
          <p:cNvSpPr txBox="1"/>
          <p:nvPr/>
        </p:nvSpPr>
        <p:spPr>
          <a:xfrm>
            <a:off x="2077875" y="668800"/>
            <a:ext cx="1511100" cy="77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Q: /c/en/lizard, vg:water, …</a:t>
            </a:r>
            <a:endParaRPr sz="1300">
              <a:solidFill>
                <a:schemeClr val="dk1"/>
              </a:solidFill>
            </a:endParaRPr>
          </a:p>
          <a:p>
            <a:pPr indent="0" lvl="0" marL="0" rtl="0" algn="l">
              <a:spcBef>
                <a:spcPts val="0"/>
              </a:spcBef>
              <a:spcAft>
                <a:spcPts val="0"/>
              </a:spcAft>
              <a:buNone/>
            </a:pPr>
            <a:r>
              <a:rPr lang="en-US" sz="1300">
                <a:solidFill>
                  <a:schemeClr val="dk1"/>
                </a:solidFill>
              </a:rPr>
              <a:t>A:/c/en/tropical, ...</a:t>
            </a:r>
            <a:endParaRPr sz="1300">
              <a:solidFill>
                <a:schemeClr val="dk1"/>
              </a:solidFill>
            </a:endParaRPr>
          </a:p>
        </p:txBody>
      </p:sp>
      <p:cxnSp>
        <p:nvCxnSpPr>
          <p:cNvPr id="655" name="Google Shape;655;p49"/>
          <p:cNvCxnSpPr>
            <a:stCxn id="650" idx="6"/>
            <a:endCxn id="654" idx="1"/>
          </p:cNvCxnSpPr>
          <p:nvPr/>
        </p:nvCxnSpPr>
        <p:spPr>
          <a:xfrm>
            <a:off x="1691225" y="1058650"/>
            <a:ext cx="386700" cy="0"/>
          </a:xfrm>
          <a:prstGeom prst="straightConnector1">
            <a:avLst/>
          </a:prstGeom>
          <a:noFill/>
          <a:ln cap="flat" cmpd="sng" w="9525">
            <a:solidFill>
              <a:schemeClr val="dk2"/>
            </a:solidFill>
            <a:prstDash val="solid"/>
            <a:round/>
            <a:headEnd len="med" w="med" type="none"/>
            <a:tailEnd len="med" w="med" type="triangle"/>
          </a:ln>
        </p:spPr>
      </p:cxnSp>
      <p:cxnSp>
        <p:nvCxnSpPr>
          <p:cNvPr id="656" name="Google Shape;656;p49"/>
          <p:cNvCxnSpPr>
            <a:stCxn id="654" idx="3"/>
            <a:endCxn id="652" idx="2"/>
          </p:cNvCxnSpPr>
          <p:nvPr/>
        </p:nvCxnSpPr>
        <p:spPr>
          <a:xfrm>
            <a:off x="3588975" y="1058650"/>
            <a:ext cx="276000" cy="0"/>
          </a:xfrm>
          <a:prstGeom prst="straightConnector1">
            <a:avLst/>
          </a:prstGeom>
          <a:noFill/>
          <a:ln cap="flat" cmpd="sng" w="9525">
            <a:solidFill>
              <a:schemeClr val="dk2"/>
            </a:solidFill>
            <a:prstDash val="solid"/>
            <a:round/>
            <a:headEnd len="med" w="med" type="none"/>
            <a:tailEnd len="med" w="med" type="triangle"/>
          </a:ln>
        </p:spPr>
      </p:cxnSp>
      <p:sp>
        <p:nvSpPr>
          <p:cNvPr id="657" name="Google Shape;657;p49"/>
          <p:cNvSpPr txBox="1"/>
          <p:nvPr/>
        </p:nvSpPr>
        <p:spPr>
          <a:xfrm>
            <a:off x="5432075" y="735450"/>
            <a:ext cx="32904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 AtLocation, tropical rainforest)</a:t>
            </a:r>
            <a:endParaRPr sz="1300">
              <a:solidFill>
                <a:schemeClr val="dk1"/>
              </a:solidFill>
            </a:endParaRPr>
          </a:p>
          <a:p>
            <a:pPr indent="0" lvl="0" marL="0" rtl="0" algn="l">
              <a:spcBef>
                <a:spcPts val="0"/>
              </a:spcBef>
              <a:spcAft>
                <a:spcPts val="0"/>
              </a:spcAft>
              <a:buNone/>
            </a:pPr>
            <a:r>
              <a:rPr lang="en-US" sz="1300">
                <a:solidFill>
                  <a:schemeClr val="dk1"/>
                </a:solidFill>
              </a:rPr>
              <a:t>(place, HasInstance, tropical) </a:t>
            </a:r>
            <a:endParaRPr sz="1300">
              <a:solidFill>
                <a:schemeClr val="dk1"/>
              </a:solidFill>
            </a:endParaRPr>
          </a:p>
          <a:p>
            <a:pPr indent="0" lvl="0" marL="0" rtl="0" algn="l">
              <a:spcBef>
                <a:spcPts val="0"/>
              </a:spcBef>
              <a:spcAft>
                <a:spcPts val="0"/>
              </a:spcAft>
              <a:buNone/>
            </a:pPr>
            <a:r>
              <a:rPr lang="en-US" sz="1300">
                <a:solidFill>
                  <a:schemeClr val="dk1"/>
                </a:solidFill>
              </a:rPr>
              <a:t>(water, MayHaveProperty, tropical)</a:t>
            </a:r>
            <a:endParaRPr sz="1300">
              <a:solidFill>
                <a:schemeClr val="dk1"/>
              </a:solidFill>
            </a:endParaRPr>
          </a:p>
        </p:txBody>
      </p:sp>
      <p:cxnSp>
        <p:nvCxnSpPr>
          <p:cNvPr id="658" name="Google Shape;658;p49"/>
          <p:cNvCxnSpPr>
            <a:stCxn id="652" idx="6"/>
            <a:endCxn id="657" idx="1"/>
          </p:cNvCxnSpPr>
          <p:nvPr/>
        </p:nvCxnSpPr>
        <p:spPr>
          <a:xfrm>
            <a:off x="5156125" y="1058650"/>
            <a:ext cx="276000" cy="1200"/>
          </a:xfrm>
          <a:prstGeom prst="straightConnector1">
            <a:avLst/>
          </a:prstGeom>
          <a:noFill/>
          <a:ln cap="flat" cmpd="sng" w="9525">
            <a:solidFill>
              <a:schemeClr val="dk2"/>
            </a:solidFill>
            <a:prstDash val="solid"/>
            <a:round/>
            <a:headEnd len="med" w="med" type="none"/>
            <a:tailEnd len="med" w="med" type="triangle"/>
          </a:ln>
        </p:spPr>
      </p:cxnSp>
      <p:cxnSp>
        <p:nvCxnSpPr>
          <p:cNvPr id="659" name="Google Shape;659;p49"/>
          <p:cNvCxnSpPr>
            <a:stCxn id="657" idx="2"/>
            <a:endCxn id="651" idx="0"/>
          </p:cNvCxnSpPr>
          <p:nvPr/>
        </p:nvCxnSpPr>
        <p:spPr>
          <a:xfrm>
            <a:off x="7077275" y="1384050"/>
            <a:ext cx="0" cy="361800"/>
          </a:xfrm>
          <a:prstGeom prst="straightConnector1">
            <a:avLst/>
          </a:prstGeom>
          <a:noFill/>
          <a:ln cap="flat" cmpd="sng" w="9525">
            <a:solidFill>
              <a:schemeClr val="dk2"/>
            </a:solidFill>
            <a:prstDash val="solid"/>
            <a:round/>
            <a:headEnd len="med" w="med" type="none"/>
            <a:tailEnd len="med" w="med" type="triangle"/>
          </a:ln>
        </p:spPr>
      </p:cxnSp>
      <p:sp>
        <p:nvSpPr>
          <p:cNvPr id="660" name="Google Shape;660;p49"/>
          <p:cNvSpPr txBox="1"/>
          <p:nvPr/>
        </p:nvSpPr>
        <p:spPr>
          <a:xfrm>
            <a:off x="5287175" y="2305800"/>
            <a:ext cx="35802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Lizards can be located in tropical rainforests.</a:t>
            </a:r>
            <a:endParaRPr sz="1300">
              <a:solidFill>
                <a:schemeClr val="dk1"/>
              </a:solidFill>
            </a:endParaRPr>
          </a:p>
          <a:p>
            <a:pPr indent="0" lvl="0" marL="0" rtl="0" algn="l">
              <a:spcBef>
                <a:spcPts val="0"/>
              </a:spcBef>
              <a:spcAft>
                <a:spcPts val="0"/>
              </a:spcAft>
              <a:buNone/>
            </a:pPr>
            <a:r>
              <a:rPr lang="en-US" sz="1300">
                <a:solidFill>
                  <a:schemeClr val="dk1"/>
                </a:solidFill>
              </a:rPr>
              <a:t>Tropical is a kind of a place.</a:t>
            </a:r>
            <a:endParaRPr sz="1300">
              <a:solidFill>
                <a:schemeClr val="dk1"/>
              </a:solidFill>
            </a:endParaRPr>
          </a:p>
          <a:p>
            <a:pPr indent="0" lvl="0" marL="0" rtl="0" algn="l">
              <a:spcBef>
                <a:spcPts val="0"/>
              </a:spcBef>
              <a:spcAft>
                <a:spcPts val="0"/>
              </a:spcAft>
              <a:buNone/>
            </a:pPr>
            <a:r>
              <a:rPr lang="en-US" sz="1300">
                <a:solidFill>
                  <a:schemeClr val="dk1"/>
                </a:solidFill>
              </a:rPr>
              <a:t>Water can be tropical.</a:t>
            </a:r>
            <a:endParaRPr sz="1300">
              <a:solidFill>
                <a:schemeClr val="dk1"/>
              </a:solidFill>
            </a:endParaRPr>
          </a:p>
        </p:txBody>
      </p:sp>
      <p:cxnSp>
        <p:nvCxnSpPr>
          <p:cNvPr id="661" name="Google Shape;661;p49"/>
          <p:cNvCxnSpPr>
            <a:stCxn id="651" idx="4"/>
            <a:endCxn id="660" idx="0"/>
          </p:cNvCxnSpPr>
          <p:nvPr/>
        </p:nvCxnSpPr>
        <p:spPr>
          <a:xfrm>
            <a:off x="7077275" y="2044425"/>
            <a:ext cx="0" cy="261300"/>
          </a:xfrm>
          <a:prstGeom prst="straightConnector1">
            <a:avLst/>
          </a:prstGeom>
          <a:noFill/>
          <a:ln cap="flat" cmpd="sng" w="9525">
            <a:solidFill>
              <a:schemeClr val="dk2"/>
            </a:solidFill>
            <a:prstDash val="solid"/>
            <a:round/>
            <a:headEnd len="med" w="med" type="none"/>
            <a:tailEnd len="med" w="med" type="triangle"/>
          </a:ln>
        </p:spPr>
      </p:cxnSp>
      <p:cxnSp>
        <p:nvCxnSpPr>
          <p:cNvPr id="662" name="Google Shape;662;p49"/>
          <p:cNvCxnSpPr>
            <a:stCxn id="653" idx="0"/>
            <a:endCxn id="650" idx="4"/>
          </p:cNvCxnSpPr>
          <p:nvPr/>
        </p:nvCxnSpPr>
        <p:spPr>
          <a:xfrm rot="-5400000">
            <a:off x="734375" y="1481525"/>
            <a:ext cx="548100" cy="600"/>
          </a:xfrm>
          <a:prstGeom prst="bentConnector3">
            <a:avLst>
              <a:gd fmla="val 49989" name="adj1"/>
            </a:avLst>
          </a:prstGeom>
          <a:noFill/>
          <a:ln cap="flat" cmpd="sng" w="9525">
            <a:solidFill>
              <a:schemeClr val="dk2"/>
            </a:solidFill>
            <a:prstDash val="solid"/>
            <a:round/>
            <a:headEnd len="med" w="med" type="none"/>
            <a:tailEnd len="med" w="med" type="triangle"/>
          </a:ln>
        </p:spPr>
      </p:cxnSp>
      <p:sp>
        <p:nvSpPr>
          <p:cNvPr id="648" name="Google Shape;648;p49"/>
          <p:cNvSpPr/>
          <p:nvPr/>
        </p:nvSpPr>
        <p:spPr>
          <a:xfrm>
            <a:off x="5549625" y="3182750"/>
            <a:ext cx="1291200" cy="37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Attention Layer</a:t>
            </a:r>
            <a:endParaRPr sz="1300"/>
          </a:p>
        </p:txBody>
      </p:sp>
      <p:cxnSp>
        <p:nvCxnSpPr>
          <p:cNvPr id="663" name="Google Shape;663;p49"/>
          <p:cNvCxnSpPr/>
          <p:nvPr/>
        </p:nvCxnSpPr>
        <p:spPr>
          <a:xfrm rot="5400000">
            <a:off x="6522125" y="2627550"/>
            <a:ext cx="228300" cy="882000"/>
          </a:xfrm>
          <a:prstGeom prst="bentConnector3">
            <a:avLst>
              <a:gd fmla="val 50011" name="adj1"/>
            </a:avLst>
          </a:prstGeom>
          <a:noFill/>
          <a:ln cap="flat" cmpd="sng" w="9525">
            <a:solidFill>
              <a:schemeClr val="dk2"/>
            </a:solidFill>
            <a:prstDash val="solid"/>
            <a:round/>
            <a:headEnd len="med" w="med" type="none"/>
            <a:tailEnd len="med" w="med" type="triangle"/>
          </a:ln>
        </p:spPr>
      </p:cxnSp>
      <p:cxnSp>
        <p:nvCxnSpPr>
          <p:cNvPr id="664" name="Google Shape;664;p49"/>
          <p:cNvCxnSpPr/>
          <p:nvPr/>
        </p:nvCxnSpPr>
        <p:spPr>
          <a:xfrm>
            <a:off x="1008125" y="2651975"/>
            <a:ext cx="4200" cy="537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152400" y="45420"/>
            <a:ext cx="8686800" cy="4945681"/>
          </a:xfrm>
          <a:prstGeom prst="rect">
            <a:avLst/>
          </a:prstGeom>
          <a:noFill/>
          <a:ln>
            <a:noFill/>
          </a:ln>
        </p:spPr>
      </p:pic>
      <p:sp>
        <p:nvSpPr>
          <p:cNvPr id="74" name="Google Shape;74;p14"/>
          <p:cNvSpPr txBox="1"/>
          <p:nvPr>
            <p:ph type="title"/>
          </p:nvPr>
        </p:nvSpPr>
        <p:spPr>
          <a:xfrm>
            <a:off x="0" y="0"/>
            <a:ext cx="9144000" cy="84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sz="3150"/>
              <a:t>The </a:t>
            </a:r>
            <a:r>
              <a:rPr lang="en-US" sz="3150"/>
              <a:t>Commonsense Knowledge Graph (CSKG)</a:t>
            </a:r>
            <a:endParaRPr sz="3150"/>
          </a:p>
        </p:txBody>
      </p:sp>
      <p:sp>
        <p:nvSpPr>
          <p:cNvPr id="75" name="Google Shape;75;p14"/>
          <p:cNvSpPr/>
          <p:nvPr/>
        </p:nvSpPr>
        <p:spPr>
          <a:xfrm>
            <a:off x="1419425" y="3503475"/>
            <a:ext cx="815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1882425" y="1290475"/>
            <a:ext cx="9057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2637350" y="798675"/>
            <a:ext cx="7575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4705050" y="588725"/>
            <a:ext cx="815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6357200" y="1172525"/>
            <a:ext cx="9057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314850" y="3118000"/>
            <a:ext cx="1100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5599775" y="755575"/>
            <a:ext cx="757500" cy="627000"/>
          </a:xfrm>
          <a:prstGeom prst="ellipse">
            <a:avLst/>
          </a:prstGeom>
          <a:solidFill>
            <a:srgbClr val="D9D9D9"/>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Open Sans"/>
                <a:ea typeface="Open Sans"/>
                <a:cs typeface="Open Sans"/>
                <a:sym typeface="Open Sans"/>
              </a:rPr>
              <a:t>Roget</a:t>
            </a:r>
            <a:endParaRPr b="1" sz="900">
              <a:latin typeface="Open Sans"/>
              <a:ea typeface="Open Sans"/>
              <a:cs typeface="Open Sans"/>
              <a:sym typeface="Open Sans"/>
            </a:endParaRPr>
          </a:p>
        </p:txBody>
      </p:sp>
      <p:sp>
        <p:nvSpPr>
          <p:cNvPr id="82" name="Google Shape;82;p14"/>
          <p:cNvSpPr txBox="1"/>
          <p:nvPr/>
        </p:nvSpPr>
        <p:spPr>
          <a:xfrm>
            <a:off x="152400" y="952575"/>
            <a:ext cx="1770300" cy="106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1" lang="en-US" sz="1600">
                <a:solidFill>
                  <a:schemeClr val="dk1"/>
                </a:solidFill>
                <a:latin typeface="Helvetica Neue"/>
                <a:ea typeface="Helvetica Neue"/>
                <a:cs typeface="Helvetica Neue"/>
                <a:sym typeface="Helvetica Neue"/>
              </a:rPr>
              <a:t>7 sources</a:t>
            </a:r>
            <a:br>
              <a:rPr b="1" i="1" lang="en-US" sz="1600">
                <a:solidFill>
                  <a:schemeClr val="dk1"/>
                </a:solidFill>
                <a:latin typeface="Helvetica Neue"/>
                <a:ea typeface="Helvetica Neue"/>
                <a:cs typeface="Helvetica Neue"/>
                <a:sym typeface="Helvetica Neue"/>
              </a:rPr>
            </a:br>
            <a:br>
              <a:rPr b="1" i="1" lang="en-US" sz="1600">
                <a:solidFill>
                  <a:schemeClr val="dk1"/>
                </a:solidFill>
                <a:latin typeface="Helvetica Neue"/>
                <a:ea typeface="Helvetica Neue"/>
                <a:cs typeface="Helvetica Neue"/>
                <a:sym typeface="Helvetica Neue"/>
              </a:rPr>
            </a:br>
            <a:r>
              <a:rPr b="1" i="1" lang="en-US" sz="1600">
                <a:solidFill>
                  <a:schemeClr val="dk1"/>
                </a:solidFill>
                <a:latin typeface="Helvetica Neue"/>
                <a:ea typeface="Helvetica Neue"/>
                <a:cs typeface="Helvetica Neue"/>
                <a:sym typeface="Helvetica Neue"/>
              </a:rPr>
              <a:t>2.3M nodes</a:t>
            </a:r>
            <a:endParaRPr b="1" i="1" sz="16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800"/>
              <a:buFont typeface="Arial"/>
              <a:buNone/>
            </a:pPr>
            <a:r>
              <a:rPr b="1" i="1" lang="en-US" sz="1600">
                <a:solidFill>
                  <a:schemeClr val="dk1"/>
                </a:solidFill>
                <a:latin typeface="Helvetica Neue"/>
                <a:ea typeface="Helvetica Neue"/>
                <a:cs typeface="Helvetica Neue"/>
                <a:sym typeface="Helvetica Neue"/>
              </a:rPr>
              <a:t>6M edges</a:t>
            </a:r>
            <a:endParaRPr b="1" i="1" sz="16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1600">
              <a:solidFill>
                <a:schemeClr val="dk1"/>
              </a:solidFill>
              <a:latin typeface="Helvetica Neue"/>
              <a:ea typeface="Helvetica Neue"/>
              <a:cs typeface="Helvetica Neue"/>
              <a:sym typeface="Helvetica Neue"/>
            </a:endParaRPr>
          </a:p>
        </p:txBody>
      </p:sp>
      <p:sp>
        <p:nvSpPr>
          <p:cNvPr id="83" name="Google Shape;83;p14"/>
          <p:cNvSpPr txBox="1"/>
          <p:nvPr/>
        </p:nvSpPr>
        <p:spPr>
          <a:xfrm>
            <a:off x="0" y="4708875"/>
            <a:ext cx="9144000" cy="20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sz="1000"/>
              <a:t>Preprint: </a:t>
            </a:r>
            <a:r>
              <a:rPr i="1" lang="en-US" sz="1000" u="sng">
                <a:solidFill>
                  <a:schemeClr val="hlink"/>
                </a:solidFill>
                <a:hlinkClick r:id="rId4"/>
              </a:rPr>
              <a:t>Consolidating Commonsense Knowledge</a:t>
            </a:r>
            <a:r>
              <a:rPr i="1" lang="en-US" sz="1000"/>
              <a:t>. Filip Ilievski, Pedro Szekely, Jingwei Cheng, Fu Zhang, Ehsan Qasemi.</a:t>
            </a:r>
            <a:endParaRPr i="1" sz="1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0"/>
          <p:cNvSpPr txBox="1"/>
          <p:nvPr/>
        </p:nvSpPr>
        <p:spPr>
          <a:xfrm>
            <a:off x="5205025" y="4123075"/>
            <a:ext cx="714900" cy="298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US" sz="800">
                <a:solidFill>
                  <a:schemeClr val="dk1"/>
                </a:solidFill>
              </a:rPr>
              <a:t>Lexicalized evidence</a:t>
            </a:r>
            <a:endParaRPr i="1" sz="800">
              <a:solidFill>
                <a:schemeClr val="dk1"/>
              </a:solidFill>
            </a:endParaRPr>
          </a:p>
        </p:txBody>
      </p:sp>
      <p:sp>
        <p:nvSpPr>
          <p:cNvPr id="671" name="Google Shape;671;p50"/>
          <p:cNvSpPr txBox="1"/>
          <p:nvPr/>
        </p:nvSpPr>
        <p:spPr>
          <a:xfrm>
            <a:off x="5210075" y="3497800"/>
            <a:ext cx="756300" cy="298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US" sz="900">
                <a:solidFill>
                  <a:schemeClr val="dk1"/>
                </a:solidFill>
              </a:rPr>
              <a:t>Lexicalized evidence</a:t>
            </a:r>
            <a:endParaRPr i="1" sz="900">
              <a:solidFill>
                <a:schemeClr val="dk1"/>
              </a:solidFill>
            </a:endParaRPr>
          </a:p>
        </p:txBody>
      </p:sp>
      <p:sp>
        <p:nvSpPr>
          <p:cNvPr id="672" name="Google Shape;672;p50"/>
          <p:cNvSpPr txBox="1"/>
          <p:nvPr>
            <p:ph type="title"/>
          </p:nvPr>
        </p:nvSpPr>
        <p:spPr>
          <a:xfrm>
            <a:off x="-26"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550"/>
              <a:t>HyKAS (based on Ma et al. 2019)</a:t>
            </a:r>
            <a:endParaRPr sz="3550"/>
          </a:p>
        </p:txBody>
      </p:sp>
      <p:pic>
        <p:nvPicPr>
          <p:cNvPr id="673" name="Google Shape;673;p50"/>
          <p:cNvPicPr preferRelativeResize="0"/>
          <p:nvPr/>
        </p:nvPicPr>
        <p:blipFill rotWithShape="1">
          <a:blip r:embed="rId3">
            <a:alphaModFix/>
          </a:blip>
          <a:srcRect b="54405" l="53377" r="40038" t="6744"/>
          <a:stretch/>
        </p:blipFill>
        <p:spPr>
          <a:xfrm>
            <a:off x="4740125" y="3135400"/>
            <a:ext cx="494748" cy="1633051"/>
          </a:xfrm>
          <a:prstGeom prst="rect">
            <a:avLst/>
          </a:prstGeom>
          <a:noFill/>
          <a:ln>
            <a:noFill/>
          </a:ln>
        </p:spPr>
      </p:pic>
      <p:graphicFrame>
        <p:nvGraphicFramePr>
          <p:cNvPr id="674" name="Google Shape;674;p50"/>
          <p:cNvGraphicFramePr/>
          <p:nvPr/>
        </p:nvGraphicFramePr>
        <p:xfrm>
          <a:off x="408725" y="3177675"/>
          <a:ext cx="3000000" cy="3000000"/>
        </p:xfrm>
        <a:graphic>
          <a:graphicData uri="http://schemas.openxmlformats.org/drawingml/2006/table">
            <a:tbl>
              <a:tblPr>
                <a:noFill/>
                <a:tableStyleId>{914AFD78-7215-4EFC-B743-84A4BD9D8D91}</a:tableStyleId>
              </a:tblPr>
              <a:tblGrid>
                <a:gridCol w="457800"/>
                <a:gridCol w="2231050"/>
                <a:gridCol w="457525"/>
                <a:gridCol w="644550"/>
                <a:gridCol w="540475"/>
              </a:tblGrid>
              <a:tr h="385400">
                <a:tc>
                  <a:txBody>
                    <a:bodyPr/>
                    <a:lstStyle/>
                    <a:p>
                      <a:pPr indent="0" lvl="0" marL="0" rtl="0" algn="ctr">
                        <a:spcBef>
                          <a:spcPts val="0"/>
                        </a:spcBef>
                        <a:spcAft>
                          <a:spcPts val="0"/>
                        </a:spcAft>
                        <a:buNone/>
                      </a:pPr>
                      <a:r>
                        <a:rPr lang="en-US" sz="800"/>
                        <a:t>[CLS]</a:t>
                      </a:r>
                      <a:endParaRPr sz="800"/>
                    </a:p>
                  </a:txBody>
                  <a:tcPr marT="91425" marB="91425" marR="91425" marL="91425" anchor="ctr"/>
                </a:tc>
                <a:tc>
                  <a:txBody>
                    <a:bodyPr/>
                    <a:lstStyle/>
                    <a:p>
                      <a:pPr indent="0" lvl="0" marL="0" rtl="0" algn="ctr">
                        <a:spcBef>
                          <a:spcPts val="0"/>
                        </a:spcBef>
                        <a:spcAft>
                          <a:spcPts val="0"/>
                        </a:spcAft>
                        <a:buNone/>
                      </a:pPr>
                      <a:r>
                        <a:rPr lang="en-US" sz="800"/>
                        <a:t>Bob the lizard lives in a warm place with lots of water. Where does he probably live?</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c>
                  <a:txBody>
                    <a:bodyPr/>
                    <a:lstStyle/>
                    <a:p>
                      <a:pPr indent="0" lvl="0" marL="0" rtl="0" algn="ctr">
                        <a:spcBef>
                          <a:spcPts val="0"/>
                        </a:spcBef>
                        <a:spcAft>
                          <a:spcPts val="0"/>
                        </a:spcAft>
                        <a:buNone/>
                      </a:pPr>
                      <a:r>
                        <a:rPr lang="en-US" sz="800"/>
                        <a:t>tropical rainforest</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r>
            </a:tbl>
          </a:graphicData>
        </a:graphic>
      </p:graphicFrame>
      <p:graphicFrame>
        <p:nvGraphicFramePr>
          <p:cNvPr id="675" name="Google Shape;675;p50"/>
          <p:cNvGraphicFramePr/>
          <p:nvPr/>
        </p:nvGraphicFramePr>
        <p:xfrm>
          <a:off x="408725" y="3769750"/>
          <a:ext cx="3000000" cy="3000000"/>
        </p:xfrm>
        <a:graphic>
          <a:graphicData uri="http://schemas.openxmlformats.org/drawingml/2006/table">
            <a:tbl>
              <a:tblPr>
                <a:noFill/>
                <a:tableStyleId>{914AFD78-7215-4EFC-B743-84A4BD9D8D91}</a:tableStyleId>
              </a:tblPr>
              <a:tblGrid>
                <a:gridCol w="457800"/>
                <a:gridCol w="2231050"/>
                <a:gridCol w="457525"/>
                <a:gridCol w="644550"/>
                <a:gridCol w="540475"/>
              </a:tblGrid>
              <a:tr h="385400">
                <a:tc>
                  <a:txBody>
                    <a:bodyPr/>
                    <a:lstStyle/>
                    <a:p>
                      <a:pPr indent="0" lvl="0" marL="0" rtl="0" algn="ctr">
                        <a:spcBef>
                          <a:spcPts val="0"/>
                        </a:spcBef>
                        <a:spcAft>
                          <a:spcPts val="0"/>
                        </a:spcAft>
                        <a:buNone/>
                      </a:pPr>
                      <a:r>
                        <a:rPr lang="en-US" sz="800"/>
                        <a:t>[CLS]</a:t>
                      </a:r>
                      <a:endParaRPr sz="800"/>
                    </a:p>
                  </a:txBody>
                  <a:tcPr marT="91425" marB="91425" marR="91425" marL="91425" anchor="ctr"/>
                </a:tc>
                <a:tc>
                  <a:txBody>
                    <a:bodyPr/>
                    <a:lstStyle/>
                    <a:p>
                      <a:pPr indent="0" lvl="0" marL="0" rtl="0" algn="ctr">
                        <a:spcBef>
                          <a:spcPts val="0"/>
                        </a:spcBef>
                        <a:spcAft>
                          <a:spcPts val="0"/>
                        </a:spcAft>
                        <a:buNone/>
                      </a:pPr>
                      <a:r>
                        <a:rPr lang="en-US" sz="800"/>
                        <a:t>Bob the lizard lives in a warm place with lots of water. Where does he probably live?</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c>
                  <a:txBody>
                    <a:bodyPr/>
                    <a:lstStyle/>
                    <a:p>
                      <a:pPr indent="0" lvl="0" marL="0" rtl="0" algn="ctr">
                        <a:spcBef>
                          <a:spcPts val="0"/>
                        </a:spcBef>
                        <a:spcAft>
                          <a:spcPts val="0"/>
                        </a:spcAft>
                        <a:buNone/>
                      </a:pPr>
                      <a:r>
                        <a:rPr lang="en-US" sz="800"/>
                        <a:t>mountain</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r>
            </a:tbl>
          </a:graphicData>
        </a:graphic>
      </p:graphicFrame>
      <p:graphicFrame>
        <p:nvGraphicFramePr>
          <p:cNvPr id="676" name="Google Shape;676;p50"/>
          <p:cNvGraphicFramePr/>
          <p:nvPr/>
        </p:nvGraphicFramePr>
        <p:xfrm>
          <a:off x="408725" y="4320375"/>
          <a:ext cx="3000000" cy="3000000"/>
        </p:xfrm>
        <a:graphic>
          <a:graphicData uri="http://schemas.openxmlformats.org/drawingml/2006/table">
            <a:tbl>
              <a:tblPr>
                <a:noFill/>
                <a:tableStyleId>{914AFD78-7215-4EFC-B743-84A4BD9D8D91}</a:tableStyleId>
              </a:tblPr>
              <a:tblGrid>
                <a:gridCol w="457800"/>
                <a:gridCol w="2231050"/>
                <a:gridCol w="457525"/>
                <a:gridCol w="644550"/>
                <a:gridCol w="540475"/>
              </a:tblGrid>
              <a:tr h="385400">
                <a:tc>
                  <a:txBody>
                    <a:bodyPr/>
                    <a:lstStyle/>
                    <a:p>
                      <a:pPr indent="0" lvl="0" marL="0" rtl="0" algn="ctr">
                        <a:spcBef>
                          <a:spcPts val="0"/>
                        </a:spcBef>
                        <a:spcAft>
                          <a:spcPts val="0"/>
                        </a:spcAft>
                        <a:buNone/>
                      </a:pPr>
                      <a:r>
                        <a:rPr lang="en-US" sz="800"/>
                        <a:t>[CLS]</a:t>
                      </a:r>
                      <a:endParaRPr sz="800"/>
                    </a:p>
                  </a:txBody>
                  <a:tcPr marT="91425" marB="91425" marR="91425" marL="91425" anchor="ctr"/>
                </a:tc>
                <a:tc>
                  <a:txBody>
                    <a:bodyPr/>
                    <a:lstStyle/>
                    <a:p>
                      <a:pPr indent="0" lvl="0" marL="0" rtl="0" algn="ctr">
                        <a:spcBef>
                          <a:spcPts val="0"/>
                        </a:spcBef>
                        <a:spcAft>
                          <a:spcPts val="0"/>
                        </a:spcAft>
                        <a:buNone/>
                      </a:pPr>
                      <a:r>
                        <a:rPr lang="en-US" sz="800"/>
                        <a:t>Bob the lizard lives in a warm place with lots of water. Where does he probably live?</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c>
                  <a:txBody>
                    <a:bodyPr/>
                    <a:lstStyle/>
                    <a:p>
                      <a:pPr indent="0" lvl="0" marL="0" rtl="0" algn="ctr">
                        <a:spcBef>
                          <a:spcPts val="0"/>
                        </a:spcBef>
                        <a:spcAft>
                          <a:spcPts val="0"/>
                        </a:spcAft>
                        <a:buNone/>
                      </a:pPr>
                      <a:r>
                        <a:rPr lang="en-US" sz="800"/>
                        <a:t>desert</a:t>
                      </a:r>
                      <a:endParaRPr sz="800"/>
                    </a:p>
                  </a:txBody>
                  <a:tcPr marT="91425" marB="91425" marR="91425" marL="91425" anchor="ctr"/>
                </a:tc>
                <a:tc>
                  <a:txBody>
                    <a:bodyPr/>
                    <a:lstStyle/>
                    <a:p>
                      <a:pPr indent="0" lvl="0" marL="0" rtl="0" algn="ctr">
                        <a:spcBef>
                          <a:spcPts val="0"/>
                        </a:spcBef>
                        <a:spcAft>
                          <a:spcPts val="0"/>
                        </a:spcAft>
                        <a:buNone/>
                      </a:pPr>
                      <a:r>
                        <a:rPr lang="en-US" sz="800"/>
                        <a:t>[SEP]</a:t>
                      </a:r>
                      <a:endParaRPr sz="800"/>
                    </a:p>
                  </a:txBody>
                  <a:tcPr marT="91425" marB="91425" marR="91425" marL="91425" anchor="ctr"/>
                </a:tc>
              </a:tr>
            </a:tbl>
          </a:graphicData>
        </a:graphic>
      </p:graphicFrame>
      <p:pic>
        <p:nvPicPr>
          <p:cNvPr id="677" name="Google Shape;677;p50"/>
          <p:cNvPicPr preferRelativeResize="0"/>
          <p:nvPr/>
        </p:nvPicPr>
        <p:blipFill rotWithShape="1">
          <a:blip r:embed="rId3">
            <a:alphaModFix/>
          </a:blip>
          <a:srcRect b="54405" l="85978" r="0" t="6282"/>
          <a:stretch/>
        </p:blipFill>
        <p:spPr>
          <a:xfrm>
            <a:off x="8076425" y="3075500"/>
            <a:ext cx="1067552" cy="1841274"/>
          </a:xfrm>
          <a:prstGeom prst="rect">
            <a:avLst/>
          </a:prstGeom>
          <a:noFill/>
          <a:ln>
            <a:noFill/>
          </a:ln>
        </p:spPr>
      </p:pic>
      <p:cxnSp>
        <p:nvCxnSpPr>
          <p:cNvPr id="678" name="Google Shape;678;p50"/>
          <p:cNvCxnSpPr>
            <a:stCxn id="679" idx="2"/>
          </p:cNvCxnSpPr>
          <p:nvPr/>
        </p:nvCxnSpPr>
        <p:spPr>
          <a:xfrm>
            <a:off x="1008125" y="2651975"/>
            <a:ext cx="4200" cy="537300"/>
          </a:xfrm>
          <a:prstGeom prst="straightConnector1">
            <a:avLst/>
          </a:prstGeom>
          <a:noFill/>
          <a:ln cap="flat" cmpd="sng" w="9525">
            <a:solidFill>
              <a:schemeClr val="dk2"/>
            </a:solidFill>
            <a:prstDash val="solid"/>
            <a:round/>
            <a:headEnd len="med" w="med" type="none"/>
            <a:tailEnd len="med" w="med" type="triangle"/>
          </a:ln>
        </p:spPr>
      </p:cxnSp>
      <p:sp>
        <p:nvSpPr>
          <p:cNvPr id="680" name="Google Shape;680;p50"/>
          <p:cNvSpPr/>
          <p:nvPr/>
        </p:nvSpPr>
        <p:spPr>
          <a:xfrm>
            <a:off x="7155575" y="3164488"/>
            <a:ext cx="921000" cy="43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OCN cell</a:t>
            </a:r>
            <a:endParaRPr sz="1300"/>
          </a:p>
        </p:txBody>
      </p:sp>
      <p:sp>
        <p:nvSpPr>
          <p:cNvPr id="681" name="Google Shape;681;p50"/>
          <p:cNvSpPr/>
          <p:nvPr/>
        </p:nvSpPr>
        <p:spPr>
          <a:xfrm>
            <a:off x="7155575" y="3736675"/>
            <a:ext cx="921000" cy="43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OCN cell</a:t>
            </a:r>
            <a:endParaRPr sz="1300"/>
          </a:p>
        </p:txBody>
      </p:sp>
      <p:sp>
        <p:nvSpPr>
          <p:cNvPr id="682" name="Google Shape;682;p50"/>
          <p:cNvSpPr/>
          <p:nvPr/>
        </p:nvSpPr>
        <p:spPr>
          <a:xfrm>
            <a:off x="7155575" y="4377350"/>
            <a:ext cx="921000" cy="39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OCN cell</a:t>
            </a:r>
            <a:endParaRPr sz="1300"/>
          </a:p>
        </p:txBody>
      </p:sp>
      <p:cxnSp>
        <p:nvCxnSpPr>
          <p:cNvPr id="683" name="Google Shape;683;p50"/>
          <p:cNvCxnSpPr>
            <a:endCxn id="684" idx="2"/>
          </p:cNvCxnSpPr>
          <p:nvPr/>
        </p:nvCxnSpPr>
        <p:spPr>
          <a:xfrm>
            <a:off x="5259825" y="3360500"/>
            <a:ext cx="289800" cy="10800"/>
          </a:xfrm>
          <a:prstGeom prst="straightConnector1">
            <a:avLst/>
          </a:prstGeom>
          <a:noFill/>
          <a:ln cap="flat" cmpd="sng" w="9525">
            <a:solidFill>
              <a:schemeClr val="dk2"/>
            </a:solidFill>
            <a:prstDash val="solid"/>
            <a:round/>
            <a:headEnd len="med" w="med" type="none"/>
            <a:tailEnd len="med" w="med" type="triangle"/>
          </a:ln>
        </p:spPr>
      </p:cxnSp>
      <p:cxnSp>
        <p:nvCxnSpPr>
          <p:cNvPr id="685" name="Google Shape;685;p50"/>
          <p:cNvCxnSpPr>
            <a:stCxn id="684" idx="6"/>
            <a:endCxn id="680" idx="2"/>
          </p:cNvCxnSpPr>
          <p:nvPr/>
        </p:nvCxnSpPr>
        <p:spPr>
          <a:xfrm>
            <a:off x="6840825" y="3371300"/>
            <a:ext cx="314700" cy="8400"/>
          </a:xfrm>
          <a:prstGeom prst="straightConnector1">
            <a:avLst/>
          </a:prstGeom>
          <a:noFill/>
          <a:ln cap="flat" cmpd="sng" w="9525">
            <a:solidFill>
              <a:schemeClr val="dk2"/>
            </a:solidFill>
            <a:prstDash val="solid"/>
            <a:round/>
            <a:headEnd len="med" w="med" type="none"/>
            <a:tailEnd len="med" w="med" type="triangle"/>
          </a:ln>
        </p:spPr>
      </p:cxnSp>
      <p:cxnSp>
        <p:nvCxnSpPr>
          <p:cNvPr id="686" name="Google Shape;686;p50"/>
          <p:cNvCxnSpPr>
            <a:stCxn id="684" idx="6"/>
            <a:endCxn id="681" idx="2"/>
          </p:cNvCxnSpPr>
          <p:nvPr/>
        </p:nvCxnSpPr>
        <p:spPr>
          <a:xfrm>
            <a:off x="6840825" y="3371300"/>
            <a:ext cx="314700" cy="580500"/>
          </a:xfrm>
          <a:prstGeom prst="straightConnector1">
            <a:avLst/>
          </a:prstGeom>
          <a:noFill/>
          <a:ln cap="flat" cmpd="sng" w="9525">
            <a:solidFill>
              <a:schemeClr val="dk2"/>
            </a:solidFill>
            <a:prstDash val="solid"/>
            <a:round/>
            <a:headEnd len="med" w="med" type="none"/>
            <a:tailEnd len="med" w="med" type="triangle"/>
          </a:ln>
        </p:spPr>
      </p:cxnSp>
      <p:cxnSp>
        <p:nvCxnSpPr>
          <p:cNvPr id="687" name="Google Shape;687;p50"/>
          <p:cNvCxnSpPr>
            <a:stCxn id="684" idx="6"/>
            <a:endCxn id="682" idx="2"/>
          </p:cNvCxnSpPr>
          <p:nvPr/>
        </p:nvCxnSpPr>
        <p:spPr>
          <a:xfrm>
            <a:off x="6840825" y="3371300"/>
            <a:ext cx="314700" cy="1203000"/>
          </a:xfrm>
          <a:prstGeom prst="straightConnector1">
            <a:avLst/>
          </a:prstGeom>
          <a:noFill/>
          <a:ln cap="flat" cmpd="sng" w="9525">
            <a:solidFill>
              <a:schemeClr val="dk2"/>
            </a:solidFill>
            <a:prstDash val="solid"/>
            <a:round/>
            <a:headEnd len="med" w="med" type="none"/>
            <a:tailEnd len="med" w="med" type="triangle"/>
          </a:ln>
        </p:spPr>
      </p:cxnSp>
      <p:cxnSp>
        <p:nvCxnSpPr>
          <p:cNvPr id="688" name="Google Shape;688;p50"/>
          <p:cNvCxnSpPr>
            <a:stCxn id="680" idx="4"/>
            <a:endCxn id="681" idx="0"/>
          </p:cNvCxnSpPr>
          <p:nvPr/>
        </p:nvCxnSpPr>
        <p:spPr>
          <a:xfrm>
            <a:off x="7616075" y="3594988"/>
            <a:ext cx="0" cy="141600"/>
          </a:xfrm>
          <a:prstGeom prst="straightConnector1">
            <a:avLst/>
          </a:prstGeom>
          <a:noFill/>
          <a:ln cap="flat" cmpd="sng" w="9525">
            <a:solidFill>
              <a:schemeClr val="dk2"/>
            </a:solidFill>
            <a:prstDash val="solid"/>
            <a:round/>
            <a:headEnd len="med" w="med" type="none"/>
            <a:tailEnd len="med" w="med" type="triangle"/>
          </a:ln>
        </p:spPr>
      </p:cxnSp>
      <p:cxnSp>
        <p:nvCxnSpPr>
          <p:cNvPr id="689" name="Google Shape;689;p50"/>
          <p:cNvCxnSpPr>
            <a:stCxn id="680" idx="4"/>
            <a:endCxn id="682" idx="0"/>
          </p:cNvCxnSpPr>
          <p:nvPr/>
        </p:nvCxnSpPr>
        <p:spPr>
          <a:xfrm>
            <a:off x="7616075" y="3594988"/>
            <a:ext cx="0" cy="782400"/>
          </a:xfrm>
          <a:prstGeom prst="straightConnector1">
            <a:avLst/>
          </a:prstGeom>
          <a:noFill/>
          <a:ln cap="flat" cmpd="sng" w="9525">
            <a:solidFill>
              <a:schemeClr val="dk2"/>
            </a:solidFill>
            <a:prstDash val="solid"/>
            <a:round/>
            <a:headEnd len="med" w="med" type="none"/>
            <a:tailEnd len="med" w="med" type="triangle"/>
          </a:ln>
        </p:spPr>
      </p:cxnSp>
      <p:cxnSp>
        <p:nvCxnSpPr>
          <p:cNvPr id="690" name="Google Shape;690;p50"/>
          <p:cNvCxnSpPr>
            <a:stCxn id="673" idx="3"/>
            <a:endCxn id="691" idx="2"/>
          </p:cNvCxnSpPr>
          <p:nvPr/>
        </p:nvCxnSpPr>
        <p:spPr>
          <a:xfrm flipH="1" rot="10800000">
            <a:off x="5234873" y="3950725"/>
            <a:ext cx="314700" cy="1200"/>
          </a:xfrm>
          <a:prstGeom prst="straightConnector1">
            <a:avLst/>
          </a:prstGeom>
          <a:noFill/>
          <a:ln cap="flat" cmpd="sng" w="9525">
            <a:solidFill>
              <a:schemeClr val="dk2"/>
            </a:solidFill>
            <a:prstDash val="solid"/>
            <a:round/>
            <a:headEnd len="med" w="med" type="none"/>
            <a:tailEnd len="med" w="med" type="triangle"/>
          </a:ln>
        </p:spPr>
      </p:cxnSp>
      <p:cxnSp>
        <p:nvCxnSpPr>
          <p:cNvPr id="692" name="Google Shape;692;p50"/>
          <p:cNvCxnSpPr>
            <a:endCxn id="693" idx="2"/>
          </p:cNvCxnSpPr>
          <p:nvPr/>
        </p:nvCxnSpPr>
        <p:spPr>
          <a:xfrm>
            <a:off x="5210025" y="4549100"/>
            <a:ext cx="339600" cy="27300"/>
          </a:xfrm>
          <a:prstGeom prst="straightConnector1">
            <a:avLst/>
          </a:prstGeom>
          <a:noFill/>
          <a:ln cap="flat" cmpd="sng" w="9525">
            <a:solidFill>
              <a:schemeClr val="dk2"/>
            </a:solidFill>
            <a:prstDash val="solid"/>
            <a:round/>
            <a:headEnd len="med" w="med" type="none"/>
            <a:tailEnd len="med" w="med" type="triangle"/>
          </a:ln>
        </p:spPr>
      </p:cxnSp>
      <p:cxnSp>
        <p:nvCxnSpPr>
          <p:cNvPr id="694" name="Google Shape;694;p50"/>
          <p:cNvCxnSpPr>
            <a:stCxn id="670" idx="3"/>
            <a:endCxn id="693" idx="0"/>
          </p:cNvCxnSpPr>
          <p:nvPr/>
        </p:nvCxnSpPr>
        <p:spPr>
          <a:xfrm>
            <a:off x="5919925" y="4272325"/>
            <a:ext cx="275400" cy="115500"/>
          </a:xfrm>
          <a:prstGeom prst="bentConnector2">
            <a:avLst/>
          </a:prstGeom>
          <a:noFill/>
          <a:ln cap="flat" cmpd="sng" w="9525">
            <a:solidFill>
              <a:schemeClr val="dk2"/>
            </a:solidFill>
            <a:prstDash val="solid"/>
            <a:round/>
            <a:headEnd len="med" w="med" type="none"/>
            <a:tailEnd len="med" w="med" type="triangle"/>
          </a:ln>
        </p:spPr>
      </p:cxnSp>
      <p:cxnSp>
        <p:nvCxnSpPr>
          <p:cNvPr id="695" name="Google Shape;695;p50"/>
          <p:cNvCxnSpPr>
            <a:stCxn id="671" idx="3"/>
            <a:endCxn id="691" idx="0"/>
          </p:cNvCxnSpPr>
          <p:nvPr/>
        </p:nvCxnSpPr>
        <p:spPr>
          <a:xfrm>
            <a:off x="5966375" y="3647050"/>
            <a:ext cx="228900" cy="115200"/>
          </a:xfrm>
          <a:prstGeom prst="bentConnector2">
            <a:avLst/>
          </a:prstGeom>
          <a:noFill/>
          <a:ln cap="flat" cmpd="sng" w="9525">
            <a:solidFill>
              <a:schemeClr val="dk2"/>
            </a:solidFill>
            <a:prstDash val="solid"/>
            <a:round/>
            <a:headEnd len="med" w="med" type="none"/>
            <a:tailEnd len="med" w="med" type="triangle"/>
          </a:ln>
        </p:spPr>
      </p:cxnSp>
      <p:cxnSp>
        <p:nvCxnSpPr>
          <p:cNvPr id="696" name="Google Shape;696;p50"/>
          <p:cNvCxnSpPr>
            <a:stCxn id="691" idx="6"/>
            <a:endCxn id="680" idx="2"/>
          </p:cNvCxnSpPr>
          <p:nvPr/>
        </p:nvCxnSpPr>
        <p:spPr>
          <a:xfrm flipH="1" rot="10800000">
            <a:off x="6840825" y="3379875"/>
            <a:ext cx="314700" cy="570900"/>
          </a:xfrm>
          <a:prstGeom prst="straightConnector1">
            <a:avLst/>
          </a:prstGeom>
          <a:noFill/>
          <a:ln cap="flat" cmpd="sng" w="9525">
            <a:solidFill>
              <a:schemeClr val="dk2"/>
            </a:solidFill>
            <a:prstDash val="solid"/>
            <a:round/>
            <a:headEnd len="med" w="med" type="none"/>
            <a:tailEnd len="med" w="med" type="triangle"/>
          </a:ln>
        </p:spPr>
      </p:cxnSp>
      <p:cxnSp>
        <p:nvCxnSpPr>
          <p:cNvPr id="697" name="Google Shape;697;p50"/>
          <p:cNvCxnSpPr>
            <a:stCxn id="691" idx="6"/>
            <a:endCxn id="682" idx="2"/>
          </p:cNvCxnSpPr>
          <p:nvPr/>
        </p:nvCxnSpPr>
        <p:spPr>
          <a:xfrm>
            <a:off x="6840825" y="3950775"/>
            <a:ext cx="314700" cy="623400"/>
          </a:xfrm>
          <a:prstGeom prst="straightConnector1">
            <a:avLst/>
          </a:prstGeom>
          <a:noFill/>
          <a:ln cap="flat" cmpd="sng" w="9525">
            <a:solidFill>
              <a:schemeClr val="dk2"/>
            </a:solidFill>
            <a:prstDash val="solid"/>
            <a:round/>
            <a:headEnd len="med" w="med" type="none"/>
            <a:tailEnd len="med" w="med" type="triangle"/>
          </a:ln>
        </p:spPr>
      </p:cxnSp>
      <p:cxnSp>
        <p:nvCxnSpPr>
          <p:cNvPr id="698" name="Google Shape;698;p50"/>
          <p:cNvCxnSpPr>
            <a:stCxn id="691" idx="6"/>
            <a:endCxn id="681" idx="2"/>
          </p:cNvCxnSpPr>
          <p:nvPr/>
        </p:nvCxnSpPr>
        <p:spPr>
          <a:xfrm>
            <a:off x="6840825" y="3950775"/>
            <a:ext cx="314700" cy="1200"/>
          </a:xfrm>
          <a:prstGeom prst="straightConnector1">
            <a:avLst/>
          </a:prstGeom>
          <a:noFill/>
          <a:ln cap="flat" cmpd="sng" w="9525">
            <a:solidFill>
              <a:schemeClr val="dk2"/>
            </a:solidFill>
            <a:prstDash val="solid"/>
            <a:round/>
            <a:headEnd len="med" w="med" type="none"/>
            <a:tailEnd len="med" w="med" type="triangle"/>
          </a:ln>
        </p:spPr>
      </p:cxnSp>
      <p:cxnSp>
        <p:nvCxnSpPr>
          <p:cNvPr id="699" name="Google Shape;699;p50"/>
          <p:cNvCxnSpPr>
            <a:stCxn id="693" idx="6"/>
            <a:endCxn id="682" idx="2"/>
          </p:cNvCxnSpPr>
          <p:nvPr/>
        </p:nvCxnSpPr>
        <p:spPr>
          <a:xfrm flipH="1" rot="10800000">
            <a:off x="6840825" y="4574300"/>
            <a:ext cx="314700" cy="2100"/>
          </a:xfrm>
          <a:prstGeom prst="straightConnector1">
            <a:avLst/>
          </a:prstGeom>
          <a:noFill/>
          <a:ln cap="flat" cmpd="sng" w="9525">
            <a:solidFill>
              <a:schemeClr val="dk2"/>
            </a:solidFill>
            <a:prstDash val="solid"/>
            <a:round/>
            <a:headEnd len="med" w="med" type="none"/>
            <a:tailEnd len="med" w="med" type="triangle"/>
          </a:ln>
        </p:spPr>
      </p:cxnSp>
      <p:cxnSp>
        <p:nvCxnSpPr>
          <p:cNvPr id="700" name="Google Shape;700;p50"/>
          <p:cNvCxnSpPr>
            <a:stCxn id="693" idx="6"/>
            <a:endCxn id="681" idx="2"/>
          </p:cNvCxnSpPr>
          <p:nvPr/>
        </p:nvCxnSpPr>
        <p:spPr>
          <a:xfrm flipH="1" rot="10800000">
            <a:off x="6840825" y="3951800"/>
            <a:ext cx="314700" cy="624600"/>
          </a:xfrm>
          <a:prstGeom prst="straightConnector1">
            <a:avLst/>
          </a:prstGeom>
          <a:noFill/>
          <a:ln cap="flat" cmpd="sng" w="9525">
            <a:solidFill>
              <a:schemeClr val="dk2"/>
            </a:solidFill>
            <a:prstDash val="solid"/>
            <a:round/>
            <a:headEnd len="med" w="med" type="none"/>
            <a:tailEnd len="med" w="med" type="triangle"/>
          </a:ln>
        </p:spPr>
      </p:cxnSp>
      <p:cxnSp>
        <p:nvCxnSpPr>
          <p:cNvPr id="701" name="Google Shape;701;p50"/>
          <p:cNvCxnSpPr>
            <a:stCxn id="693" idx="6"/>
            <a:endCxn id="680" idx="2"/>
          </p:cNvCxnSpPr>
          <p:nvPr/>
        </p:nvCxnSpPr>
        <p:spPr>
          <a:xfrm flipH="1" rot="10800000">
            <a:off x="6840825" y="3379700"/>
            <a:ext cx="314700" cy="1196700"/>
          </a:xfrm>
          <a:prstGeom prst="straightConnector1">
            <a:avLst/>
          </a:prstGeom>
          <a:noFill/>
          <a:ln cap="flat" cmpd="sng" w="9525">
            <a:solidFill>
              <a:schemeClr val="dk2"/>
            </a:solidFill>
            <a:prstDash val="solid"/>
            <a:round/>
            <a:headEnd len="med" w="med" type="none"/>
            <a:tailEnd len="med" w="med" type="triangle"/>
          </a:ln>
        </p:spPr>
      </p:cxnSp>
      <p:cxnSp>
        <p:nvCxnSpPr>
          <p:cNvPr id="702" name="Google Shape;702;p50"/>
          <p:cNvCxnSpPr>
            <a:stCxn id="681" idx="0"/>
            <a:endCxn id="680" idx="4"/>
          </p:cNvCxnSpPr>
          <p:nvPr/>
        </p:nvCxnSpPr>
        <p:spPr>
          <a:xfrm rot="10800000">
            <a:off x="7616075" y="3595075"/>
            <a:ext cx="0" cy="141600"/>
          </a:xfrm>
          <a:prstGeom prst="straightConnector1">
            <a:avLst/>
          </a:prstGeom>
          <a:noFill/>
          <a:ln cap="flat" cmpd="sng" w="9525">
            <a:solidFill>
              <a:schemeClr val="dk2"/>
            </a:solidFill>
            <a:prstDash val="solid"/>
            <a:round/>
            <a:headEnd len="med" w="med" type="none"/>
            <a:tailEnd len="med" w="med" type="triangle"/>
          </a:ln>
        </p:spPr>
      </p:cxnSp>
      <p:cxnSp>
        <p:nvCxnSpPr>
          <p:cNvPr id="703" name="Google Shape;703;p50"/>
          <p:cNvCxnSpPr>
            <a:stCxn id="681" idx="4"/>
            <a:endCxn id="682" idx="0"/>
          </p:cNvCxnSpPr>
          <p:nvPr/>
        </p:nvCxnSpPr>
        <p:spPr>
          <a:xfrm>
            <a:off x="7616075" y="4167175"/>
            <a:ext cx="0" cy="210300"/>
          </a:xfrm>
          <a:prstGeom prst="straightConnector1">
            <a:avLst/>
          </a:prstGeom>
          <a:noFill/>
          <a:ln cap="flat" cmpd="sng" w="9525">
            <a:solidFill>
              <a:schemeClr val="dk2"/>
            </a:solidFill>
            <a:prstDash val="solid"/>
            <a:round/>
            <a:headEnd len="med" w="med" type="none"/>
            <a:tailEnd len="med" w="med" type="triangle"/>
          </a:ln>
        </p:spPr>
      </p:cxnSp>
      <p:cxnSp>
        <p:nvCxnSpPr>
          <p:cNvPr id="704" name="Google Shape;704;p50"/>
          <p:cNvCxnSpPr>
            <a:stCxn id="682" idx="0"/>
            <a:endCxn id="681" idx="4"/>
          </p:cNvCxnSpPr>
          <p:nvPr/>
        </p:nvCxnSpPr>
        <p:spPr>
          <a:xfrm rot="10800000">
            <a:off x="7616075" y="4167050"/>
            <a:ext cx="0" cy="210300"/>
          </a:xfrm>
          <a:prstGeom prst="straightConnector1">
            <a:avLst/>
          </a:prstGeom>
          <a:noFill/>
          <a:ln cap="flat" cmpd="sng" w="9525">
            <a:solidFill>
              <a:schemeClr val="dk2"/>
            </a:solidFill>
            <a:prstDash val="solid"/>
            <a:round/>
            <a:headEnd len="med" w="med" type="none"/>
            <a:tailEnd len="med" w="med" type="triangle"/>
          </a:ln>
        </p:spPr>
      </p:cxnSp>
      <p:cxnSp>
        <p:nvCxnSpPr>
          <p:cNvPr id="705" name="Google Shape;705;p50"/>
          <p:cNvCxnSpPr>
            <a:stCxn id="682" idx="0"/>
            <a:endCxn id="680" idx="4"/>
          </p:cNvCxnSpPr>
          <p:nvPr/>
        </p:nvCxnSpPr>
        <p:spPr>
          <a:xfrm rot="10800000">
            <a:off x="7616075" y="3594950"/>
            <a:ext cx="0" cy="782400"/>
          </a:xfrm>
          <a:prstGeom prst="straightConnector1">
            <a:avLst/>
          </a:prstGeom>
          <a:noFill/>
          <a:ln cap="flat" cmpd="sng" w="9525">
            <a:solidFill>
              <a:schemeClr val="dk2"/>
            </a:solidFill>
            <a:prstDash val="solid"/>
            <a:round/>
            <a:headEnd len="med" w="med" type="none"/>
            <a:tailEnd len="med" w="med" type="triangle"/>
          </a:ln>
        </p:spPr>
      </p:cxnSp>
      <p:sp>
        <p:nvSpPr>
          <p:cNvPr id="706" name="Google Shape;706;p50"/>
          <p:cNvSpPr/>
          <p:nvPr/>
        </p:nvSpPr>
        <p:spPr>
          <a:xfrm>
            <a:off x="325925" y="909400"/>
            <a:ext cx="13653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Grounding</a:t>
            </a:r>
            <a:endParaRPr sz="1300"/>
          </a:p>
        </p:txBody>
      </p:sp>
      <p:sp>
        <p:nvSpPr>
          <p:cNvPr id="707" name="Google Shape;707;p50"/>
          <p:cNvSpPr/>
          <p:nvPr/>
        </p:nvSpPr>
        <p:spPr>
          <a:xfrm>
            <a:off x="6174575" y="1745925"/>
            <a:ext cx="1805400" cy="29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t>Lexicalization</a:t>
            </a:r>
            <a:endParaRPr sz="1300"/>
          </a:p>
        </p:txBody>
      </p:sp>
      <p:sp>
        <p:nvSpPr>
          <p:cNvPr id="708" name="Google Shape;708;p50"/>
          <p:cNvSpPr/>
          <p:nvPr/>
        </p:nvSpPr>
        <p:spPr>
          <a:xfrm>
            <a:off x="3864925" y="784600"/>
            <a:ext cx="1291200" cy="548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Path </a:t>
            </a:r>
            <a:endParaRPr sz="1300"/>
          </a:p>
          <a:p>
            <a:pPr indent="0" lvl="0" marL="0" rtl="0" algn="ctr">
              <a:spcBef>
                <a:spcPts val="0"/>
              </a:spcBef>
              <a:spcAft>
                <a:spcPts val="0"/>
              </a:spcAft>
              <a:buNone/>
            </a:pPr>
            <a:r>
              <a:rPr lang="en-US" sz="1300"/>
              <a:t>extraction</a:t>
            </a:r>
            <a:endParaRPr sz="1300"/>
          </a:p>
        </p:txBody>
      </p:sp>
      <p:sp>
        <p:nvSpPr>
          <p:cNvPr id="709" name="Google Shape;709;p50"/>
          <p:cNvSpPr txBox="1"/>
          <p:nvPr/>
        </p:nvSpPr>
        <p:spPr>
          <a:xfrm>
            <a:off x="399275" y="1755875"/>
            <a:ext cx="1217700" cy="89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FFFFFF"/>
                </a:solidFill>
              </a:rPr>
              <a:t>Q: Bob the lizard lives in a warm place with lots of water. Where does he probably live?</a:t>
            </a:r>
            <a:endParaRPr sz="800">
              <a:solidFill>
                <a:srgbClr val="FFFFFF"/>
              </a:solidFill>
            </a:endParaRPr>
          </a:p>
          <a:p>
            <a:pPr indent="0" lvl="0" marL="0" rtl="0" algn="l">
              <a:spcBef>
                <a:spcPts val="0"/>
              </a:spcBef>
              <a:spcAft>
                <a:spcPts val="0"/>
              </a:spcAft>
              <a:buNone/>
            </a:pPr>
            <a:br>
              <a:rPr lang="en-US" sz="800">
                <a:solidFill>
                  <a:srgbClr val="FFFFFF"/>
                </a:solidFill>
              </a:rPr>
            </a:br>
            <a:r>
              <a:rPr lang="en-US" sz="800">
                <a:solidFill>
                  <a:srgbClr val="FFFFFF"/>
                </a:solidFill>
              </a:rPr>
              <a:t>A: Tropical rainforest</a:t>
            </a:r>
            <a:endParaRPr sz="800">
              <a:solidFill>
                <a:srgbClr val="FFFFFF"/>
              </a:solidFill>
            </a:endParaRPr>
          </a:p>
        </p:txBody>
      </p:sp>
      <p:sp>
        <p:nvSpPr>
          <p:cNvPr id="710" name="Google Shape;710;p50"/>
          <p:cNvSpPr txBox="1"/>
          <p:nvPr/>
        </p:nvSpPr>
        <p:spPr>
          <a:xfrm>
            <a:off x="2077875" y="668800"/>
            <a:ext cx="1511100" cy="77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Q: /c/en/lizard, vg:water, …</a:t>
            </a:r>
            <a:endParaRPr sz="1300">
              <a:solidFill>
                <a:schemeClr val="dk1"/>
              </a:solidFill>
            </a:endParaRPr>
          </a:p>
          <a:p>
            <a:pPr indent="0" lvl="0" marL="0" rtl="0" algn="l">
              <a:spcBef>
                <a:spcPts val="0"/>
              </a:spcBef>
              <a:spcAft>
                <a:spcPts val="0"/>
              </a:spcAft>
              <a:buNone/>
            </a:pPr>
            <a:r>
              <a:rPr lang="en-US" sz="1300">
                <a:solidFill>
                  <a:schemeClr val="dk1"/>
                </a:solidFill>
              </a:rPr>
              <a:t>A:/c/en/tropical, ...</a:t>
            </a:r>
            <a:endParaRPr sz="1300">
              <a:solidFill>
                <a:schemeClr val="dk1"/>
              </a:solidFill>
            </a:endParaRPr>
          </a:p>
        </p:txBody>
      </p:sp>
      <p:cxnSp>
        <p:nvCxnSpPr>
          <p:cNvPr id="711" name="Google Shape;711;p50"/>
          <p:cNvCxnSpPr>
            <a:stCxn id="706" idx="6"/>
            <a:endCxn id="710" idx="1"/>
          </p:cNvCxnSpPr>
          <p:nvPr/>
        </p:nvCxnSpPr>
        <p:spPr>
          <a:xfrm>
            <a:off x="1691225" y="1058650"/>
            <a:ext cx="386700" cy="0"/>
          </a:xfrm>
          <a:prstGeom prst="straightConnector1">
            <a:avLst/>
          </a:prstGeom>
          <a:noFill/>
          <a:ln cap="flat" cmpd="sng" w="9525">
            <a:solidFill>
              <a:schemeClr val="dk2"/>
            </a:solidFill>
            <a:prstDash val="solid"/>
            <a:round/>
            <a:headEnd len="med" w="med" type="none"/>
            <a:tailEnd len="med" w="med" type="triangle"/>
          </a:ln>
        </p:spPr>
      </p:cxnSp>
      <p:cxnSp>
        <p:nvCxnSpPr>
          <p:cNvPr id="712" name="Google Shape;712;p50"/>
          <p:cNvCxnSpPr>
            <a:stCxn id="710" idx="3"/>
            <a:endCxn id="708" idx="2"/>
          </p:cNvCxnSpPr>
          <p:nvPr/>
        </p:nvCxnSpPr>
        <p:spPr>
          <a:xfrm>
            <a:off x="3588975" y="1058650"/>
            <a:ext cx="276000" cy="0"/>
          </a:xfrm>
          <a:prstGeom prst="straightConnector1">
            <a:avLst/>
          </a:prstGeom>
          <a:noFill/>
          <a:ln cap="flat" cmpd="sng" w="9525">
            <a:solidFill>
              <a:schemeClr val="dk2"/>
            </a:solidFill>
            <a:prstDash val="solid"/>
            <a:round/>
            <a:headEnd len="med" w="med" type="none"/>
            <a:tailEnd len="med" w="med" type="triangle"/>
          </a:ln>
        </p:spPr>
      </p:cxnSp>
      <p:sp>
        <p:nvSpPr>
          <p:cNvPr id="713" name="Google Shape;713;p50"/>
          <p:cNvSpPr txBox="1"/>
          <p:nvPr/>
        </p:nvSpPr>
        <p:spPr>
          <a:xfrm>
            <a:off x="5432075" y="735450"/>
            <a:ext cx="32904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 AtLocation, tropical rainforest)</a:t>
            </a:r>
            <a:endParaRPr sz="1300">
              <a:solidFill>
                <a:schemeClr val="dk1"/>
              </a:solidFill>
            </a:endParaRPr>
          </a:p>
          <a:p>
            <a:pPr indent="0" lvl="0" marL="0" rtl="0" algn="l">
              <a:spcBef>
                <a:spcPts val="0"/>
              </a:spcBef>
              <a:spcAft>
                <a:spcPts val="0"/>
              </a:spcAft>
              <a:buNone/>
            </a:pPr>
            <a:r>
              <a:rPr lang="en-US" sz="1300">
                <a:solidFill>
                  <a:schemeClr val="dk1"/>
                </a:solidFill>
              </a:rPr>
              <a:t>(place, HasInstance, tropical) </a:t>
            </a:r>
            <a:endParaRPr sz="1300">
              <a:solidFill>
                <a:schemeClr val="dk1"/>
              </a:solidFill>
            </a:endParaRPr>
          </a:p>
          <a:p>
            <a:pPr indent="0" lvl="0" marL="0" rtl="0" algn="l">
              <a:spcBef>
                <a:spcPts val="0"/>
              </a:spcBef>
              <a:spcAft>
                <a:spcPts val="0"/>
              </a:spcAft>
              <a:buNone/>
            </a:pPr>
            <a:r>
              <a:rPr lang="en-US" sz="1300">
                <a:solidFill>
                  <a:schemeClr val="dk1"/>
                </a:solidFill>
              </a:rPr>
              <a:t>(water, MayHaveProperty, tropical)</a:t>
            </a:r>
            <a:endParaRPr sz="1300">
              <a:solidFill>
                <a:schemeClr val="dk1"/>
              </a:solidFill>
            </a:endParaRPr>
          </a:p>
        </p:txBody>
      </p:sp>
      <p:cxnSp>
        <p:nvCxnSpPr>
          <p:cNvPr id="714" name="Google Shape;714;p50"/>
          <p:cNvCxnSpPr>
            <a:stCxn id="708" idx="6"/>
            <a:endCxn id="713" idx="1"/>
          </p:cNvCxnSpPr>
          <p:nvPr/>
        </p:nvCxnSpPr>
        <p:spPr>
          <a:xfrm>
            <a:off x="5156125" y="1058650"/>
            <a:ext cx="276000" cy="1200"/>
          </a:xfrm>
          <a:prstGeom prst="straightConnector1">
            <a:avLst/>
          </a:prstGeom>
          <a:noFill/>
          <a:ln cap="flat" cmpd="sng" w="9525">
            <a:solidFill>
              <a:schemeClr val="dk2"/>
            </a:solidFill>
            <a:prstDash val="solid"/>
            <a:round/>
            <a:headEnd len="med" w="med" type="none"/>
            <a:tailEnd len="med" w="med" type="triangle"/>
          </a:ln>
        </p:spPr>
      </p:cxnSp>
      <p:cxnSp>
        <p:nvCxnSpPr>
          <p:cNvPr id="715" name="Google Shape;715;p50"/>
          <p:cNvCxnSpPr>
            <a:stCxn id="713" idx="2"/>
            <a:endCxn id="707" idx="0"/>
          </p:cNvCxnSpPr>
          <p:nvPr/>
        </p:nvCxnSpPr>
        <p:spPr>
          <a:xfrm>
            <a:off x="7077275" y="1384050"/>
            <a:ext cx="0" cy="361800"/>
          </a:xfrm>
          <a:prstGeom prst="straightConnector1">
            <a:avLst/>
          </a:prstGeom>
          <a:noFill/>
          <a:ln cap="flat" cmpd="sng" w="9525">
            <a:solidFill>
              <a:schemeClr val="dk2"/>
            </a:solidFill>
            <a:prstDash val="solid"/>
            <a:round/>
            <a:headEnd len="med" w="med" type="none"/>
            <a:tailEnd len="med" w="med" type="triangle"/>
          </a:ln>
        </p:spPr>
      </p:cxnSp>
      <p:sp>
        <p:nvSpPr>
          <p:cNvPr id="716" name="Google Shape;716;p50"/>
          <p:cNvSpPr txBox="1"/>
          <p:nvPr/>
        </p:nvSpPr>
        <p:spPr>
          <a:xfrm>
            <a:off x="5287175" y="2305800"/>
            <a:ext cx="3580200" cy="648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1"/>
                </a:solidFill>
              </a:rPr>
              <a:t>Lizards can be located in tropical rainforests.</a:t>
            </a:r>
            <a:endParaRPr sz="1300">
              <a:solidFill>
                <a:schemeClr val="dk1"/>
              </a:solidFill>
            </a:endParaRPr>
          </a:p>
          <a:p>
            <a:pPr indent="0" lvl="0" marL="0" rtl="0" algn="l">
              <a:spcBef>
                <a:spcPts val="0"/>
              </a:spcBef>
              <a:spcAft>
                <a:spcPts val="0"/>
              </a:spcAft>
              <a:buNone/>
            </a:pPr>
            <a:r>
              <a:rPr lang="en-US" sz="1300">
                <a:solidFill>
                  <a:schemeClr val="dk1"/>
                </a:solidFill>
              </a:rPr>
              <a:t>Tropical is a kind of a place.</a:t>
            </a:r>
            <a:endParaRPr sz="1300">
              <a:solidFill>
                <a:schemeClr val="dk1"/>
              </a:solidFill>
            </a:endParaRPr>
          </a:p>
          <a:p>
            <a:pPr indent="0" lvl="0" marL="0" rtl="0" algn="l">
              <a:spcBef>
                <a:spcPts val="0"/>
              </a:spcBef>
              <a:spcAft>
                <a:spcPts val="0"/>
              </a:spcAft>
              <a:buNone/>
            </a:pPr>
            <a:r>
              <a:rPr lang="en-US" sz="1300">
                <a:solidFill>
                  <a:schemeClr val="dk1"/>
                </a:solidFill>
              </a:rPr>
              <a:t>Water can be tropical.</a:t>
            </a:r>
            <a:endParaRPr sz="1300">
              <a:solidFill>
                <a:schemeClr val="dk1"/>
              </a:solidFill>
            </a:endParaRPr>
          </a:p>
        </p:txBody>
      </p:sp>
      <p:cxnSp>
        <p:nvCxnSpPr>
          <p:cNvPr id="717" name="Google Shape;717;p50"/>
          <p:cNvCxnSpPr>
            <a:stCxn id="707" idx="4"/>
            <a:endCxn id="716" idx="0"/>
          </p:cNvCxnSpPr>
          <p:nvPr/>
        </p:nvCxnSpPr>
        <p:spPr>
          <a:xfrm>
            <a:off x="7077275" y="2044425"/>
            <a:ext cx="0" cy="261300"/>
          </a:xfrm>
          <a:prstGeom prst="straightConnector1">
            <a:avLst/>
          </a:prstGeom>
          <a:noFill/>
          <a:ln cap="flat" cmpd="sng" w="9525">
            <a:solidFill>
              <a:schemeClr val="dk2"/>
            </a:solidFill>
            <a:prstDash val="solid"/>
            <a:round/>
            <a:headEnd len="med" w="med" type="none"/>
            <a:tailEnd len="med" w="med" type="triangle"/>
          </a:ln>
        </p:spPr>
      </p:cxnSp>
      <p:sp>
        <p:nvSpPr>
          <p:cNvPr id="684" name="Google Shape;684;p50"/>
          <p:cNvSpPr/>
          <p:nvPr/>
        </p:nvSpPr>
        <p:spPr>
          <a:xfrm>
            <a:off x="5549625" y="3182750"/>
            <a:ext cx="1291200" cy="37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Attention Layer</a:t>
            </a:r>
            <a:endParaRPr sz="1300"/>
          </a:p>
        </p:txBody>
      </p:sp>
      <p:cxnSp>
        <p:nvCxnSpPr>
          <p:cNvPr id="718" name="Google Shape;718;p50"/>
          <p:cNvCxnSpPr>
            <a:stCxn id="709" idx="0"/>
            <a:endCxn id="706" idx="4"/>
          </p:cNvCxnSpPr>
          <p:nvPr/>
        </p:nvCxnSpPr>
        <p:spPr>
          <a:xfrm rot="-5400000">
            <a:off x="734375" y="1481525"/>
            <a:ext cx="548100" cy="600"/>
          </a:xfrm>
          <a:prstGeom prst="bentConnector3">
            <a:avLst>
              <a:gd fmla="val 49989" name="adj1"/>
            </a:avLst>
          </a:prstGeom>
          <a:noFill/>
          <a:ln cap="flat" cmpd="sng" w="9525">
            <a:solidFill>
              <a:schemeClr val="dk2"/>
            </a:solidFill>
            <a:prstDash val="solid"/>
            <a:round/>
            <a:headEnd len="med" w="med" type="none"/>
            <a:tailEnd len="med" w="med" type="triangle"/>
          </a:ln>
        </p:spPr>
      </p:cxnSp>
      <p:cxnSp>
        <p:nvCxnSpPr>
          <p:cNvPr id="719" name="Google Shape;719;p50"/>
          <p:cNvCxnSpPr>
            <a:stCxn id="716" idx="2"/>
            <a:endCxn id="684" idx="0"/>
          </p:cNvCxnSpPr>
          <p:nvPr/>
        </p:nvCxnSpPr>
        <p:spPr>
          <a:xfrm rot="5400000">
            <a:off x="6522125" y="2627550"/>
            <a:ext cx="228300" cy="882000"/>
          </a:xfrm>
          <a:prstGeom prst="bentConnector3">
            <a:avLst>
              <a:gd fmla="val 50011" name="adj1"/>
            </a:avLst>
          </a:prstGeom>
          <a:noFill/>
          <a:ln cap="flat" cmpd="sng" w="9525">
            <a:solidFill>
              <a:schemeClr val="dk2"/>
            </a:solidFill>
            <a:prstDash val="solid"/>
            <a:round/>
            <a:headEnd len="med" w="med" type="none"/>
            <a:tailEnd len="med" w="med" type="triangle"/>
          </a:ln>
        </p:spPr>
      </p:cxnSp>
      <p:sp>
        <p:nvSpPr>
          <p:cNvPr id="691" name="Google Shape;691;p50"/>
          <p:cNvSpPr/>
          <p:nvPr/>
        </p:nvSpPr>
        <p:spPr>
          <a:xfrm>
            <a:off x="5549625" y="3762225"/>
            <a:ext cx="1291200" cy="37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Attention Layer</a:t>
            </a:r>
            <a:endParaRPr sz="1300"/>
          </a:p>
        </p:txBody>
      </p:sp>
      <p:sp>
        <p:nvSpPr>
          <p:cNvPr id="693" name="Google Shape;693;p50"/>
          <p:cNvSpPr/>
          <p:nvPr/>
        </p:nvSpPr>
        <p:spPr>
          <a:xfrm>
            <a:off x="5549625" y="4387850"/>
            <a:ext cx="1291200" cy="377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Attention Layer</a:t>
            </a:r>
            <a:endParaRPr sz="1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51"/>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en-US"/>
              <a:t>‘No-knowledge’ baseline is strong</a:t>
            </a:r>
            <a:endParaRPr/>
          </a:p>
        </p:txBody>
      </p:sp>
      <p:graphicFrame>
        <p:nvGraphicFramePr>
          <p:cNvPr id="726" name="Google Shape;726;p51"/>
          <p:cNvGraphicFramePr/>
          <p:nvPr/>
        </p:nvGraphicFramePr>
        <p:xfrm>
          <a:off x="788013" y="2778550"/>
          <a:ext cx="3000000" cy="3000000"/>
        </p:xfrm>
        <a:graphic>
          <a:graphicData uri="http://schemas.openxmlformats.org/drawingml/2006/table">
            <a:tbl>
              <a:tblPr>
                <a:noFill/>
                <a:tableStyleId>{F3C18CD7-41BE-45A3-A37D-B02C819B959A}</a:tableStyleId>
              </a:tblPr>
              <a:tblGrid>
                <a:gridCol w="2205525"/>
                <a:gridCol w="747675"/>
              </a:tblGrid>
              <a:tr h="27127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76.7</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ATOMIC</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77.1</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ConceptNet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80.1</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solidFill>
                          <a:schemeClr val="dk1"/>
                        </a:solidFill>
                      </a:endParaRPr>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79.5</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-symmetric -overlapping</a:t>
                      </a:r>
                      <a:endParaRPr sz="1000" u="none" cap="none" strike="noStrike">
                        <a:solidFill>
                          <a:schemeClr val="dk1"/>
                        </a:solidFill>
                      </a:endParaRPr>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79.7</a:t>
                      </a:r>
                      <a:endParaRPr sz="1000" u="none" cap="none" strike="noStrike"/>
                    </a:p>
                  </a:txBody>
                  <a:tcPr marT="0" marB="0" marR="91425" marL="91425" anchor="ct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in a separate OCN</a:t>
                      </a:r>
                      <a:endParaRPr sz="1000" u="none" cap="none" strike="noStrike">
                        <a:solidFill>
                          <a:schemeClr val="dk1"/>
                        </a:solidFill>
                      </a:endParaRPr>
                    </a:p>
                  </a:txBody>
                  <a:tcPr marT="0" marB="0" marR="91425" marL="91425"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sng" cap="none" strike="noStrike"/>
                        <a:t>80.1</a:t>
                      </a:r>
                      <a:endParaRPr sz="1000" u="sng" cap="none" strike="noStrike"/>
                    </a:p>
                  </a:txBody>
                  <a:tcPr marT="0" marB="0" marR="91425" marL="91425" anchor="ctr">
                    <a:lnB cap="flat" cmpd="sng" w="9525">
                      <a:solidFill>
                        <a:srgbClr val="9E9E9E"/>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ConceptNet (2-hop)</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80.5</a:t>
                      </a:r>
                      <a:endParaRPr b="1" sz="1000" u="sng"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27" name="Google Shape;727;p51"/>
          <p:cNvSpPr txBox="1"/>
          <p:nvPr/>
        </p:nvSpPr>
        <p:spPr>
          <a:xfrm>
            <a:off x="905013" y="2283825"/>
            <a:ext cx="26838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CommonSense QA</a:t>
            </a:r>
            <a:endParaRPr b="0" i="0" sz="1400" u="none" cap="none" strike="noStrike">
              <a:solidFill>
                <a:srgbClr val="000000"/>
              </a:solidFill>
              <a:latin typeface="Arial"/>
              <a:ea typeface="Arial"/>
              <a:cs typeface="Arial"/>
              <a:sym typeface="Arial"/>
            </a:endParaRPr>
          </a:p>
        </p:txBody>
      </p:sp>
      <p:graphicFrame>
        <p:nvGraphicFramePr>
          <p:cNvPr id="728" name="Google Shape;728;p51"/>
          <p:cNvGraphicFramePr/>
          <p:nvPr/>
        </p:nvGraphicFramePr>
        <p:xfrm>
          <a:off x="4789250" y="1923475"/>
          <a:ext cx="3000000" cy="3000000"/>
        </p:xfrm>
        <a:graphic>
          <a:graphicData uri="http://schemas.openxmlformats.org/drawingml/2006/table">
            <a:tbl>
              <a:tblPr>
                <a:noFill/>
                <a:tableStyleId>{F3C18CD7-41BE-45A3-A37D-B02C819B959A}</a:tableStyleId>
              </a:tblPr>
              <a:tblGrid>
                <a:gridCol w="1350450"/>
                <a:gridCol w="1788600"/>
                <a:gridCol w="968875"/>
              </a:tblGrid>
              <a:tr h="25932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593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78.7</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79.04</a:t>
                      </a:r>
                      <a:endParaRPr b="1" sz="1000" u="none"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78.56</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77.22</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78.61</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78.04</a:t>
                      </a:r>
                      <a:endParaRPr i="1" sz="1000" u="none" cap="none" strike="noStrike"/>
                    </a:p>
                  </a:txBody>
                  <a:tcPr marT="0" marB="0" marR="91425" marL="91425" anchor="ct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sng" cap="none" strike="noStrike"/>
                        <a:t>78.81</a:t>
                      </a:r>
                      <a:endParaRPr i="1" sz="1000" u="sng"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-RelatedTo</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-Synonym-Antonym</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78.66</a:t>
                      </a:r>
                      <a:endParaRPr i="1" sz="1000" u="none" cap="none" strike="noStrike"/>
                    </a:p>
                  </a:txBody>
                  <a:tcPr marT="0" marB="0" marR="91425" marL="91425" anchor="ctr"/>
                </a:tc>
              </a:tr>
            </a:tbl>
          </a:graphicData>
        </a:graphic>
      </p:graphicFrame>
      <p:sp>
        <p:nvSpPr>
          <p:cNvPr id="729" name="Google Shape;729;p51"/>
          <p:cNvSpPr txBox="1"/>
          <p:nvPr/>
        </p:nvSpPr>
        <p:spPr>
          <a:xfrm>
            <a:off x="5746350" y="1423375"/>
            <a:ext cx="25329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SocialIQA</a:t>
            </a:r>
            <a:endParaRPr b="0" i="0" sz="1400" u="none" cap="none" strike="noStrike">
              <a:solidFill>
                <a:srgbClr val="000000"/>
              </a:solidFill>
              <a:latin typeface="Arial"/>
              <a:ea typeface="Arial"/>
              <a:cs typeface="Arial"/>
              <a:sym typeface="Arial"/>
            </a:endParaRPr>
          </a:p>
        </p:txBody>
      </p:sp>
      <p:sp>
        <p:nvSpPr>
          <p:cNvPr id="730" name="Google Shape;730;p51"/>
          <p:cNvSpPr/>
          <p:nvPr/>
        </p:nvSpPr>
        <p:spPr>
          <a:xfrm>
            <a:off x="788025" y="3049825"/>
            <a:ext cx="29532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31" name="Google Shape;731;p51"/>
          <p:cNvSpPr/>
          <p:nvPr/>
        </p:nvSpPr>
        <p:spPr>
          <a:xfrm>
            <a:off x="4789250" y="2170925"/>
            <a:ext cx="41079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2"/>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4050"/>
              <a:buFont typeface="Arial"/>
              <a:buNone/>
            </a:pPr>
            <a:r>
              <a:rPr lang="en-US"/>
              <a:t>Adding knowledge helps</a:t>
            </a:r>
            <a:endParaRPr/>
          </a:p>
        </p:txBody>
      </p:sp>
      <p:graphicFrame>
        <p:nvGraphicFramePr>
          <p:cNvPr id="738" name="Google Shape;738;p52"/>
          <p:cNvGraphicFramePr/>
          <p:nvPr/>
        </p:nvGraphicFramePr>
        <p:xfrm>
          <a:off x="788013" y="2778550"/>
          <a:ext cx="3000000" cy="3000000"/>
        </p:xfrm>
        <a:graphic>
          <a:graphicData uri="http://schemas.openxmlformats.org/drawingml/2006/table">
            <a:tbl>
              <a:tblPr>
                <a:noFill/>
                <a:tableStyleId>{F3C18CD7-41BE-45A3-A37D-B02C819B959A}</a:tableStyleId>
              </a:tblPr>
              <a:tblGrid>
                <a:gridCol w="2205525"/>
                <a:gridCol w="747675"/>
              </a:tblGrid>
              <a:tr h="27127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76.7</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ATOMIC</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77.1</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ConceptNet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80.1</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solidFill>
                          <a:schemeClr val="dk1"/>
                        </a:solidFill>
                      </a:endParaRPr>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79.5</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-symmetric -overlapping</a:t>
                      </a:r>
                      <a:endParaRPr sz="1000" u="none" cap="none" strike="noStrike">
                        <a:solidFill>
                          <a:schemeClr val="dk1"/>
                        </a:solidFill>
                      </a:endParaRPr>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79.7</a:t>
                      </a:r>
                      <a:endParaRPr sz="1000" u="none" cap="none" strike="noStrike"/>
                    </a:p>
                  </a:txBody>
                  <a:tcPr marT="0" marB="0" marR="91425" marL="91425" anchor="ct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in a separate OCN</a:t>
                      </a:r>
                      <a:endParaRPr sz="1000" u="none" cap="none" strike="noStrike">
                        <a:solidFill>
                          <a:schemeClr val="dk1"/>
                        </a:solidFill>
                      </a:endParaRPr>
                    </a:p>
                  </a:txBody>
                  <a:tcPr marT="0" marB="0" marR="91425" marL="91425"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sng" cap="none" strike="noStrike"/>
                        <a:t>80.1</a:t>
                      </a:r>
                      <a:endParaRPr sz="1000" u="sng" cap="none" strike="noStrike"/>
                    </a:p>
                  </a:txBody>
                  <a:tcPr marT="0" marB="0" marR="91425" marL="91425" anchor="ctr">
                    <a:lnB cap="flat" cmpd="sng" w="9525">
                      <a:solidFill>
                        <a:srgbClr val="9E9E9E"/>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ConceptNet (2-hop)</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80.5</a:t>
                      </a:r>
                      <a:endParaRPr b="1" sz="1000" u="sng"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39" name="Google Shape;739;p52"/>
          <p:cNvSpPr txBox="1"/>
          <p:nvPr/>
        </p:nvSpPr>
        <p:spPr>
          <a:xfrm>
            <a:off x="905013" y="2283825"/>
            <a:ext cx="26838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CommonSense QA</a:t>
            </a:r>
            <a:endParaRPr b="0" i="0" sz="1400" u="none" cap="none" strike="noStrike">
              <a:solidFill>
                <a:srgbClr val="000000"/>
              </a:solidFill>
              <a:latin typeface="Arial"/>
              <a:ea typeface="Arial"/>
              <a:cs typeface="Arial"/>
              <a:sym typeface="Arial"/>
            </a:endParaRPr>
          </a:p>
        </p:txBody>
      </p:sp>
      <p:graphicFrame>
        <p:nvGraphicFramePr>
          <p:cNvPr id="740" name="Google Shape;740;p52"/>
          <p:cNvGraphicFramePr/>
          <p:nvPr/>
        </p:nvGraphicFramePr>
        <p:xfrm>
          <a:off x="4789250" y="1923475"/>
          <a:ext cx="3000000" cy="3000000"/>
        </p:xfrm>
        <a:graphic>
          <a:graphicData uri="http://schemas.openxmlformats.org/drawingml/2006/table">
            <a:tbl>
              <a:tblPr>
                <a:noFill/>
                <a:tableStyleId>{F3C18CD7-41BE-45A3-A37D-B02C819B959A}</a:tableStyleId>
              </a:tblPr>
              <a:tblGrid>
                <a:gridCol w="1350450"/>
                <a:gridCol w="1788600"/>
                <a:gridCol w="968875"/>
              </a:tblGrid>
              <a:tr h="25932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593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78.7</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79.04</a:t>
                      </a:r>
                      <a:endParaRPr b="1" sz="1000" u="none"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78.56</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77.22</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78.61</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78.04</a:t>
                      </a:r>
                      <a:endParaRPr i="1" sz="1000" u="none" cap="none" strike="noStrike"/>
                    </a:p>
                  </a:txBody>
                  <a:tcPr marT="0" marB="0" marR="91425" marL="91425" anchor="ct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sng" cap="none" strike="noStrike"/>
                        <a:t>78.81</a:t>
                      </a:r>
                      <a:endParaRPr i="1" sz="1000" u="sng"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-RelatedTo</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-Synonym-Antonym</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78.66</a:t>
                      </a:r>
                      <a:endParaRPr i="1" sz="1000" u="none" cap="none" strike="noStrike"/>
                    </a:p>
                  </a:txBody>
                  <a:tcPr marT="0" marB="0" marR="91425" marL="91425" anchor="ctr"/>
                </a:tc>
              </a:tr>
            </a:tbl>
          </a:graphicData>
        </a:graphic>
      </p:graphicFrame>
      <p:sp>
        <p:nvSpPr>
          <p:cNvPr id="741" name="Google Shape;741;p52"/>
          <p:cNvSpPr txBox="1"/>
          <p:nvPr/>
        </p:nvSpPr>
        <p:spPr>
          <a:xfrm>
            <a:off x="5746350" y="1423375"/>
            <a:ext cx="25329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SocialIQA</a:t>
            </a:r>
            <a:endParaRPr b="0" i="0" sz="1400" u="none" cap="none" strike="noStrike">
              <a:solidFill>
                <a:srgbClr val="000000"/>
              </a:solidFill>
              <a:latin typeface="Arial"/>
              <a:ea typeface="Arial"/>
              <a:cs typeface="Arial"/>
              <a:sym typeface="Arial"/>
            </a:endParaRPr>
          </a:p>
        </p:txBody>
      </p:sp>
      <p:sp>
        <p:nvSpPr>
          <p:cNvPr id="742" name="Google Shape;742;p52"/>
          <p:cNvSpPr/>
          <p:nvPr/>
        </p:nvSpPr>
        <p:spPr>
          <a:xfrm>
            <a:off x="788025" y="3049825"/>
            <a:ext cx="29532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43" name="Google Shape;743;p52"/>
          <p:cNvSpPr/>
          <p:nvPr/>
        </p:nvSpPr>
        <p:spPr>
          <a:xfrm>
            <a:off x="4789250" y="2170925"/>
            <a:ext cx="41079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44" name="Google Shape;744;p52"/>
          <p:cNvSpPr/>
          <p:nvPr/>
        </p:nvSpPr>
        <p:spPr>
          <a:xfrm>
            <a:off x="788025" y="4672225"/>
            <a:ext cx="2953200" cy="271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45" name="Google Shape;745;p52"/>
          <p:cNvSpPr/>
          <p:nvPr/>
        </p:nvSpPr>
        <p:spPr>
          <a:xfrm>
            <a:off x="4789250" y="2473800"/>
            <a:ext cx="4107900" cy="271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3"/>
          <p:cNvSpPr txBox="1"/>
          <p:nvPr>
            <p:ph type="title"/>
          </p:nvPr>
        </p:nvSpPr>
        <p:spPr>
          <a:xfrm>
            <a:off x="407975" y="0"/>
            <a:ext cx="8736000" cy="109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en-US"/>
              <a:t>Different knowledge helps different problems</a:t>
            </a:r>
            <a:endParaRPr/>
          </a:p>
        </p:txBody>
      </p:sp>
      <p:graphicFrame>
        <p:nvGraphicFramePr>
          <p:cNvPr id="752" name="Google Shape;752;p53"/>
          <p:cNvGraphicFramePr/>
          <p:nvPr/>
        </p:nvGraphicFramePr>
        <p:xfrm>
          <a:off x="788013" y="2778550"/>
          <a:ext cx="3000000" cy="3000000"/>
        </p:xfrm>
        <a:graphic>
          <a:graphicData uri="http://schemas.openxmlformats.org/drawingml/2006/table">
            <a:tbl>
              <a:tblPr>
                <a:noFill/>
                <a:tableStyleId>{F3C18CD7-41BE-45A3-A37D-B02C819B959A}</a:tableStyleId>
              </a:tblPr>
              <a:tblGrid>
                <a:gridCol w="2205525"/>
                <a:gridCol w="747675"/>
              </a:tblGrid>
              <a:tr h="27127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76.7</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ATOMIC</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77.1</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ConceptNet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80.1</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solidFill>
                          <a:schemeClr val="dk1"/>
                        </a:solidFill>
                      </a:endParaRPr>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79.5</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-symmetric -overlapping</a:t>
                      </a:r>
                      <a:endParaRPr sz="1000" u="none" cap="none" strike="noStrike">
                        <a:solidFill>
                          <a:schemeClr val="dk1"/>
                        </a:solidFill>
                      </a:endParaRPr>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79.7</a:t>
                      </a:r>
                      <a:endParaRPr sz="1000" u="none" cap="none" strike="noStrike"/>
                    </a:p>
                  </a:txBody>
                  <a:tcPr marT="0" marB="0" marR="91425" marL="91425" anchor="ct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in a separate OCN</a:t>
                      </a:r>
                      <a:endParaRPr sz="1000" u="none" cap="none" strike="noStrike">
                        <a:solidFill>
                          <a:schemeClr val="dk1"/>
                        </a:solidFill>
                      </a:endParaRPr>
                    </a:p>
                  </a:txBody>
                  <a:tcPr marT="0" marB="0" marR="91425" marL="91425"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sng" cap="none" strike="noStrike"/>
                        <a:t>80.1</a:t>
                      </a:r>
                      <a:endParaRPr sz="1000" u="sng" cap="none" strike="noStrike"/>
                    </a:p>
                  </a:txBody>
                  <a:tcPr marT="0" marB="0" marR="91425" marL="91425" anchor="ctr">
                    <a:lnB cap="flat" cmpd="sng" w="9525">
                      <a:solidFill>
                        <a:srgbClr val="9E9E9E"/>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ConceptNet (2-hop)</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80.5</a:t>
                      </a:r>
                      <a:endParaRPr b="1" sz="1000" u="sng"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53" name="Google Shape;753;p53"/>
          <p:cNvSpPr txBox="1"/>
          <p:nvPr/>
        </p:nvSpPr>
        <p:spPr>
          <a:xfrm>
            <a:off x="905013" y="2283825"/>
            <a:ext cx="26838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CommonSense QA</a:t>
            </a:r>
            <a:endParaRPr b="0" i="0" sz="1400" u="none" cap="none" strike="noStrike">
              <a:solidFill>
                <a:srgbClr val="000000"/>
              </a:solidFill>
              <a:latin typeface="Arial"/>
              <a:ea typeface="Arial"/>
              <a:cs typeface="Arial"/>
              <a:sym typeface="Arial"/>
            </a:endParaRPr>
          </a:p>
        </p:txBody>
      </p:sp>
      <p:graphicFrame>
        <p:nvGraphicFramePr>
          <p:cNvPr id="754" name="Google Shape;754;p53"/>
          <p:cNvGraphicFramePr/>
          <p:nvPr/>
        </p:nvGraphicFramePr>
        <p:xfrm>
          <a:off x="4789250" y="1923475"/>
          <a:ext cx="3000000" cy="3000000"/>
        </p:xfrm>
        <a:graphic>
          <a:graphicData uri="http://schemas.openxmlformats.org/drawingml/2006/table">
            <a:tbl>
              <a:tblPr>
                <a:noFill/>
                <a:tableStyleId>{F3C18CD7-41BE-45A3-A37D-B02C819B959A}</a:tableStyleId>
              </a:tblPr>
              <a:tblGrid>
                <a:gridCol w="1350450"/>
                <a:gridCol w="1788600"/>
                <a:gridCol w="968875"/>
              </a:tblGrid>
              <a:tr h="25932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593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78.7</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79.04</a:t>
                      </a:r>
                      <a:endParaRPr b="1" sz="1000" u="none"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78.56</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77.22</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78.61</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78.04</a:t>
                      </a:r>
                      <a:endParaRPr i="1" sz="1000" u="none" cap="none" strike="noStrike"/>
                    </a:p>
                  </a:txBody>
                  <a:tcPr marT="0" marB="0" marR="91425" marL="91425" anchor="ct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sng" cap="none" strike="noStrike"/>
                        <a:t>78.81</a:t>
                      </a:r>
                      <a:endParaRPr i="1" sz="1000" u="sng"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-RelatedTo</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-Synonym-Antonym</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78.66</a:t>
                      </a:r>
                      <a:endParaRPr i="1" sz="1000" u="none" cap="none" strike="noStrike"/>
                    </a:p>
                  </a:txBody>
                  <a:tcPr marT="0" marB="0" marR="91425" marL="91425" anchor="ctr"/>
                </a:tc>
              </a:tr>
            </a:tbl>
          </a:graphicData>
        </a:graphic>
      </p:graphicFrame>
      <p:sp>
        <p:nvSpPr>
          <p:cNvPr id="755" name="Google Shape;755;p53"/>
          <p:cNvSpPr txBox="1"/>
          <p:nvPr/>
        </p:nvSpPr>
        <p:spPr>
          <a:xfrm>
            <a:off x="5746350" y="1423375"/>
            <a:ext cx="25329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SocialIQA</a:t>
            </a:r>
            <a:endParaRPr b="0" i="0" sz="1400" u="none" cap="none" strike="noStrike">
              <a:solidFill>
                <a:srgbClr val="000000"/>
              </a:solidFill>
              <a:latin typeface="Arial"/>
              <a:ea typeface="Arial"/>
              <a:cs typeface="Arial"/>
              <a:sym typeface="Arial"/>
            </a:endParaRPr>
          </a:p>
        </p:txBody>
      </p:sp>
      <p:sp>
        <p:nvSpPr>
          <p:cNvPr id="756" name="Google Shape;756;p53"/>
          <p:cNvSpPr/>
          <p:nvPr/>
        </p:nvSpPr>
        <p:spPr>
          <a:xfrm>
            <a:off x="788025" y="3049825"/>
            <a:ext cx="29532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57" name="Google Shape;757;p53"/>
          <p:cNvSpPr/>
          <p:nvPr/>
        </p:nvSpPr>
        <p:spPr>
          <a:xfrm>
            <a:off x="4789250" y="2170925"/>
            <a:ext cx="41079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58" name="Google Shape;758;p53"/>
          <p:cNvSpPr/>
          <p:nvPr/>
        </p:nvSpPr>
        <p:spPr>
          <a:xfrm>
            <a:off x="788025" y="4672225"/>
            <a:ext cx="2953200" cy="271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59" name="Google Shape;759;p53"/>
          <p:cNvSpPr/>
          <p:nvPr/>
        </p:nvSpPr>
        <p:spPr>
          <a:xfrm>
            <a:off x="4789250" y="2473800"/>
            <a:ext cx="4107900" cy="271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60" name="Google Shape;760;p53"/>
          <p:cNvSpPr/>
          <p:nvPr/>
        </p:nvSpPr>
        <p:spPr>
          <a:xfrm>
            <a:off x="788025" y="3321100"/>
            <a:ext cx="2953200" cy="271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61" name="Google Shape;761;p53"/>
          <p:cNvSpPr/>
          <p:nvPr/>
        </p:nvSpPr>
        <p:spPr>
          <a:xfrm>
            <a:off x="4789250" y="3522975"/>
            <a:ext cx="4107900" cy="271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4"/>
          <p:cNvSpPr txBox="1"/>
          <p:nvPr>
            <p:ph type="title"/>
          </p:nvPr>
        </p:nvSpPr>
        <p:spPr>
          <a:xfrm>
            <a:off x="-25" y="0"/>
            <a:ext cx="9144000" cy="92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sz="3850"/>
              <a:t>More knowledge is not always better </a:t>
            </a:r>
            <a:endParaRPr sz="3850"/>
          </a:p>
        </p:txBody>
      </p:sp>
      <p:graphicFrame>
        <p:nvGraphicFramePr>
          <p:cNvPr id="768" name="Google Shape;768;p54"/>
          <p:cNvGraphicFramePr/>
          <p:nvPr/>
        </p:nvGraphicFramePr>
        <p:xfrm>
          <a:off x="788013" y="2778550"/>
          <a:ext cx="3000000" cy="3000000"/>
        </p:xfrm>
        <a:graphic>
          <a:graphicData uri="http://schemas.openxmlformats.org/drawingml/2006/table">
            <a:tbl>
              <a:tblPr>
                <a:noFill/>
                <a:tableStyleId>{F3C18CD7-41BE-45A3-A37D-B02C819B959A}</a:tableStyleId>
              </a:tblPr>
              <a:tblGrid>
                <a:gridCol w="2205525"/>
                <a:gridCol w="747675"/>
              </a:tblGrid>
              <a:tr h="27127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76.7</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ATOMIC</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77.1</a:t>
                      </a:r>
                      <a:endParaRPr sz="1000" u="none" cap="none" strike="noStrike"/>
                    </a:p>
                  </a:txBody>
                  <a:tcPr marT="0" marB="0" marR="91425" marL="91425" anchor="ctr">
                    <a:solidFill>
                      <a:srgbClr val="F3F3F3"/>
                    </a:solidFill>
                  </a:tcPr>
                </a:tc>
              </a:tr>
              <a:tr h="2686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ConceptNet</a:t>
                      </a:r>
                      <a:endParaRPr sz="1000" u="none" cap="none" strike="noStrike"/>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80.1</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solidFill>
                          <a:schemeClr val="dk1"/>
                        </a:solidFill>
                      </a:endParaRPr>
                    </a:p>
                  </a:txBody>
                  <a:tcPr marT="0" marB="0"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79.5</a:t>
                      </a:r>
                      <a:endParaRPr sz="1000" u="none" cap="none" strike="noStrike"/>
                    </a:p>
                  </a:txBody>
                  <a:tcPr marT="0" marB="0" marR="91425" marL="91425" anchor="ctr">
                    <a:solidFill>
                      <a:srgbClr val="F3F3F3"/>
                    </a:solidFill>
                  </a:tcP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-symmetric -overlapping</a:t>
                      </a:r>
                      <a:endParaRPr sz="1000" u="none" cap="none" strike="noStrike">
                        <a:solidFill>
                          <a:schemeClr val="dk1"/>
                        </a:solidFill>
                      </a:endParaRPr>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79.7</a:t>
                      </a:r>
                      <a:endParaRPr sz="1000" u="none" cap="none" strike="noStrike"/>
                    </a:p>
                  </a:txBody>
                  <a:tcPr marT="0" marB="0" marR="91425" marL="91425" anchor="ctr"/>
                </a:tc>
              </a:tr>
              <a:tr h="2712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CSKG in a separate OCN</a:t>
                      </a:r>
                      <a:endParaRPr sz="1000" u="none" cap="none" strike="noStrike">
                        <a:solidFill>
                          <a:schemeClr val="dk1"/>
                        </a:solidFill>
                      </a:endParaRPr>
                    </a:p>
                  </a:txBody>
                  <a:tcPr marT="0" marB="0" marR="91425" marL="91425"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sng" cap="none" strike="noStrike"/>
                        <a:t>80.1</a:t>
                      </a:r>
                      <a:endParaRPr sz="1000" u="sng" cap="none" strike="noStrike"/>
                    </a:p>
                  </a:txBody>
                  <a:tcPr marT="0" marB="0" marR="91425" marL="91425" anchor="ctr">
                    <a:lnB cap="flat" cmpd="sng" w="9525">
                      <a:solidFill>
                        <a:srgbClr val="9E9E9E"/>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ConceptNet (2-hop)</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80.5</a:t>
                      </a:r>
                      <a:endParaRPr b="1" sz="1000" u="sng"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69" name="Google Shape;769;p54"/>
          <p:cNvSpPr txBox="1"/>
          <p:nvPr/>
        </p:nvSpPr>
        <p:spPr>
          <a:xfrm>
            <a:off x="905013" y="2283825"/>
            <a:ext cx="26838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CommonSense QA</a:t>
            </a:r>
            <a:endParaRPr b="0" i="0" sz="1400" u="none" cap="none" strike="noStrike">
              <a:solidFill>
                <a:srgbClr val="000000"/>
              </a:solidFill>
              <a:latin typeface="Arial"/>
              <a:ea typeface="Arial"/>
              <a:cs typeface="Arial"/>
              <a:sym typeface="Arial"/>
            </a:endParaRPr>
          </a:p>
        </p:txBody>
      </p:sp>
      <p:graphicFrame>
        <p:nvGraphicFramePr>
          <p:cNvPr id="770" name="Google Shape;770;p54"/>
          <p:cNvGraphicFramePr/>
          <p:nvPr/>
        </p:nvGraphicFramePr>
        <p:xfrm>
          <a:off x="4789250" y="1923475"/>
          <a:ext cx="3000000" cy="3000000"/>
        </p:xfrm>
        <a:graphic>
          <a:graphicData uri="http://schemas.openxmlformats.org/drawingml/2006/table">
            <a:tbl>
              <a:tblPr>
                <a:noFill/>
                <a:tableStyleId>{F3C18CD7-41BE-45A3-A37D-B02C819B959A}</a:tableStyleId>
              </a:tblPr>
              <a:tblGrid>
                <a:gridCol w="1350450"/>
                <a:gridCol w="1788600"/>
                <a:gridCol w="968875"/>
              </a:tblGrid>
              <a:tr h="25932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Train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Inference Knowledge</a:t>
                      </a:r>
                      <a:endParaRPr b="1" sz="1000" u="none" cap="none" strike="noStrike">
                        <a:solidFill>
                          <a:srgbClr val="FFFFFF"/>
                        </a:solidFill>
                      </a:endParaRPr>
                    </a:p>
                  </a:txBody>
                  <a:tcPr marT="0" marB="0" marR="91425" marL="91425" anchor="ctr">
                    <a:solidFill>
                      <a:srgbClr val="666666"/>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rgbClr val="FFFFFF"/>
                          </a:solidFill>
                        </a:rPr>
                        <a:t>Dev acc</a:t>
                      </a:r>
                      <a:endParaRPr b="1" sz="1000" u="none" cap="none" strike="noStrike">
                        <a:solidFill>
                          <a:srgbClr val="FFFFFF"/>
                        </a:solidFill>
                      </a:endParaRPr>
                    </a:p>
                  </a:txBody>
                  <a:tcPr marT="0" marB="0" marR="91425" marL="91425" anchor="ctr">
                    <a:solidFill>
                      <a:srgbClr val="666666"/>
                    </a:solidFill>
                  </a:tcPr>
                </a:tc>
              </a:tr>
              <a:tr h="2593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78.7</a:t>
                      </a:r>
                      <a:endParaRPr sz="1000" u="none" cap="none" strike="noStrike"/>
                    </a:p>
                  </a:txBody>
                  <a:tcPr marT="0" marB="0" marR="91425" marL="91425" anchor="ctr">
                    <a:lnB cap="flat" cmpd="sng" w="9525">
                      <a:solidFill>
                        <a:srgbClr val="9E9E9E"/>
                      </a:solidFill>
                      <a:prstDash val="solid"/>
                      <a:round/>
                      <a:headEnd len="sm" w="sm" type="none"/>
                      <a:tailEnd len="sm" w="sm" type="none"/>
                    </a:lnB>
                    <a:solidFill>
                      <a:srgbClr val="F3F3F3"/>
                    </a:solidFill>
                  </a:tcP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rPr>
                        <a:t>ATOMIC</a:t>
                      </a:r>
                      <a:endParaRPr sz="1000" u="none" cap="none" strike="noStrike">
                        <a:solidFill>
                          <a:schemeClr val="dk1"/>
                        </a:solidFill>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t>79.04</a:t>
                      </a:r>
                      <a:endParaRPr b="1" sz="1000" u="none" cap="none" strike="noStrike"/>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lang="en-US" sz="1000" u="none" cap="none" strike="noStrike">
                          <a:solidFill>
                            <a:schemeClr val="dk1"/>
                          </a:solidFill>
                        </a:rPr>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CSKG</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t>78.56</a:t>
                      </a:r>
                      <a:endParaRPr sz="1000" u="none" cap="none" strike="noStrike"/>
                    </a:p>
                  </a:txBody>
                  <a:tcPr marT="0" marB="0" marR="91425" marL="91425" anchor="ctr">
                    <a:lnT cap="flat" cmpd="sng" w="9525">
                      <a:solidFill>
                        <a:srgbClr val="9E9E9E"/>
                      </a:solidFill>
                      <a:prstDash val="solid"/>
                      <a:round/>
                      <a:headEnd len="sm" w="sm" type="none"/>
                      <a:tailEnd len="sm" w="sm" type="none"/>
                    </a:lnT>
                    <a:solidFill>
                      <a:srgbClr val="F3F3F3"/>
                    </a:solidFill>
                  </a:tcP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77.22</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78.61</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78.04</a:t>
                      </a:r>
                      <a:endParaRPr i="1" sz="1000" u="none" cap="none" strike="noStrike"/>
                    </a:p>
                  </a:txBody>
                  <a:tcPr marT="0" marB="0" marR="91425" marL="91425" anchor="ctr"/>
                </a:tc>
              </a:tr>
              <a:tr h="30287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ConceptNet+Visual Genome</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sng" cap="none" strike="noStrike"/>
                        <a:t>78.81</a:t>
                      </a:r>
                      <a:endParaRPr i="1" sz="1000" u="sng"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-RelatedTo</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78.4</a:t>
                      </a:r>
                      <a:endParaRPr i="1" sz="1000" u="none" cap="none" strike="noStrike"/>
                    </a:p>
                  </a:txBody>
                  <a:tcPr marT="0" marB="0" marR="91425" marL="91425" anchor="ctr"/>
                </a:tc>
              </a:tr>
              <a:tr h="259325">
                <a:tc>
                  <a:txBody>
                    <a:bodyPr/>
                    <a:lstStyle/>
                    <a:p>
                      <a:pPr indent="0" lvl="0" marL="0" marR="0" rtl="0" algn="ctr">
                        <a:lnSpc>
                          <a:spcPct val="100000"/>
                        </a:lnSpc>
                        <a:spcBef>
                          <a:spcPts val="0"/>
                        </a:spcBef>
                        <a:spcAft>
                          <a:spcPts val="0"/>
                        </a:spcAft>
                        <a:buClr>
                          <a:schemeClr val="dk1"/>
                        </a:buClr>
                        <a:buSzPts val="1100"/>
                        <a:buFont typeface="Arial"/>
                        <a:buNone/>
                      </a:pPr>
                      <a:r>
                        <a:rPr i="1" lang="en-US" sz="1000" u="none" cap="none" strike="noStrike"/>
                        <a:t>CSKG</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-Synonym-Antonym</a:t>
                      </a:r>
                      <a:endParaRPr i="1" sz="1000" u="none" cap="none" strike="noStrike"/>
                    </a:p>
                  </a:txBody>
                  <a:tcPr marT="0" marB="0" marR="91425" marL="91425" anchor="ctr"/>
                </a:tc>
                <a:tc>
                  <a:txBody>
                    <a:bodyPr/>
                    <a:lstStyle/>
                    <a:p>
                      <a:pPr indent="0" lvl="0" marL="0" marR="0" rtl="0" algn="ctr">
                        <a:lnSpc>
                          <a:spcPct val="100000"/>
                        </a:lnSpc>
                        <a:spcBef>
                          <a:spcPts val="0"/>
                        </a:spcBef>
                        <a:spcAft>
                          <a:spcPts val="0"/>
                        </a:spcAft>
                        <a:buClr>
                          <a:srgbClr val="000000"/>
                        </a:buClr>
                        <a:buSzPts val="1000"/>
                        <a:buFont typeface="Arial"/>
                        <a:buNone/>
                      </a:pPr>
                      <a:r>
                        <a:rPr i="1" lang="en-US" sz="1000" u="none" cap="none" strike="noStrike"/>
                        <a:t>78.66</a:t>
                      </a:r>
                      <a:endParaRPr i="1" sz="1000" u="none" cap="none" strike="noStrike"/>
                    </a:p>
                  </a:txBody>
                  <a:tcPr marT="0" marB="0" marR="91425" marL="91425" anchor="ctr"/>
                </a:tc>
              </a:tr>
            </a:tbl>
          </a:graphicData>
        </a:graphic>
      </p:graphicFrame>
      <p:sp>
        <p:nvSpPr>
          <p:cNvPr id="771" name="Google Shape;771;p54"/>
          <p:cNvSpPr txBox="1"/>
          <p:nvPr/>
        </p:nvSpPr>
        <p:spPr>
          <a:xfrm>
            <a:off x="5746350" y="1423375"/>
            <a:ext cx="2532900" cy="4494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SocialIQA</a:t>
            </a:r>
            <a:endParaRPr b="0" i="0" sz="1400" u="none" cap="none" strike="noStrike">
              <a:solidFill>
                <a:srgbClr val="000000"/>
              </a:solidFill>
              <a:latin typeface="Arial"/>
              <a:ea typeface="Arial"/>
              <a:cs typeface="Arial"/>
              <a:sym typeface="Arial"/>
            </a:endParaRPr>
          </a:p>
        </p:txBody>
      </p:sp>
      <p:sp>
        <p:nvSpPr>
          <p:cNvPr id="772" name="Google Shape;772;p54"/>
          <p:cNvSpPr/>
          <p:nvPr/>
        </p:nvSpPr>
        <p:spPr>
          <a:xfrm>
            <a:off x="788025" y="3049825"/>
            <a:ext cx="29532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3" name="Google Shape;773;p54"/>
          <p:cNvSpPr/>
          <p:nvPr/>
        </p:nvSpPr>
        <p:spPr>
          <a:xfrm>
            <a:off x="4789250" y="2170925"/>
            <a:ext cx="4107900" cy="2712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4" name="Google Shape;774;p54"/>
          <p:cNvSpPr/>
          <p:nvPr/>
        </p:nvSpPr>
        <p:spPr>
          <a:xfrm>
            <a:off x="788025" y="4672225"/>
            <a:ext cx="2953200" cy="271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5" name="Google Shape;775;p54"/>
          <p:cNvSpPr/>
          <p:nvPr/>
        </p:nvSpPr>
        <p:spPr>
          <a:xfrm>
            <a:off x="4789250" y="2473800"/>
            <a:ext cx="4107900" cy="271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6" name="Google Shape;776;p54"/>
          <p:cNvSpPr/>
          <p:nvPr/>
        </p:nvSpPr>
        <p:spPr>
          <a:xfrm>
            <a:off x="788025" y="3321100"/>
            <a:ext cx="2953200" cy="271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7" name="Google Shape;777;p54"/>
          <p:cNvSpPr/>
          <p:nvPr/>
        </p:nvSpPr>
        <p:spPr>
          <a:xfrm>
            <a:off x="4789250" y="3522975"/>
            <a:ext cx="4107900" cy="271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8" name="Google Shape;778;p54"/>
          <p:cNvSpPr/>
          <p:nvPr/>
        </p:nvSpPr>
        <p:spPr>
          <a:xfrm>
            <a:off x="4789263" y="2740275"/>
            <a:ext cx="4107900" cy="271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
        <p:nvSpPr>
          <p:cNvPr id="779" name="Google Shape;779;p54"/>
          <p:cNvSpPr/>
          <p:nvPr/>
        </p:nvSpPr>
        <p:spPr>
          <a:xfrm>
            <a:off x="788025" y="4400950"/>
            <a:ext cx="2953200" cy="271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55"/>
          <p:cNvSpPr txBox="1"/>
          <p:nvPr>
            <p:ph type="title"/>
          </p:nvPr>
        </p:nvSpPr>
        <p:spPr>
          <a:xfrm>
            <a:off x="685800" y="828952"/>
            <a:ext cx="7772400" cy="2038800"/>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0"/>
              </a:spcBef>
              <a:spcAft>
                <a:spcPts val="0"/>
              </a:spcAft>
              <a:buSzPts val="6000"/>
              <a:buNone/>
            </a:pPr>
            <a:r>
              <a:rPr lang="en-US" sz="5700"/>
              <a:t>Enhancing CSKGs with Language Models</a:t>
            </a:r>
            <a:endParaRPr sz="5700"/>
          </a:p>
        </p:txBody>
      </p:sp>
      <p:sp>
        <p:nvSpPr>
          <p:cNvPr id="785" name="Google Shape;785;p55"/>
          <p:cNvSpPr txBox="1"/>
          <p:nvPr>
            <p:ph idx="4294967295" type="subTitle"/>
          </p:nvPr>
        </p:nvSpPr>
        <p:spPr>
          <a:xfrm>
            <a:off x="376450" y="4203475"/>
            <a:ext cx="8491800" cy="663300"/>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540"/>
              </a:spcBef>
              <a:spcAft>
                <a:spcPts val="0"/>
              </a:spcAft>
              <a:buSzPts val="1100"/>
              <a:buNone/>
            </a:pPr>
            <a:r>
              <a:rPr i="1" lang="en-US" sz="1100">
                <a:solidFill>
                  <a:srgbClr val="666666"/>
                </a:solidFill>
              </a:rPr>
              <a:t>Wang et al. (2020). </a:t>
            </a:r>
            <a:r>
              <a:rPr i="1" lang="en-US" sz="1100">
                <a:solidFill>
                  <a:srgbClr val="666666"/>
                </a:solidFill>
              </a:rPr>
              <a:t>Connecting the Dots: A Knowledgeable Path Generator for Commonsense Question Answering. </a:t>
            </a:r>
            <a:br>
              <a:rPr i="1" lang="en-US" sz="1100">
                <a:solidFill>
                  <a:srgbClr val="666666"/>
                </a:solidFill>
              </a:rPr>
            </a:br>
            <a:r>
              <a:rPr i="1" lang="en-US" sz="1100">
                <a:solidFill>
                  <a:srgbClr val="666666"/>
                </a:solidFill>
              </a:rPr>
              <a:t>EMNLP Findings 2020</a:t>
            </a:r>
            <a:endParaRPr i="1" sz="1100">
              <a:solidFill>
                <a:srgbClr val="6666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56"/>
          <p:cNvSpPr txBox="1"/>
          <p:nvPr>
            <p:ph type="title"/>
          </p:nvPr>
        </p:nvSpPr>
        <p:spPr>
          <a:xfrm>
            <a:off x="0" y="0"/>
            <a:ext cx="9144000" cy="100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Neuro-Symbolic Reasoning Approaches</a:t>
            </a:r>
            <a:endParaRPr/>
          </a:p>
        </p:txBody>
      </p:sp>
      <p:pic>
        <p:nvPicPr>
          <p:cNvPr id="791" name="Google Shape;791;p56"/>
          <p:cNvPicPr preferRelativeResize="0"/>
          <p:nvPr/>
        </p:nvPicPr>
        <p:blipFill>
          <a:blip r:embed="rId3">
            <a:alphaModFix/>
          </a:blip>
          <a:stretch>
            <a:fillRect/>
          </a:stretch>
        </p:blipFill>
        <p:spPr>
          <a:xfrm>
            <a:off x="840088" y="1005300"/>
            <a:ext cx="7000819" cy="3985799"/>
          </a:xfrm>
          <a:prstGeom prst="rect">
            <a:avLst/>
          </a:prstGeom>
          <a:noFill/>
          <a:ln>
            <a:noFill/>
          </a:ln>
        </p:spPr>
      </p:pic>
      <p:sp>
        <p:nvSpPr>
          <p:cNvPr id="792" name="Google Shape;792;p56"/>
          <p:cNvSpPr txBox="1"/>
          <p:nvPr/>
        </p:nvSpPr>
        <p:spPr>
          <a:xfrm>
            <a:off x="226025" y="3160950"/>
            <a:ext cx="2225100" cy="17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Knowledge enhances language models</a:t>
            </a:r>
            <a:endParaRPr b="1" sz="2100">
              <a:solidFill>
                <a:srgbClr val="7F7F7F"/>
              </a:solidFill>
              <a:latin typeface="Helvetica Neue"/>
              <a:ea typeface="Helvetica Neue"/>
              <a:cs typeface="Helvetica Neue"/>
              <a:sym typeface="Helvetica Neue"/>
            </a:endParaRPr>
          </a:p>
        </p:txBody>
      </p:sp>
      <p:sp>
        <p:nvSpPr>
          <p:cNvPr id="793" name="Google Shape;793;p56"/>
          <p:cNvSpPr txBox="1"/>
          <p:nvPr/>
        </p:nvSpPr>
        <p:spPr>
          <a:xfrm>
            <a:off x="6432100" y="3160950"/>
            <a:ext cx="2442600" cy="148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980000"/>
                </a:solidFill>
                <a:latin typeface="Helvetica Neue"/>
                <a:ea typeface="Helvetica Neue"/>
                <a:cs typeface="Helvetica Neue"/>
                <a:sym typeface="Helvetica Neue"/>
              </a:rPr>
              <a:t>Language models fill in knowledge gaps</a:t>
            </a:r>
            <a:endParaRPr b="1" sz="1500">
              <a:solidFill>
                <a:srgbClr val="980000"/>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7"/>
          <p:cNvSpPr txBox="1"/>
          <p:nvPr>
            <p:ph type="title"/>
          </p:nvPr>
        </p:nvSpPr>
        <p:spPr>
          <a:xfrm>
            <a:off x="26974" y="0"/>
            <a:ext cx="9117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750"/>
              <a:t>Retrieving KG facts does not suffice</a:t>
            </a:r>
            <a:endParaRPr sz="3750"/>
          </a:p>
          <a:p>
            <a:pPr indent="0" lvl="0" marL="0" rtl="0" algn="r">
              <a:lnSpc>
                <a:spcPct val="100000"/>
              </a:lnSpc>
              <a:spcBef>
                <a:spcPts val="0"/>
              </a:spcBef>
              <a:spcAft>
                <a:spcPts val="0"/>
              </a:spcAft>
              <a:buSzPts val="4050"/>
              <a:buNone/>
            </a:pPr>
            <a:r>
              <a:t/>
            </a:r>
            <a:endParaRPr sz="1550">
              <a:solidFill>
                <a:srgbClr val="000000"/>
              </a:solidFill>
            </a:endParaRPr>
          </a:p>
        </p:txBody>
      </p:sp>
      <p:sp>
        <p:nvSpPr>
          <p:cNvPr id="800" name="Google Shape;800;p57"/>
          <p:cNvSpPr txBox="1"/>
          <p:nvPr>
            <p:ph idx="1" type="body"/>
          </p:nvPr>
        </p:nvSpPr>
        <p:spPr>
          <a:xfrm>
            <a:off x="4572000" y="1223150"/>
            <a:ext cx="4604400" cy="358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US" sz="1800"/>
              <a:t>Challenges </a:t>
            </a:r>
            <a:endParaRPr sz="1800"/>
          </a:p>
          <a:p>
            <a:pPr indent="-342900" lvl="1" marL="914400" rtl="0" algn="l">
              <a:lnSpc>
                <a:spcPct val="100000"/>
              </a:lnSpc>
              <a:spcBef>
                <a:spcPts val="360"/>
              </a:spcBef>
              <a:spcAft>
                <a:spcPts val="0"/>
              </a:spcAft>
              <a:buClr>
                <a:srgbClr val="000000"/>
              </a:buClr>
              <a:buSzPts val="1800"/>
              <a:buChar char="-"/>
            </a:pPr>
            <a:r>
              <a:rPr b="0" lang="en-US" sz="1800">
                <a:solidFill>
                  <a:srgbClr val="000000"/>
                </a:solidFill>
              </a:rPr>
              <a:t>KG incompleteness</a:t>
            </a:r>
            <a:endParaRPr b="0" sz="1800">
              <a:solidFill>
                <a:srgbClr val="000000"/>
              </a:solidFill>
            </a:endParaRPr>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Introducing irrelevant facts</a:t>
            </a:r>
            <a:endParaRPr b="0" sz="1800">
              <a:solidFill>
                <a:srgbClr val="000000"/>
              </a:solidFill>
            </a:endParaRPr>
          </a:p>
          <a:p>
            <a:pPr indent="0" lvl="0" marL="914400" rtl="0" algn="l">
              <a:lnSpc>
                <a:spcPct val="100000"/>
              </a:lnSpc>
              <a:spcBef>
                <a:spcPts val="360"/>
              </a:spcBef>
              <a:spcAft>
                <a:spcPts val="0"/>
              </a:spcAft>
              <a:buSzPts val="1800"/>
              <a:buNone/>
            </a:pPr>
            <a:r>
              <a:t/>
            </a:r>
            <a:endParaRPr b="0" sz="1800">
              <a:solidFill>
                <a:srgbClr val="000000"/>
              </a:solidFill>
            </a:endParaRPr>
          </a:p>
          <a:p>
            <a:pPr indent="0" lvl="0" marL="0" rtl="0" algn="l">
              <a:lnSpc>
                <a:spcPct val="100000"/>
              </a:lnSpc>
              <a:spcBef>
                <a:spcPts val="360"/>
              </a:spcBef>
              <a:spcAft>
                <a:spcPts val="0"/>
              </a:spcAft>
              <a:buSzPts val="1800"/>
              <a:buNone/>
            </a:pPr>
            <a:r>
              <a:t/>
            </a:r>
            <a:endParaRPr b="0" sz="1800"/>
          </a:p>
        </p:txBody>
      </p:sp>
      <p:pic>
        <p:nvPicPr>
          <p:cNvPr id="801" name="Google Shape;801;p57"/>
          <p:cNvPicPr preferRelativeResize="0"/>
          <p:nvPr/>
        </p:nvPicPr>
        <p:blipFill rotWithShape="1">
          <a:blip r:embed="rId3">
            <a:alphaModFix/>
          </a:blip>
          <a:srcRect b="0" l="0" r="0" t="0"/>
          <a:stretch/>
        </p:blipFill>
        <p:spPr>
          <a:xfrm>
            <a:off x="-32325" y="1223150"/>
            <a:ext cx="4604326" cy="25052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8"/>
          <p:cNvSpPr txBox="1"/>
          <p:nvPr>
            <p:ph type="title"/>
          </p:nvPr>
        </p:nvSpPr>
        <p:spPr>
          <a:xfrm>
            <a:off x="26974" y="0"/>
            <a:ext cx="9117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750"/>
              <a:t>Retrieving KG facts does not suffice</a:t>
            </a:r>
            <a:endParaRPr sz="3750"/>
          </a:p>
          <a:p>
            <a:pPr indent="0" lvl="0" marL="0" rtl="0" algn="r">
              <a:lnSpc>
                <a:spcPct val="100000"/>
              </a:lnSpc>
              <a:spcBef>
                <a:spcPts val="0"/>
              </a:spcBef>
              <a:spcAft>
                <a:spcPts val="0"/>
              </a:spcAft>
              <a:buSzPts val="4050"/>
              <a:buNone/>
            </a:pPr>
            <a:r>
              <a:t/>
            </a:r>
            <a:endParaRPr sz="1550">
              <a:solidFill>
                <a:srgbClr val="000000"/>
              </a:solidFill>
            </a:endParaRPr>
          </a:p>
        </p:txBody>
      </p:sp>
      <p:sp>
        <p:nvSpPr>
          <p:cNvPr id="808" name="Google Shape;808;p58"/>
          <p:cNvSpPr txBox="1"/>
          <p:nvPr>
            <p:ph idx="1" type="body"/>
          </p:nvPr>
        </p:nvSpPr>
        <p:spPr>
          <a:xfrm>
            <a:off x="4572000" y="1223150"/>
            <a:ext cx="4604400" cy="358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US" sz="1800"/>
              <a:t>Challenges </a:t>
            </a:r>
            <a:endParaRPr sz="1800"/>
          </a:p>
          <a:p>
            <a:pPr indent="-342900" lvl="1" marL="914400" rtl="0" algn="l">
              <a:lnSpc>
                <a:spcPct val="100000"/>
              </a:lnSpc>
              <a:spcBef>
                <a:spcPts val="360"/>
              </a:spcBef>
              <a:spcAft>
                <a:spcPts val="0"/>
              </a:spcAft>
              <a:buClr>
                <a:srgbClr val="000000"/>
              </a:buClr>
              <a:buSzPts val="1800"/>
              <a:buChar char="-"/>
            </a:pPr>
            <a:r>
              <a:rPr b="0" lang="en-US" sz="1800">
                <a:solidFill>
                  <a:srgbClr val="000000"/>
                </a:solidFill>
              </a:rPr>
              <a:t>KG incompleteness</a:t>
            </a:r>
            <a:endParaRPr b="0" sz="1800">
              <a:solidFill>
                <a:srgbClr val="000000"/>
              </a:solidFill>
            </a:endParaRPr>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Introducing irrelevant facts</a:t>
            </a:r>
            <a:endParaRPr b="0" sz="1800">
              <a:solidFill>
                <a:srgbClr val="000000"/>
              </a:solidFill>
            </a:endParaRPr>
          </a:p>
          <a:p>
            <a:pPr indent="0" lvl="0" marL="914400" rtl="0" algn="l">
              <a:lnSpc>
                <a:spcPct val="100000"/>
              </a:lnSpc>
              <a:spcBef>
                <a:spcPts val="360"/>
              </a:spcBef>
              <a:spcAft>
                <a:spcPts val="0"/>
              </a:spcAft>
              <a:buSzPts val="1800"/>
              <a:buNone/>
            </a:pPr>
            <a:r>
              <a:t/>
            </a:r>
            <a:endParaRPr b="0" sz="1800">
              <a:solidFill>
                <a:srgbClr val="000000"/>
              </a:solidFill>
            </a:endParaRPr>
          </a:p>
          <a:p>
            <a:pPr indent="0" lvl="0" marL="0" rtl="0" algn="l">
              <a:lnSpc>
                <a:spcPct val="100000"/>
              </a:lnSpc>
              <a:spcBef>
                <a:spcPts val="360"/>
              </a:spcBef>
              <a:spcAft>
                <a:spcPts val="0"/>
              </a:spcAft>
              <a:buSzPts val="1800"/>
              <a:buNone/>
            </a:pPr>
            <a:r>
              <a:rPr lang="en-US" sz="1800"/>
              <a:t>Solution</a:t>
            </a:r>
            <a:endParaRPr sz="1800"/>
          </a:p>
          <a:p>
            <a:pPr indent="-342900" lvl="0" marL="457200" rtl="0" algn="l">
              <a:lnSpc>
                <a:spcPct val="100000"/>
              </a:lnSpc>
              <a:spcBef>
                <a:spcPts val="360"/>
              </a:spcBef>
              <a:spcAft>
                <a:spcPts val="0"/>
              </a:spcAft>
              <a:buClr>
                <a:srgbClr val="000000"/>
              </a:buClr>
              <a:buSzPts val="1800"/>
              <a:buChar char="-"/>
            </a:pPr>
            <a:r>
              <a:rPr b="0" lang="en-US" sz="1800">
                <a:solidFill>
                  <a:srgbClr val="000000"/>
                </a:solidFill>
              </a:rPr>
              <a:t>Learn a </a:t>
            </a:r>
            <a:r>
              <a:rPr lang="en-US" sz="1800">
                <a:solidFill>
                  <a:srgbClr val="000000"/>
                </a:solidFill>
              </a:rPr>
              <a:t>path generator</a:t>
            </a:r>
            <a:r>
              <a:rPr b="0" lang="en-US" sz="1800">
                <a:solidFill>
                  <a:srgbClr val="000000"/>
                </a:solidFill>
              </a:rPr>
              <a:t> to connect entities mentioned in context with novel multi-hop knowledge paths</a:t>
            </a:r>
            <a:endParaRPr b="0" sz="1800"/>
          </a:p>
        </p:txBody>
      </p:sp>
      <p:pic>
        <p:nvPicPr>
          <p:cNvPr id="809" name="Google Shape;809;p58"/>
          <p:cNvPicPr preferRelativeResize="0"/>
          <p:nvPr/>
        </p:nvPicPr>
        <p:blipFill rotWithShape="1">
          <a:blip r:embed="rId3">
            <a:alphaModFix/>
          </a:blip>
          <a:srcRect b="0" l="0" r="0" t="0"/>
          <a:stretch/>
        </p:blipFill>
        <p:spPr>
          <a:xfrm>
            <a:off x="-32325" y="1223150"/>
            <a:ext cx="4604326" cy="25052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59"/>
          <p:cNvSpPr txBox="1"/>
          <p:nvPr>
            <p:ph type="title"/>
          </p:nvPr>
        </p:nvSpPr>
        <p:spPr>
          <a:xfrm>
            <a:off x="407987" y="1"/>
            <a:ext cx="8736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750"/>
              <a:t>A KG-augmented QA Framework</a:t>
            </a:r>
            <a:endParaRPr sz="3750"/>
          </a:p>
        </p:txBody>
      </p:sp>
      <p:sp>
        <p:nvSpPr>
          <p:cNvPr id="815" name="Google Shape;815;p59"/>
          <p:cNvSpPr txBox="1"/>
          <p:nvPr>
            <p:ph idx="1" type="body"/>
          </p:nvPr>
        </p:nvSpPr>
        <p:spPr>
          <a:xfrm>
            <a:off x="407994" y="1019750"/>
            <a:ext cx="4554900" cy="39000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1800"/>
              <a:t>Context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Encode question and answer choices as unstructured evidence</a:t>
            </a:r>
            <a:endParaRPr b="0" sz="1800">
              <a:solidFill>
                <a:srgbClr val="000000"/>
              </a:solidFill>
            </a:endParaRPr>
          </a:p>
          <a:p>
            <a:pPr indent="-342900" lvl="0" marL="457200" rtl="0" algn="l">
              <a:lnSpc>
                <a:spcPct val="150000"/>
              </a:lnSpc>
              <a:spcBef>
                <a:spcPts val="0"/>
              </a:spcBef>
              <a:spcAft>
                <a:spcPts val="0"/>
              </a:spcAft>
              <a:buSzPts val="1800"/>
              <a:buChar char="-"/>
            </a:pPr>
            <a:r>
              <a:rPr lang="en-US" sz="1800"/>
              <a:t>Knowledge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Encode knowledge facts (paths) as structured evidence</a:t>
            </a:r>
            <a:endParaRPr b="0" sz="1800">
              <a:solidFill>
                <a:srgbClr val="000000"/>
              </a:solidFill>
            </a:endParaRPr>
          </a:p>
          <a:p>
            <a:pPr indent="-342900" lvl="0" marL="457200" rtl="0" algn="l">
              <a:lnSpc>
                <a:spcPct val="150000"/>
              </a:lnSpc>
              <a:spcBef>
                <a:spcPts val="0"/>
              </a:spcBef>
              <a:spcAft>
                <a:spcPts val="0"/>
              </a:spcAft>
              <a:buSzPts val="1800"/>
              <a:buChar char="-"/>
            </a:pPr>
            <a:r>
              <a:rPr lang="en-US" sz="1800"/>
              <a:t>Reasoning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Score a question-choice pair based on un/structured evidence</a:t>
            </a:r>
            <a:endParaRPr b="0" sz="1800">
              <a:solidFill>
                <a:srgbClr val="000000"/>
              </a:solidFill>
            </a:endParaRPr>
          </a:p>
        </p:txBody>
      </p:sp>
      <p:pic>
        <p:nvPicPr>
          <p:cNvPr id="816" name="Google Shape;816;p59"/>
          <p:cNvPicPr preferRelativeResize="0"/>
          <p:nvPr/>
        </p:nvPicPr>
        <p:blipFill rotWithShape="1">
          <a:blip r:embed="rId3">
            <a:alphaModFix/>
          </a:blip>
          <a:srcRect b="0" l="0" r="0" t="0"/>
          <a:stretch/>
        </p:blipFill>
        <p:spPr>
          <a:xfrm>
            <a:off x="4962900" y="1618045"/>
            <a:ext cx="4066175" cy="190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457200" y="0"/>
            <a:ext cx="8686800" cy="1224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Semantic</a:t>
            </a:r>
            <a:br>
              <a:rPr lang="en-US"/>
            </a:br>
            <a:r>
              <a:rPr lang="en-US"/>
              <a:t>Parsing</a:t>
            </a:r>
            <a:endParaRPr/>
          </a:p>
        </p:txBody>
      </p:sp>
      <p:sp>
        <p:nvSpPr>
          <p:cNvPr id="89" name="Google Shape;89;p15"/>
          <p:cNvSpPr txBox="1"/>
          <p:nvPr/>
        </p:nvSpPr>
        <p:spPr>
          <a:xfrm>
            <a:off x="457200" y="3076413"/>
            <a:ext cx="2210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Construct semantic</a:t>
            </a:r>
            <a:endParaRPr/>
          </a:p>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representations of</a:t>
            </a:r>
            <a:endParaRPr/>
          </a:p>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question and answers</a:t>
            </a:r>
            <a:endParaRPr/>
          </a:p>
        </p:txBody>
      </p:sp>
      <p:pic>
        <p:nvPicPr>
          <p:cNvPr id="90" name="Google Shape;90;p15"/>
          <p:cNvPicPr preferRelativeResize="0"/>
          <p:nvPr/>
        </p:nvPicPr>
        <p:blipFill rotWithShape="1">
          <a:blip r:embed="rId3">
            <a:alphaModFix/>
          </a:blip>
          <a:srcRect b="0" l="0" r="6829" t="0"/>
          <a:stretch/>
        </p:blipFill>
        <p:spPr>
          <a:xfrm>
            <a:off x="612999" y="0"/>
            <a:ext cx="8003276" cy="48905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60"/>
          <p:cNvSpPr txBox="1"/>
          <p:nvPr>
            <p:ph type="title"/>
          </p:nvPr>
        </p:nvSpPr>
        <p:spPr>
          <a:xfrm>
            <a:off x="407987" y="1"/>
            <a:ext cx="8736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750"/>
              <a:t>Path Generator for Connecting Dots</a:t>
            </a:r>
            <a:endParaRPr sz="3750"/>
          </a:p>
        </p:txBody>
      </p:sp>
      <p:sp>
        <p:nvSpPr>
          <p:cNvPr id="822" name="Google Shape;822;p60"/>
          <p:cNvSpPr txBox="1"/>
          <p:nvPr>
            <p:ph idx="1" type="body"/>
          </p:nvPr>
        </p:nvSpPr>
        <p:spPr>
          <a:xfrm>
            <a:off x="407988" y="1019755"/>
            <a:ext cx="8736000" cy="3900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SzPts val="1800"/>
              <a:buNone/>
            </a:pPr>
            <a:r>
              <a:rPr lang="en-US" sz="1800"/>
              <a:t>Goal: </a:t>
            </a:r>
            <a:r>
              <a:rPr b="0" lang="en-US" sz="1800"/>
              <a:t>generate a multi-hop path between two entities</a:t>
            </a:r>
            <a:endParaRPr b="0" sz="1800"/>
          </a:p>
          <a:p>
            <a:pPr indent="0" lvl="0" marL="0" rtl="0" algn="l">
              <a:lnSpc>
                <a:spcPct val="150000"/>
              </a:lnSpc>
              <a:spcBef>
                <a:spcPts val="360"/>
              </a:spcBef>
              <a:spcAft>
                <a:spcPts val="0"/>
              </a:spcAft>
              <a:buSzPts val="1800"/>
              <a:buNone/>
            </a:pPr>
            <a:r>
              <a:t/>
            </a:r>
            <a:endParaRPr b="0" sz="1800"/>
          </a:p>
          <a:p>
            <a:pPr indent="0" lvl="0" marL="0" rtl="0" algn="l">
              <a:lnSpc>
                <a:spcPct val="150000"/>
              </a:lnSpc>
              <a:spcBef>
                <a:spcPts val="360"/>
              </a:spcBef>
              <a:spcAft>
                <a:spcPts val="0"/>
              </a:spcAft>
              <a:buSzPts val="1800"/>
              <a:buNone/>
            </a:pPr>
            <a:r>
              <a:t/>
            </a:r>
            <a:endParaRPr b="0" sz="1800"/>
          </a:p>
          <a:p>
            <a:pPr indent="0" lvl="0" marL="0" rtl="0" algn="l">
              <a:lnSpc>
                <a:spcPct val="150000"/>
              </a:lnSpc>
              <a:spcBef>
                <a:spcPts val="360"/>
              </a:spcBef>
              <a:spcAft>
                <a:spcPts val="0"/>
              </a:spcAft>
              <a:buSzPts val="1800"/>
              <a:buNone/>
            </a:pPr>
            <a:r>
              <a:t/>
            </a:r>
            <a:endParaRPr b="0" sz="1800"/>
          </a:p>
          <a:p>
            <a:pPr indent="0" lvl="0" marL="0" rtl="0" algn="l">
              <a:lnSpc>
                <a:spcPct val="150000"/>
              </a:lnSpc>
              <a:spcBef>
                <a:spcPts val="360"/>
              </a:spcBef>
              <a:spcAft>
                <a:spcPts val="0"/>
              </a:spcAft>
              <a:buSzPts val="1800"/>
              <a:buNone/>
            </a:pPr>
            <a:r>
              <a:t/>
            </a:r>
            <a:endParaRPr b="0" sz="1800"/>
          </a:p>
          <a:p>
            <a:pPr indent="-342900" lvl="0" marL="457200" rtl="0" algn="l">
              <a:lnSpc>
                <a:spcPct val="150000"/>
              </a:lnSpc>
              <a:spcBef>
                <a:spcPts val="360"/>
              </a:spcBef>
              <a:spcAft>
                <a:spcPts val="0"/>
              </a:spcAft>
              <a:buSzPts val="1800"/>
              <a:buAutoNum type="arabicPeriod"/>
            </a:pPr>
            <a:r>
              <a:rPr lang="en-US" sz="1800"/>
              <a:t>Path Sampling</a:t>
            </a:r>
            <a:r>
              <a:rPr b="0" lang="en-US" sz="1800"/>
              <a:t> with KG random walk</a:t>
            </a:r>
            <a:endParaRPr b="0" sz="1800"/>
          </a:p>
          <a:p>
            <a:pPr indent="-342900" lvl="0" marL="457200" rtl="0" algn="l">
              <a:lnSpc>
                <a:spcPct val="150000"/>
              </a:lnSpc>
              <a:spcBef>
                <a:spcPts val="0"/>
              </a:spcBef>
              <a:spcAft>
                <a:spcPts val="0"/>
              </a:spcAft>
              <a:buSzPts val="1800"/>
              <a:buAutoNum type="arabicPeriod"/>
            </a:pPr>
            <a:r>
              <a:rPr lang="en-US" sz="1800"/>
              <a:t>Training </a:t>
            </a:r>
            <a:r>
              <a:rPr b="0" lang="en-US" sz="1800"/>
              <a:t>by fine-tuning GPT-2</a:t>
            </a:r>
            <a:endParaRPr b="0" sz="1800"/>
          </a:p>
          <a:p>
            <a:pPr indent="-342900" lvl="0" marL="457200" rtl="0" algn="l">
              <a:lnSpc>
                <a:spcPct val="150000"/>
              </a:lnSpc>
              <a:spcBef>
                <a:spcPts val="0"/>
              </a:spcBef>
              <a:spcAft>
                <a:spcPts val="0"/>
              </a:spcAft>
              <a:buSzPts val="1800"/>
              <a:buAutoNum type="arabicPeriod"/>
            </a:pPr>
            <a:r>
              <a:rPr lang="en-US" sz="1800"/>
              <a:t>Inference </a:t>
            </a:r>
            <a:r>
              <a:rPr b="0" lang="en-US" sz="1800"/>
              <a:t>by using greedy decoding</a:t>
            </a:r>
            <a:endParaRPr b="0" sz="1800"/>
          </a:p>
          <a:p>
            <a:pPr indent="0" lvl="0" marL="0" rtl="0" algn="l">
              <a:lnSpc>
                <a:spcPct val="150000"/>
              </a:lnSpc>
              <a:spcBef>
                <a:spcPts val="360"/>
              </a:spcBef>
              <a:spcAft>
                <a:spcPts val="0"/>
              </a:spcAft>
              <a:buSzPts val="1800"/>
              <a:buNone/>
            </a:pPr>
            <a:r>
              <a:t/>
            </a:r>
            <a:endParaRPr b="0" sz="1800"/>
          </a:p>
        </p:txBody>
      </p:sp>
      <p:pic>
        <p:nvPicPr>
          <p:cNvPr id="823" name="Google Shape;823;p60"/>
          <p:cNvPicPr preferRelativeResize="0"/>
          <p:nvPr/>
        </p:nvPicPr>
        <p:blipFill rotWithShape="1">
          <a:blip r:embed="rId3">
            <a:alphaModFix/>
          </a:blip>
          <a:srcRect b="0" l="0" r="0" t="0"/>
          <a:stretch/>
        </p:blipFill>
        <p:spPr>
          <a:xfrm>
            <a:off x="1872400" y="1575324"/>
            <a:ext cx="5102300" cy="1586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61"/>
          <p:cNvSpPr txBox="1"/>
          <p:nvPr>
            <p:ph type="title"/>
          </p:nvPr>
        </p:nvSpPr>
        <p:spPr>
          <a:xfrm>
            <a:off x="407975" y="0"/>
            <a:ext cx="8736000" cy="1003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i="1" lang="en-US" sz="3750"/>
              <a:t>Generating</a:t>
            </a:r>
            <a:r>
              <a:rPr lang="en-US" sz="3750"/>
              <a:t> knowledge paths is better than merely </a:t>
            </a:r>
            <a:r>
              <a:rPr i="1" lang="en-US" sz="3750"/>
              <a:t>retrieving </a:t>
            </a:r>
            <a:r>
              <a:rPr lang="en-US" sz="3750"/>
              <a:t>them</a:t>
            </a:r>
            <a:endParaRPr sz="3750"/>
          </a:p>
        </p:txBody>
      </p:sp>
      <p:pic>
        <p:nvPicPr>
          <p:cNvPr id="830" name="Google Shape;830;p61"/>
          <p:cNvPicPr preferRelativeResize="0"/>
          <p:nvPr/>
        </p:nvPicPr>
        <p:blipFill rotWithShape="1">
          <a:blip r:embed="rId3">
            <a:alphaModFix/>
          </a:blip>
          <a:srcRect b="0" l="0" r="0" t="0"/>
          <a:stretch/>
        </p:blipFill>
        <p:spPr>
          <a:xfrm>
            <a:off x="1837475" y="1496225"/>
            <a:ext cx="4909799" cy="2498550"/>
          </a:xfrm>
          <a:prstGeom prst="rect">
            <a:avLst/>
          </a:prstGeom>
          <a:noFill/>
          <a:ln>
            <a:noFill/>
          </a:ln>
        </p:spPr>
      </p:pic>
      <p:sp>
        <p:nvSpPr>
          <p:cNvPr id="831" name="Google Shape;831;p61"/>
          <p:cNvSpPr txBox="1"/>
          <p:nvPr/>
        </p:nvSpPr>
        <p:spPr>
          <a:xfrm>
            <a:off x="2762825" y="3994775"/>
            <a:ext cx="3059100" cy="4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Test Accuracy on OpenBookQA</a:t>
            </a:r>
            <a:endParaRPr b="0" i="0" sz="1400" u="none" cap="none" strike="noStrike">
              <a:solidFill>
                <a:srgbClr val="000000"/>
              </a:solidFill>
              <a:latin typeface="Helvetica Neue"/>
              <a:ea typeface="Helvetica Neue"/>
              <a:cs typeface="Helvetica Neue"/>
              <a:sym typeface="Helvetica Neue"/>
            </a:endParaRPr>
          </a:p>
        </p:txBody>
      </p:sp>
      <p:sp>
        <p:nvSpPr>
          <p:cNvPr id="832" name="Google Shape;832;p61"/>
          <p:cNvSpPr/>
          <p:nvPr/>
        </p:nvSpPr>
        <p:spPr>
          <a:xfrm>
            <a:off x="1606700" y="3117550"/>
            <a:ext cx="5206200" cy="788700"/>
          </a:xfrm>
          <a:prstGeom prst="rect">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CC0000"/>
              </a:highlight>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62"/>
          <p:cNvSpPr txBox="1"/>
          <p:nvPr>
            <p:ph type="title"/>
          </p:nvPr>
        </p:nvSpPr>
        <p:spPr>
          <a:xfrm>
            <a:off x="407975" y="0"/>
            <a:ext cx="8736000" cy="99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en-US" sz="3750"/>
              <a:t>Consistent improvements with less training data</a:t>
            </a:r>
            <a:endParaRPr sz="3750"/>
          </a:p>
        </p:txBody>
      </p:sp>
      <p:pic>
        <p:nvPicPr>
          <p:cNvPr id="839" name="Google Shape;839;p62"/>
          <p:cNvPicPr preferRelativeResize="0"/>
          <p:nvPr/>
        </p:nvPicPr>
        <p:blipFill rotWithShape="1">
          <a:blip r:embed="rId3">
            <a:alphaModFix/>
          </a:blip>
          <a:srcRect b="0" l="0" r="0" t="0"/>
          <a:stretch/>
        </p:blipFill>
        <p:spPr>
          <a:xfrm>
            <a:off x="1563927" y="1109774"/>
            <a:ext cx="5593471" cy="2932149"/>
          </a:xfrm>
          <a:prstGeom prst="rect">
            <a:avLst/>
          </a:prstGeom>
          <a:noFill/>
          <a:ln>
            <a:noFill/>
          </a:ln>
        </p:spPr>
      </p:pic>
      <p:sp>
        <p:nvSpPr>
          <p:cNvPr id="840" name="Google Shape;840;p62"/>
          <p:cNvSpPr txBox="1"/>
          <p:nvPr/>
        </p:nvSpPr>
        <p:spPr>
          <a:xfrm>
            <a:off x="1563925" y="4041925"/>
            <a:ext cx="5733900" cy="2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Test Accuracy on CommonsenseQA and OpenBookQA with different amount of training data.</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63"/>
          <p:cNvSpPr txBox="1"/>
          <p:nvPr>
            <p:ph type="title"/>
          </p:nvPr>
        </p:nvSpPr>
        <p:spPr>
          <a:xfrm>
            <a:off x="0" y="0"/>
            <a:ext cx="9144000" cy="1082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Interpretability with</a:t>
            </a:r>
            <a:br>
              <a:rPr lang="en-US"/>
            </a:br>
            <a:r>
              <a:rPr lang="en-US"/>
              <a:t>“real” structured paths</a:t>
            </a:r>
            <a:endParaRPr/>
          </a:p>
        </p:txBody>
      </p:sp>
      <p:sp>
        <p:nvSpPr>
          <p:cNvPr id="847" name="Google Shape;847;p63"/>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48" name="Google Shape;848;p63"/>
          <p:cNvPicPr preferRelativeResize="0"/>
          <p:nvPr/>
        </p:nvPicPr>
        <p:blipFill>
          <a:blip r:embed="rId3">
            <a:alphaModFix/>
          </a:blip>
          <a:stretch>
            <a:fillRect/>
          </a:stretch>
        </p:blipFill>
        <p:spPr>
          <a:xfrm>
            <a:off x="1767625" y="1447425"/>
            <a:ext cx="5608749" cy="28284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64"/>
          <p:cNvSpPr txBox="1"/>
          <p:nvPr>
            <p:ph idx="1" type="body"/>
          </p:nvPr>
        </p:nvSpPr>
        <p:spPr>
          <a:xfrm>
            <a:off x="407975" y="933875"/>
            <a:ext cx="3665700" cy="2778600"/>
          </a:xfrm>
          <a:prstGeom prst="rect">
            <a:avLst/>
          </a:prstGeom>
          <a:noFill/>
          <a:ln>
            <a:noFill/>
          </a:ln>
        </p:spPr>
        <p:txBody>
          <a:bodyPr anchorCtr="0" anchor="t" bIns="45700" lIns="91425" spcFirstLastPara="1" rIns="91425" wrap="square" tIns="45700">
            <a:noAutofit/>
          </a:bodyPr>
          <a:lstStyle/>
          <a:p>
            <a:pPr indent="0" lvl="1" marL="8335" rtl="0" algn="l">
              <a:lnSpc>
                <a:spcPct val="100000"/>
              </a:lnSpc>
              <a:spcBef>
                <a:spcPts val="300"/>
              </a:spcBef>
              <a:spcAft>
                <a:spcPts val="0"/>
              </a:spcAft>
              <a:buClr>
                <a:srgbClr val="7F7F7F"/>
              </a:buClr>
              <a:buSzPts val="1500"/>
              <a:buNone/>
            </a:pPr>
            <a:r>
              <a:rPr lang="en-US" sz="2400">
                <a:solidFill>
                  <a:schemeClr val="dk1"/>
                </a:solidFill>
              </a:rPr>
              <a:t>Existing benchmarks</a:t>
            </a:r>
            <a:endParaRPr sz="2400">
              <a:solidFill>
                <a:schemeClr val="dk1"/>
              </a:solidFill>
            </a:endParaRPr>
          </a:p>
          <a:p>
            <a:pPr indent="0" lvl="1" marL="8335" rtl="0" algn="l">
              <a:lnSpc>
                <a:spcPct val="100000"/>
              </a:lnSpc>
              <a:spcBef>
                <a:spcPts val="300"/>
              </a:spcBef>
              <a:spcAft>
                <a:spcPts val="0"/>
              </a:spcAft>
              <a:buClr>
                <a:srgbClr val="7F7F7F"/>
              </a:buClr>
              <a:buSzPts val="1500"/>
              <a:buNone/>
            </a:pPr>
            <a:r>
              <a:t/>
            </a:r>
            <a:endParaRPr sz="2400">
              <a:solidFill>
                <a:schemeClr val="dk1"/>
              </a:solidFill>
            </a:endParaRPr>
          </a:p>
          <a:p>
            <a:pPr indent="0" lvl="1" marL="8335" rtl="0" algn="l">
              <a:lnSpc>
                <a:spcPct val="100000"/>
              </a:lnSpc>
              <a:spcBef>
                <a:spcPts val="300"/>
              </a:spcBef>
              <a:spcAft>
                <a:spcPts val="0"/>
              </a:spcAft>
              <a:buClr>
                <a:srgbClr val="7F7F7F"/>
              </a:buClr>
              <a:buSzPts val="1500"/>
              <a:buNone/>
            </a:pPr>
            <a:r>
              <a:t/>
            </a:r>
            <a:endParaRPr sz="2400">
              <a:solidFill>
                <a:schemeClr val="dk1"/>
              </a:solidFill>
            </a:endParaRPr>
          </a:p>
          <a:p>
            <a:pPr indent="0" lvl="1" marL="8335" rtl="0" algn="l">
              <a:spcBef>
                <a:spcPts val="300"/>
              </a:spcBef>
              <a:spcAft>
                <a:spcPts val="0"/>
              </a:spcAft>
              <a:buClr>
                <a:srgbClr val="7F7F7F"/>
              </a:buClr>
              <a:buSzPts val="1500"/>
              <a:buNone/>
            </a:pPr>
            <a:r>
              <a:t/>
            </a:r>
            <a:endParaRPr sz="2400">
              <a:solidFill>
                <a:schemeClr val="dk1"/>
              </a:solidFill>
            </a:endParaRPr>
          </a:p>
        </p:txBody>
      </p:sp>
      <p:pic>
        <p:nvPicPr>
          <p:cNvPr id="854" name="Google Shape;854;p64"/>
          <p:cNvPicPr preferRelativeResize="0"/>
          <p:nvPr/>
        </p:nvPicPr>
        <p:blipFill rotWithShape="1">
          <a:blip r:embed="rId3">
            <a:alphaModFix/>
          </a:blip>
          <a:srcRect b="7252" l="0" r="0" t="0"/>
          <a:stretch/>
        </p:blipFill>
        <p:spPr>
          <a:xfrm>
            <a:off x="502000" y="1464350"/>
            <a:ext cx="1923799" cy="1899627"/>
          </a:xfrm>
          <a:prstGeom prst="rect">
            <a:avLst/>
          </a:prstGeom>
          <a:noFill/>
          <a:ln>
            <a:noFill/>
          </a:ln>
        </p:spPr>
      </p:pic>
      <p:sp>
        <p:nvSpPr>
          <p:cNvPr id="855" name="Google Shape;855;p64"/>
          <p:cNvSpPr txBox="1"/>
          <p:nvPr>
            <p:ph type="title"/>
          </p:nvPr>
        </p:nvSpPr>
        <p:spPr>
          <a:xfrm>
            <a:off x="0" y="0"/>
            <a:ext cx="9144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Role of knowledge</a:t>
            </a:r>
            <a:endParaRPr/>
          </a:p>
        </p:txBody>
      </p:sp>
      <p:sp>
        <p:nvSpPr>
          <p:cNvPr id="856" name="Google Shape;856;p64"/>
          <p:cNvSpPr txBox="1"/>
          <p:nvPr/>
        </p:nvSpPr>
        <p:spPr>
          <a:xfrm>
            <a:off x="1223775" y="1598500"/>
            <a:ext cx="1360200" cy="309300"/>
          </a:xfrm>
          <a:prstGeom prst="rect">
            <a:avLst/>
          </a:prstGeom>
          <a:noFill/>
          <a:ln>
            <a:noFill/>
          </a:ln>
        </p:spPr>
        <p:txBody>
          <a:bodyPr anchorCtr="0" anchor="ctr" bIns="91425" lIns="91425" spcFirstLastPara="1" rIns="91425" wrap="square" tIns="91425">
            <a:noAutofit/>
          </a:bodyPr>
          <a:lstStyle/>
          <a:p>
            <a:pPr indent="0" lvl="1" marL="8335" rtl="0" algn="l">
              <a:spcBef>
                <a:spcPts val="300"/>
              </a:spcBef>
              <a:spcAft>
                <a:spcPts val="0"/>
              </a:spcAft>
              <a:buNone/>
            </a:pPr>
            <a:r>
              <a:rPr b="1" lang="en-US" sz="1600">
                <a:solidFill>
                  <a:schemeClr val="dk1"/>
                </a:solidFill>
                <a:latin typeface="Helvetica Neue"/>
                <a:ea typeface="Helvetica Neue"/>
                <a:cs typeface="Helvetica Neue"/>
                <a:sym typeface="Helvetica Neue"/>
              </a:rPr>
              <a:t>knowledge</a:t>
            </a:r>
            <a:endParaRPr/>
          </a:p>
        </p:txBody>
      </p:sp>
      <p:sp>
        <p:nvSpPr>
          <p:cNvPr id="857" name="Google Shape;857;p64"/>
          <p:cNvSpPr txBox="1"/>
          <p:nvPr/>
        </p:nvSpPr>
        <p:spPr>
          <a:xfrm>
            <a:off x="2214900" y="2478600"/>
            <a:ext cx="1108200" cy="707100"/>
          </a:xfrm>
          <a:prstGeom prst="rect">
            <a:avLst/>
          </a:prstGeom>
          <a:noFill/>
          <a:ln>
            <a:noFill/>
          </a:ln>
        </p:spPr>
        <p:txBody>
          <a:bodyPr anchorCtr="0" anchor="t" bIns="91425" lIns="91425" spcFirstLastPara="1" rIns="91425" wrap="square" tIns="91425">
            <a:noAutofit/>
          </a:bodyPr>
          <a:lstStyle/>
          <a:p>
            <a:pPr indent="0" lvl="1" marL="8335" rtl="0" algn="l">
              <a:spcBef>
                <a:spcPts val="300"/>
              </a:spcBef>
              <a:spcAft>
                <a:spcPts val="0"/>
              </a:spcAft>
              <a:buNone/>
            </a:pPr>
            <a:r>
              <a:rPr b="1" lang="en-US" sz="1600">
                <a:solidFill>
                  <a:schemeClr val="dk1"/>
                </a:solidFill>
                <a:latin typeface="Helvetica Neue"/>
                <a:ea typeface="Helvetica Neue"/>
                <a:cs typeface="Helvetica Neue"/>
                <a:sym typeface="Helvetica Neue"/>
              </a:rPr>
              <a:t>language models</a:t>
            </a:r>
            <a:endParaRPr/>
          </a:p>
        </p:txBody>
      </p:sp>
      <p:sp>
        <p:nvSpPr>
          <p:cNvPr id="858" name="Google Shape;858;p64"/>
          <p:cNvSpPr txBox="1"/>
          <p:nvPr/>
        </p:nvSpPr>
        <p:spPr>
          <a:xfrm>
            <a:off x="5460025" y="1856300"/>
            <a:ext cx="3019500" cy="622200"/>
          </a:xfrm>
          <a:prstGeom prst="rect">
            <a:avLst/>
          </a:prstGeom>
          <a:noFill/>
          <a:ln>
            <a:noFill/>
          </a:ln>
        </p:spPr>
        <p:txBody>
          <a:bodyPr anchorCtr="0" anchor="t" bIns="91425" lIns="91425" spcFirstLastPara="1" rIns="91425" wrap="square" tIns="91425">
            <a:noAutofit/>
          </a:bodyPr>
          <a:lstStyle/>
          <a:p>
            <a:pPr indent="0" lvl="1" marL="8335" rtl="0" algn="l">
              <a:spcBef>
                <a:spcPts val="300"/>
              </a:spcBef>
              <a:spcAft>
                <a:spcPts val="0"/>
              </a:spcAft>
              <a:buNone/>
            </a:pPr>
            <a:r>
              <a:rPr b="1" lang="en-US" sz="2400">
                <a:solidFill>
                  <a:schemeClr val="dk1"/>
                </a:solidFill>
                <a:latin typeface="Helvetica Neue"/>
                <a:ea typeface="Helvetica Neue"/>
                <a:cs typeface="Helvetica Neue"/>
                <a:sym typeface="Helvetica Neue"/>
              </a:rPr>
              <a:t>New benchmarks?</a:t>
            </a:r>
            <a:endParaRPr b="1" sz="2400">
              <a:solidFill>
                <a:schemeClr val="dk1"/>
              </a:solidFill>
              <a:latin typeface="Helvetica Neue"/>
              <a:ea typeface="Helvetica Neue"/>
              <a:cs typeface="Helvetica Neue"/>
              <a:sym typeface="Helvetica Neue"/>
            </a:endParaRPr>
          </a:p>
        </p:txBody>
      </p:sp>
      <p:pic>
        <p:nvPicPr>
          <p:cNvPr id="859" name="Google Shape;859;p64"/>
          <p:cNvPicPr preferRelativeResize="0"/>
          <p:nvPr/>
        </p:nvPicPr>
        <p:blipFill>
          <a:blip r:embed="rId4">
            <a:alphaModFix/>
          </a:blip>
          <a:stretch>
            <a:fillRect/>
          </a:stretch>
        </p:blipFill>
        <p:spPr>
          <a:xfrm>
            <a:off x="5689200" y="2478600"/>
            <a:ext cx="2380133" cy="1785100"/>
          </a:xfrm>
          <a:prstGeom prst="rect">
            <a:avLst/>
          </a:prstGeom>
          <a:noFill/>
          <a:ln>
            <a:noFill/>
          </a:ln>
        </p:spPr>
      </p:pic>
      <p:sp>
        <p:nvSpPr>
          <p:cNvPr id="860" name="Google Shape;860;p64"/>
          <p:cNvSpPr txBox="1"/>
          <p:nvPr/>
        </p:nvSpPr>
        <p:spPr>
          <a:xfrm>
            <a:off x="1180200" y="4079300"/>
            <a:ext cx="3563700" cy="622200"/>
          </a:xfrm>
          <a:prstGeom prst="rect">
            <a:avLst/>
          </a:prstGeom>
          <a:noFill/>
          <a:ln>
            <a:noFill/>
          </a:ln>
        </p:spPr>
        <p:txBody>
          <a:bodyPr anchorCtr="0" anchor="t" bIns="91425" lIns="91425" spcFirstLastPara="1" rIns="91425" wrap="square" tIns="91425">
            <a:noAutofit/>
          </a:bodyPr>
          <a:lstStyle/>
          <a:p>
            <a:pPr indent="0" lvl="1" marL="8335" rtl="0" algn="l">
              <a:spcBef>
                <a:spcPts val="300"/>
              </a:spcBef>
              <a:spcAft>
                <a:spcPts val="0"/>
              </a:spcAft>
              <a:buNone/>
            </a:pPr>
            <a:r>
              <a:rPr b="1" lang="en-US" sz="2400">
                <a:solidFill>
                  <a:schemeClr val="dk1"/>
                </a:solidFill>
                <a:latin typeface="Helvetica Neue"/>
                <a:ea typeface="Helvetica Neue"/>
                <a:cs typeface="Helvetica Neue"/>
                <a:sym typeface="Helvetica Neue"/>
              </a:rPr>
              <a:t>Few shot, zero shot</a:t>
            </a:r>
            <a:endParaRPr b="1" sz="2400">
              <a:solidFill>
                <a:schemeClr val="dk1"/>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65"/>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Agenda</a:t>
            </a:r>
            <a:endParaRPr/>
          </a:p>
        </p:txBody>
      </p:sp>
      <p:sp>
        <p:nvSpPr>
          <p:cNvPr id="867" name="Google Shape;867;p65"/>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868" name="Google Shape;868;p65"/>
          <p:cNvGraphicFramePr/>
          <p:nvPr/>
        </p:nvGraphicFramePr>
        <p:xfrm>
          <a:off x="60150" y="935575"/>
          <a:ext cx="3000000" cy="3000000"/>
        </p:xfrm>
        <a:graphic>
          <a:graphicData uri="http://schemas.openxmlformats.org/drawingml/2006/table">
            <a:tbl>
              <a:tblPr>
                <a:noFill/>
                <a:tableStyleId>{914AFD78-7215-4EFC-B743-84A4BD9D8D91}</a:tableStyleId>
              </a:tblPr>
              <a:tblGrid>
                <a:gridCol w="992150"/>
                <a:gridCol w="1131400"/>
                <a:gridCol w="6960300"/>
              </a:tblGrid>
              <a:tr h="299825">
                <a:tc>
                  <a:txBody>
                    <a:bodyPr/>
                    <a:lstStyle/>
                    <a:p>
                      <a:pPr indent="0" lvl="0" marL="0" rtl="0" algn="l">
                        <a:spcBef>
                          <a:spcPts val="0"/>
                        </a:spcBef>
                        <a:spcAft>
                          <a:spcPts val="0"/>
                        </a:spcAft>
                        <a:buNone/>
                      </a:pPr>
                      <a:r>
                        <a:rPr lang="en-US" sz="1300"/>
                        <a:t>08:00 PST</a:t>
                      </a:r>
                      <a:endParaRPr sz="1300"/>
                    </a:p>
                  </a:txBody>
                  <a:tcPr marT="0" marB="0" marR="91425" marL="91425" anchor="ctr"/>
                </a:tc>
                <a:tc>
                  <a:txBody>
                    <a:bodyPr/>
                    <a:lstStyle/>
                    <a:p>
                      <a:pPr indent="0" lvl="0" marL="0" rtl="0" algn="l">
                        <a:spcBef>
                          <a:spcPts val="0"/>
                        </a:spcBef>
                        <a:spcAft>
                          <a:spcPts val="0"/>
                        </a:spcAft>
                        <a:buNone/>
                      </a:pPr>
                      <a:r>
                        <a:rPr lang="en-US" sz="1300"/>
                        <a:t>1 hr 50 mins</a:t>
                      </a:r>
                      <a:endParaRPr sz="1300"/>
                    </a:p>
                  </a:txBody>
                  <a:tcPr marT="0" marB="0" marR="91425" marL="91425" anchor="ctr"/>
                </a:tc>
                <a:tc>
                  <a:txBody>
                    <a:bodyPr/>
                    <a:lstStyle/>
                    <a:p>
                      <a:pPr indent="0" lvl="0" marL="0" rtl="0" algn="l">
                        <a:spcBef>
                          <a:spcPts val="0"/>
                        </a:spcBef>
                        <a:spcAft>
                          <a:spcPts val="0"/>
                        </a:spcAft>
                        <a:buNone/>
                      </a:pPr>
                      <a:r>
                        <a:rPr b="1" lang="en-US" sz="1300"/>
                        <a:t>Part I - Review of CSKGs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15 min</a:t>
                      </a:r>
                      <a:endParaRPr sz="1300"/>
                    </a:p>
                  </a:txBody>
                  <a:tcPr marT="0" marB="0" marR="91425" marL="91425" anchor="ctr"/>
                </a:tc>
                <a:tc>
                  <a:txBody>
                    <a:bodyPr/>
                    <a:lstStyle/>
                    <a:p>
                      <a:pPr indent="0" lvl="0" marL="0" rtl="0" algn="l">
                        <a:spcBef>
                          <a:spcPts val="0"/>
                        </a:spcBef>
                        <a:spcAft>
                          <a:spcPts val="0"/>
                        </a:spcAft>
                        <a:buNone/>
                      </a:pPr>
                      <a:r>
                        <a:rPr lang="en-US" sz="1300"/>
                        <a:t>Introduction to commonsense knowledge (slides) -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25 min</a:t>
                      </a:r>
                      <a:endParaRPr sz="1300"/>
                    </a:p>
                  </a:txBody>
                  <a:tcPr marT="0" marB="0" marR="91425" marL="91425" anchor="ctr"/>
                </a:tc>
                <a:tc>
                  <a:txBody>
                    <a:bodyPr/>
                    <a:lstStyle/>
                    <a:p>
                      <a:pPr indent="0" lvl="0" marL="0" rtl="0" algn="l">
                        <a:spcBef>
                          <a:spcPts val="0"/>
                        </a:spcBef>
                        <a:spcAft>
                          <a:spcPts val="0"/>
                        </a:spcAft>
                        <a:buNone/>
                      </a:pPr>
                      <a:r>
                        <a:rPr lang="en-US" sz="1300"/>
                        <a:t>Review of top-down commonsense knowledge graphs (slides) - Mayank</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70 min</a:t>
                      </a:r>
                      <a:endParaRPr sz="1300"/>
                    </a:p>
                  </a:txBody>
                  <a:tcPr marT="0" marB="0" marR="91425" marL="91425" anchor="ctr"/>
                </a:tc>
                <a:tc>
                  <a:txBody>
                    <a:bodyPr/>
                    <a:lstStyle/>
                    <a:p>
                      <a:pPr indent="0" lvl="0" marL="0" rtl="0" algn="l">
                        <a:spcBef>
                          <a:spcPts val="0"/>
                        </a:spcBef>
                        <a:spcAft>
                          <a:spcPts val="0"/>
                        </a:spcAft>
                        <a:buNone/>
                      </a:pPr>
                      <a:r>
                        <a:rPr lang="en-US" sz="1300"/>
                        <a:t>Review of bottom-up commonsense knowledge graphs (slides+demo) - Mayank, Filip,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None/>
                      </a:pPr>
                      <a:r>
                        <a:rPr b="1" lang="en-US" sz="1300"/>
                        <a:t>Break</a:t>
                      </a:r>
                      <a:endParaRPr b="1" sz="1300"/>
                    </a:p>
                  </a:txBody>
                  <a:tcPr marT="0" marB="0" marR="91425" marL="91425" anchor="ctr"/>
                </a:tc>
              </a:tr>
              <a:tr h="299825">
                <a:tc>
                  <a:txBody>
                    <a:bodyPr/>
                    <a:lstStyle/>
                    <a:p>
                      <a:pPr indent="0" lvl="0" marL="0" rtl="0" algn="l">
                        <a:spcBef>
                          <a:spcPts val="0"/>
                        </a:spcBef>
                        <a:spcAft>
                          <a:spcPts val="0"/>
                        </a:spcAft>
                        <a:buNone/>
                      </a:pPr>
                      <a:r>
                        <a:rPr lang="en-US" sz="1300"/>
                        <a:t>10:00 PST</a:t>
                      </a:r>
                      <a:endParaRPr sz="1300"/>
                    </a:p>
                  </a:txBody>
                  <a:tcPr marT="0" marB="0" marR="91425" marL="91425" anchor="ctr"/>
                </a:tc>
                <a:tc>
                  <a:txBody>
                    <a:bodyPr/>
                    <a:lstStyle/>
                    <a:p>
                      <a:pPr indent="0" lvl="0" marL="0" rtl="0" algn="l">
                        <a:spcBef>
                          <a:spcPts val="0"/>
                        </a:spcBef>
                        <a:spcAft>
                          <a:spcPts val="0"/>
                        </a:spcAft>
                        <a:buNone/>
                      </a:pPr>
                      <a:r>
                        <a:rPr lang="en-US" sz="1300"/>
                        <a:t>45 min</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b="1" lang="en-US" sz="1300"/>
                        <a:t>Part II - Integration and analysis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35 min</a:t>
                      </a:r>
                      <a:endParaRPr sz="1300"/>
                    </a:p>
                  </a:txBody>
                  <a:tcPr marT="0" marB="0" marR="91425" marL="91425" anchor="ctr"/>
                </a:tc>
                <a:tc>
                  <a:txBody>
                    <a:bodyPr/>
                    <a:lstStyle/>
                    <a:p>
                      <a:pPr indent="0" lvl="0" marL="0" rtl="0" algn="l">
                        <a:spcBef>
                          <a:spcPts val="0"/>
                        </a:spcBef>
                        <a:spcAft>
                          <a:spcPts val="0"/>
                        </a:spcAft>
                        <a:buNone/>
                      </a:pPr>
                      <a:r>
                        <a:rPr lang="en-US" sz="1300"/>
                        <a:t>Consolidating commonsense graphs (slides) - Filip</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lang="en-US" sz="1300">
                          <a:solidFill>
                            <a:schemeClr val="dk1"/>
                          </a:solidFill>
                        </a:rPr>
                        <a:t>Consolidating commonsense graphs (demo) - Pedro</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10 min</a:t>
                      </a:r>
                      <a:endParaRPr sz="1300"/>
                    </a:p>
                  </a:txBody>
                  <a:tcPr marT="0" marB="0" marR="91425" marL="91425" anchor="ctr"/>
                </a:tc>
                <a:tc>
                  <a:txBody>
                    <a:bodyPr/>
                    <a:lstStyle/>
                    <a:p>
                      <a:pPr indent="0" lvl="0" marL="0" rtl="0" algn="l">
                        <a:spcBef>
                          <a:spcPts val="0"/>
                        </a:spcBef>
                        <a:spcAft>
                          <a:spcPts val="0"/>
                        </a:spcAft>
                        <a:buNone/>
                      </a:pPr>
                      <a:r>
                        <a:rPr b="1" lang="en-US" sz="1300"/>
                        <a:t>Break</a:t>
                      </a:r>
                      <a:endParaRPr b="1" sz="1300"/>
                    </a:p>
                  </a:txBody>
                  <a:tcPr marT="0" marB="0" marR="91425" marL="91425" anchor="ctr"/>
                </a:tc>
              </a:tr>
              <a:tr h="299825">
                <a:tc>
                  <a:txBody>
                    <a:bodyPr/>
                    <a:lstStyle/>
                    <a:p>
                      <a:pPr indent="0" lvl="0" marL="0" rtl="0" algn="l">
                        <a:spcBef>
                          <a:spcPts val="0"/>
                        </a:spcBef>
                        <a:spcAft>
                          <a:spcPts val="0"/>
                        </a:spcAft>
                        <a:buNone/>
                      </a:pPr>
                      <a:r>
                        <a:rPr lang="en-US" sz="1300"/>
                        <a:t>10:55 PST</a:t>
                      </a:r>
                      <a:endParaRPr sz="1300"/>
                    </a:p>
                  </a:txBody>
                  <a:tcPr marT="0" marB="0" marR="91425" marL="91425" anchor="ctr"/>
                </a:tc>
                <a:tc>
                  <a:txBody>
                    <a:bodyPr/>
                    <a:lstStyle/>
                    <a:p>
                      <a:pPr indent="0" lvl="0" marL="0" rtl="0" algn="l">
                        <a:spcBef>
                          <a:spcPts val="0"/>
                        </a:spcBef>
                        <a:spcAft>
                          <a:spcPts val="0"/>
                        </a:spcAft>
                        <a:buNone/>
                      </a:pPr>
                      <a:r>
                        <a:rPr lang="en-US" sz="1300"/>
                        <a:t>1 hr 05 mins</a:t>
                      </a:r>
                      <a:endParaRPr sz="1300"/>
                    </a:p>
                  </a:txBody>
                  <a:tcPr marT="0" marB="0" marR="91425" marL="91425" anchor="ctr"/>
                </a:tc>
                <a:tc>
                  <a:txBody>
                    <a:bodyPr/>
                    <a:lstStyle/>
                    <a:p>
                      <a:pPr indent="0" lvl="0" marL="0" rtl="0" algn="l">
                        <a:spcBef>
                          <a:spcPts val="0"/>
                        </a:spcBef>
                        <a:spcAft>
                          <a:spcPts val="0"/>
                        </a:spcAft>
                        <a:buClr>
                          <a:schemeClr val="dk1"/>
                        </a:buClr>
                        <a:buSzPts val="1100"/>
                        <a:buFont typeface="Arial"/>
                        <a:buNone/>
                      </a:pPr>
                      <a:r>
                        <a:rPr b="1" lang="en-US" sz="1300"/>
                        <a:t>Part III - Downstream use of CSKGs</a:t>
                      </a:r>
                      <a:endParaRPr b="1"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tc>
                <a:tc>
                  <a:txBody>
                    <a:bodyPr/>
                    <a:lstStyle/>
                    <a:p>
                      <a:pPr indent="0" lvl="0" marL="0" rtl="0" algn="l">
                        <a:spcBef>
                          <a:spcPts val="0"/>
                        </a:spcBef>
                        <a:spcAft>
                          <a:spcPts val="0"/>
                        </a:spcAft>
                        <a:buNone/>
                      </a:pPr>
                      <a:r>
                        <a:rPr lang="en-US" sz="1300"/>
                        <a:t>50</a:t>
                      </a:r>
                      <a:r>
                        <a:rPr lang="en-US" sz="1300"/>
                        <a:t> min</a:t>
                      </a:r>
                      <a:endParaRPr sz="1300"/>
                    </a:p>
                  </a:txBody>
                  <a:tcPr marT="0" marB="0" marR="91425" marL="91425" anchor="ctr"/>
                </a:tc>
                <a:tc>
                  <a:txBody>
                    <a:bodyPr/>
                    <a:lstStyle/>
                    <a:p>
                      <a:pPr indent="0" lvl="0" marL="0" rtl="0" algn="l">
                        <a:spcBef>
                          <a:spcPts val="0"/>
                        </a:spcBef>
                        <a:spcAft>
                          <a:spcPts val="0"/>
                        </a:spcAft>
                        <a:buNone/>
                      </a:pPr>
                      <a:r>
                        <a:rPr lang="en-US" sz="1300"/>
                        <a:t>Answering questions with CSKGs (slides+demo) - Filip</a:t>
                      </a:r>
                      <a:endParaRPr sz="1300"/>
                    </a:p>
                  </a:txBody>
                  <a:tcPr marT="0" marB="0" marR="91425" marL="91425" anchor="ctr"/>
                </a:tc>
              </a:tr>
              <a:tr h="299825">
                <a:tc>
                  <a:txBody>
                    <a:bodyPr/>
                    <a:lstStyle/>
                    <a:p>
                      <a:pPr indent="0" lvl="0" marL="0" rtl="0" algn="l">
                        <a:spcBef>
                          <a:spcPts val="0"/>
                        </a:spcBef>
                        <a:spcAft>
                          <a:spcPts val="0"/>
                        </a:spcAft>
                        <a:buNone/>
                      </a:pPr>
                      <a:r>
                        <a:t/>
                      </a:r>
                      <a:endParaRPr sz="1300"/>
                    </a:p>
                  </a:txBody>
                  <a:tcPr marT="0" marB="0" marR="91425" marL="91425" anchor="ctr">
                    <a:solidFill>
                      <a:srgbClr val="FFFF00"/>
                    </a:solidFill>
                  </a:tcPr>
                </a:tc>
                <a:tc>
                  <a:txBody>
                    <a:bodyPr/>
                    <a:lstStyle/>
                    <a:p>
                      <a:pPr indent="0" lvl="0" marL="0" rtl="0" algn="l">
                        <a:spcBef>
                          <a:spcPts val="0"/>
                        </a:spcBef>
                        <a:spcAft>
                          <a:spcPts val="0"/>
                        </a:spcAft>
                        <a:buNone/>
                      </a:pPr>
                      <a:r>
                        <a:rPr lang="en-US" sz="1300"/>
                        <a:t>15 min</a:t>
                      </a:r>
                      <a:endParaRPr sz="1300"/>
                    </a:p>
                  </a:txBody>
                  <a:tcPr marT="0" marB="0" marR="91425" marL="91425" anchor="ctr">
                    <a:solidFill>
                      <a:srgbClr val="FFFF00"/>
                    </a:solidFill>
                  </a:tcPr>
                </a:tc>
                <a:tc>
                  <a:txBody>
                    <a:bodyPr/>
                    <a:lstStyle/>
                    <a:p>
                      <a:pPr indent="0" lvl="0" marL="0" rtl="0" algn="l">
                        <a:spcBef>
                          <a:spcPts val="0"/>
                        </a:spcBef>
                        <a:spcAft>
                          <a:spcPts val="0"/>
                        </a:spcAft>
                        <a:buNone/>
                      </a:pPr>
                      <a:r>
                        <a:rPr lang="en-US" sz="1300"/>
                        <a:t>Wrap-up (slides) - Mayank</a:t>
                      </a:r>
                      <a:endParaRPr sz="1300"/>
                    </a:p>
                  </a:txBody>
                  <a:tcPr marT="0" marB="0" marR="91425" marL="91425" anchor="ctr">
                    <a:solidFill>
                      <a:srgbClr val="FFFF00"/>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66"/>
          <p:cNvSpPr txBox="1"/>
          <p:nvPr>
            <p:ph type="title"/>
          </p:nvPr>
        </p:nvSpPr>
        <p:spPr>
          <a:xfrm>
            <a:off x="685800" y="1995923"/>
            <a:ext cx="7772400" cy="1021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Wrap-up</a:t>
            </a:r>
            <a:endParaRPr/>
          </a:p>
        </p:txBody>
      </p:sp>
      <p:sp>
        <p:nvSpPr>
          <p:cNvPr id="875" name="Google Shape;875;p66"/>
          <p:cNvSpPr txBox="1"/>
          <p:nvPr>
            <p:ph idx="1" type="body"/>
          </p:nvPr>
        </p:nvSpPr>
        <p:spPr>
          <a:xfrm>
            <a:off x="685800" y="3017477"/>
            <a:ext cx="7772400" cy="377100"/>
          </a:xfrm>
          <a:prstGeom prst="rect">
            <a:avLst/>
          </a:prstGeom>
        </p:spPr>
        <p:txBody>
          <a:bodyPr anchorCtr="0" anchor="b" bIns="45700" lIns="91425" spcFirstLastPara="1" rIns="91425" wrap="square" tIns="45700">
            <a:noAutofit/>
          </a:bodyPr>
          <a:lstStyle/>
          <a:p>
            <a:pPr indent="0" lvl="0" marL="0" rtl="0" algn="ctr">
              <a:spcBef>
                <a:spcPts val="30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7"/>
          <p:cNvSpPr txBox="1"/>
          <p:nvPr>
            <p:ph type="title"/>
          </p:nvPr>
        </p:nvSpPr>
        <p:spPr>
          <a:xfrm>
            <a:off x="0" y="0"/>
            <a:ext cx="9144000" cy="84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Common Sense?</a:t>
            </a:r>
            <a:endParaRPr/>
          </a:p>
        </p:txBody>
      </p:sp>
      <p:sp>
        <p:nvSpPr>
          <p:cNvPr id="882" name="Google Shape;882;p67"/>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83" name="Google Shape;883;p67"/>
          <p:cNvSpPr txBox="1"/>
          <p:nvPr/>
        </p:nvSpPr>
        <p:spPr>
          <a:xfrm>
            <a:off x="742525" y="1395675"/>
            <a:ext cx="7975200" cy="3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4A86E8"/>
                </a:solidFill>
              </a:rPr>
              <a:t>Common sense</a:t>
            </a:r>
            <a:r>
              <a:rPr lang="en-US" sz="2400">
                <a:solidFill>
                  <a:srgbClr val="202122"/>
                </a:solidFill>
                <a:highlight>
                  <a:srgbClr val="FFFFFF"/>
                </a:highlight>
              </a:rPr>
              <a:t> is sound </a:t>
            </a:r>
            <a:r>
              <a:rPr lang="en-US" sz="2400">
                <a:solidFill>
                  <a:schemeClr val="accent1"/>
                </a:solidFill>
                <a:highlight>
                  <a:srgbClr val="FFFFFF"/>
                </a:highlight>
              </a:rPr>
              <a:t>practical</a:t>
            </a:r>
            <a:r>
              <a:rPr lang="en-US" sz="2400">
                <a:solidFill>
                  <a:srgbClr val="202122"/>
                </a:solidFill>
                <a:highlight>
                  <a:srgbClr val="FFFFFF"/>
                </a:highlight>
              </a:rPr>
              <a:t> judgement concerning </a:t>
            </a:r>
            <a:r>
              <a:rPr lang="en-US" sz="2400">
                <a:solidFill>
                  <a:schemeClr val="accent1"/>
                </a:solidFill>
                <a:highlight>
                  <a:srgbClr val="FFFFFF"/>
                </a:highlight>
              </a:rPr>
              <a:t>everyday</a:t>
            </a:r>
            <a:r>
              <a:rPr lang="en-US" sz="2400">
                <a:solidFill>
                  <a:srgbClr val="202122"/>
                </a:solidFill>
                <a:highlight>
                  <a:srgbClr val="FFFFFF"/>
                </a:highlight>
              </a:rPr>
              <a:t> matters, </a:t>
            </a:r>
            <a:endParaRPr sz="2400">
              <a:solidFill>
                <a:srgbClr val="202122"/>
              </a:solidFill>
              <a:highlight>
                <a:srgbClr val="FFFFFF"/>
              </a:highlight>
            </a:endParaRPr>
          </a:p>
          <a:p>
            <a:pPr indent="0" lvl="0" marL="0" rtl="0" algn="l">
              <a:spcBef>
                <a:spcPts val="0"/>
              </a:spcBef>
              <a:spcAft>
                <a:spcPts val="0"/>
              </a:spcAft>
              <a:buNone/>
            </a:pPr>
            <a:r>
              <a:t/>
            </a:r>
            <a:endParaRPr sz="2400">
              <a:solidFill>
                <a:srgbClr val="202122"/>
              </a:solidFill>
              <a:highlight>
                <a:srgbClr val="FFFFFF"/>
              </a:highlight>
            </a:endParaRPr>
          </a:p>
          <a:p>
            <a:pPr indent="0" lvl="0" marL="0" rtl="0" algn="l">
              <a:spcBef>
                <a:spcPts val="0"/>
              </a:spcBef>
              <a:spcAft>
                <a:spcPts val="0"/>
              </a:spcAft>
              <a:buNone/>
            </a:pPr>
            <a:r>
              <a:rPr lang="en-US" sz="2400">
                <a:solidFill>
                  <a:srgbClr val="202122"/>
                </a:solidFill>
                <a:highlight>
                  <a:srgbClr val="FFFFFF"/>
                </a:highlight>
              </a:rPr>
              <a:t>or a basic ability to </a:t>
            </a:r>
            <a:r>
              <a:rPr lang="en-US" sz="2400">
                <a:solidFill>
                  <a:srgbClr val="4A86E8"/>
                </a:solidFill>
                <a:uFill>
                  <a:noFill/>
                </a:uFill>
                <a:hlinkClick r:id="rId3">
                  <a:extLst>
                    <a:ext uri="{A12FA001-AC4F-418D-AE19-62706E023703}">
                      <ahyp:hlinkClr val="tx"/>
                    </a:ext>
                  </a:extLst>
                </a:hlinkClick>
              </a:rPr>
              <a:t>perceive</a:t>
            </a:r>
            <a:r>
              <a:rPr lang="en-US" sz="2400">
                <a:solidFill>
                  <a:srgbClr val="202122"/>
                </a:solidFill>
                <a:highlight>
                  <a:srgbClr val="FFFFFF"/>
                </a:highlight>
              </a:rPr>
              <a:t>, </a:t>
            </a:r>
            <a:r>
              <a:rPr lang="en-US" sz="2400">
                <a:solidFill>
                  <a:srgbClr val="4A86E8"/>
                </a:solidFill>
                <a:uFill>
                  <a:noFill/>
                </a:uFill>
                <a:hlinkClick r:id="rId4">
                  <a:extLst>
                    <a:ext uri="{A12FA001-AC4F-418D-AE19-62706E023703}">
                      <ahyp:hlinkClr val="tx"/>
                    </a:ext>
                  </a:extLst>
                </a:hlinkClick>
              </a:rPr>
              <a:t>understand</a:t>
            </a:r>
            <a:r>
              <a:rPr lang="en-US" sz="2400">
                <a:solidFill>
                  <a:srgbClr val="202122"/>
                </a:solidFill>
                <a:highlight>
                  <a:srgbClr val="FFFFFF"/>
                </a:highlight>
              </a:rPr>
              <a:t>, and </a:t>
            </a:r>
            <a:r>
              <a:rPr lang="en-US" sz="2400">
                <a:solidFill>
                  <a:srgbClr val="4A86E8"/>
                </a:solidFill>
                <a:uFill>
                  <a:noFill/>
                </a:uFill>
                <a:hlinkClick r:id="rId5">
                  <a:extLst>
                    <a:ext uri="{A12FA001-AC4F-418D-AE19-62706E023703}">
                      <ahyp:hlinkClr val="tx"/>
                    </a:ext>
                  </a:extLst>
                </a:hlinkClick>
              </a:rPr>
              <a:t>judge</a:t>
            </a:r>
            <a:r>
              <a:rPr lang="en-US" sz="2400">
                <a:solidFill>
                  <a:srgbClr val="202122"/>
                </a:solidFill>
                <a:highlight>
                  <a:srgbClr val="FFFFFF"/>
                </a:highlight>
              </a:rPr>
              <a:t> that is shared by ("common to") </a:t>
            </a:r>
            <a:r>
              <a:rPr lang="en-US" sz="2400">
                <a:solidFill>
                  <a:schemeClr val="accent1"/>
                </a:solidFill>
                <a:highlight>
                  <a:srgbClr val="FFFFFF"/>
                </a:highlight>
              </a:rPr>
              <a:t>nearly all people</a:t>
            </a:r>
            <a:r>
              <a:rPr lang="en-US" sz="2400">
                <a:solidFill>
                  <a:srgbClr val="202122"/>
                </a:solidFill>
                <a:highlight>
                  <a:srgbClr val="FFFFFF"/>
                </a:highlight>
              </a:rPr>
              <a:t>.</a:t>
            </a:r>
            <a:endParaRPr sz="2400">
              <a:solidFill>
                <a:srgbClr val="202122"/>
              </a:solidFill>
              <a:highlight>
                <a:srgbClr val="FFFFFF"/>
              </a:highlight>
            </a:endParaRPr>
          </a:p>
          <a:p>
            <a:pPr indent="0" lvl="0" marL="0" rtl="0" algn="l">
              <a:spcBef>
                <a:spcPts val="0"/>
              </a:spcBef>
              <a:spcAft>
                <a:spcPts val="0"/>
              </a:spcAft>
              <a:buNone/>
            </a:pPr>
            <a:r>
              <a:t/>
            </a:r>
            <a:endParaRPr sz="2400">
              <a:solidFill>
                <a:srgbClr val="202122"/>
              </a:solidFill>
              <a:highlight>
                <a:srgbClr val="FFFFFF"/>
              </a:highlight>
            </a:endParaRPr>
          </a:p>
          <a:p>
            <a:pPr indent="0" lvl="0" marL="0" rtl="0" algn="r">
              <a:spcBef>
                <a:spcPts val="0"/>
              </a:spcBef>
              <a:spcAft>
                <a:spcPts val="0"/>
              </a:spcAft>
              <a:buNone/>
            </a:pPr>
            <a:r>
              <a:rPr lang="en-US" sz="2400">
                <a:solidFill>
                  <a:srgbClr val="B7B7B7"/>
                </a:solidFill>
                <a:highlight>
                  <a:srgbClr val="FFFFFF"/>
                </a:highlight>
              </a:rPr>
              <a:t>Wikipedia</a:t>
            </a:r>
            <a:endParaRPr sz="2400">
              <a:solidFill>
                <a:srgbClr val="B7B7B7"/>
              </a:solidFill>
              <a:highlight>
                <a:srgbClr val="FFFFFF"/>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68"/>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90" name="Google Shape;890;p68"/>
          <p:cNvPicPr preferRelativeResize="0"/>
          <p:nvPr/>
        </p:nvPicPr>
        <p:blipFill>
          <a:blip r:embed="rId3">
            <a:alphaModFix/>
          </a:blip>
          <a:stretch>
            <a:fillRect/>
          </a:stretch>
        </p:blipFill>
        <p:spPr>
          <a:xfrm>
            <a:off x="152400" y="152400"/>
            <a:ext cx="8653814" cy="4614432"/>
          </a:xfrm>
          <a:prstGeom prst="rect">
            <a:avLst/>
          </a:prstGeom>
          <a:noFill/>
          <a:ln>
            <a:noFill/>
          </a:ln>
        </p:spPr>
      </p:pic>
      <p:pic>
        <p:nvPicPr>
          <p:cNvPr id="891" name="Google Shape;891;p68"/>
          <p:cNvPicPr preferRelativeResize="0"/>
          <p:nvPr/>
        </p:nvPicPr>
        <p:blipFill>
          <a:blip r:embed="rId4">
            <a:alphaModFix/>
          </a:blip>
          <a:stretch>
            <a:fillRect/>
          </a:stretch>
        </p:blipFill>
        <p:spPr>
          <a:xfrm>
            <a:off x="1072526" y="152401"/>
            <a:ext cx="6745703" cy="1295350"/>
          </a:xfrm>
          <a:prstGeom prst="rect">
            <a:avLst/>
          </a:prstGeom>
          <a:noFill/>
          <a:ln>
            <a:noFill/>
          </a:ln>
        </p:spPr>
      </p:pic>
      <p:sp>
        <p:nvSpPr>
          <p:cNvPr id="892" name="Google Shape;892;p68"/>
          <p:cNvSpPr txBox="1"/>
          <p:nvPr/>
        </p:nvSpPr>
        <p:spPr>
          <a:xfrm>
            <a:off x="6861425" y="4534325"/>
            <a:ext cx="2220900" cy="3849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Slide by Yejin Choi</a:t>
            </a:r>
            <a:endParaRPr>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69"/>
          <p:cNvSpPr txBox="1"/>
          <p:nvPr>
            <p:ph type="title"/>
          </p:nvPr>
        </p:nvSpPr>
        <p:spPr>
          <a:xfrm>
            <a:off x="0" y="0"/>
            <a:ext cx="9144000" cy="84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 Common Sense Task</a:t>
            </a:r>
            <a:endParaRPr/>
          </a:p>
        </p:txBody>
      </p:sp>
      <p:sp>
        <p:nvSpPr>
          <p:cNvPr id="899" name="Google Shape;899;p69"/>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00" name="Google Shape;900;p69"/>
          <p:cNvSpPr/>
          <p:nvPr/>
        </p:nvSpPr>
        <p:spPr>
          <a:xfrm>
            <a:off x="268100" y="1029250"/>
            <a:ext cx="1846800" cy="103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0" lang="en-US" sz="1800" u="none" cap="none" strike="noStrike">
                <a:solidFill>
                  <a:srgbClr val="4A86E8"/>
                </a:solidFill>
              </a:rPr>
              <a:t>Input</a:t>
            </a:r>
            <a:r>
              <a:rPr i="0" lang="en-US" sz="1800" u="none" cap="none" strike="noStrike">
                <a:solidFill>
                  <a:srgbClr val="000000"/>
                </a:solidFill>
              </a:rPr>
              <a:t>: a set of common concepts</a:t>
            </a:r>
            <a:endParaRPr sz="1800"/>
          </a:p>
        </p:txBody>
      </p:sp>
      <p:sp>
        <p:nvSpPr>
          <p:cNvPr id="901" name="Google Shape;901;p69"/>
          <p:cNvSpPr/>
          <p:nvPr/>
        </p:nvSpPr>
        <p:spPr>
          <a:xfrm>
            <a:off x="268100" y="2571748"/>
            <a:ext cx="2145000" cy="87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0" lang="en-US" sz="1800" u="none" cap="none" strike="noStrike">
                <a:solidFill>
                  <a:srgbClr val="4A86E8"/>
                </a:solidFill>
              </a:rPr>
              <a:t>Output</a:t>
            </a:r>
            <a:r>
              <a:rPr i="0" lang="en-US" sz="1800" u="none" cap="none" strike="noStrike">
                <a:solidFill>
                  <a:srgbClr val="000000"/>
                </a:solidFill>
              </a:rPr>
              <a:t>: a sentence </a:t>
            </a:r>
            <a:r>
              <a:rPr lang="en-US" sz="1800"/>
              <a:t>using these concepts</a:t>
            </a:r>
            <a:endParaRPr sz="1800"/>
          </a:p>
        </p:txBody>
      </p:sp>
      <p:sp>
        <p:nvSpPr>
          <p:cNvPr id="902" name="Google Shape;902;p69"/>
          <p:cNvSpPr/>
          <p:nvPr/>
        </p:nvSpPr>
        <p:spPr>
          <a:xfrm>
            <a:off x="4001900" y="1029250"/>
            <a:ext cx="3575100" cy="453600"/>
          </a:xfrm>
          <a:prstGeom prst="roundRect">
            <a:avLst>
              <a:gd fmla="val 16667" name="adj"/>
            </a:avLst>
          </a:prstGeom>
          <a:solidFill>
            <a:srgbClr val="CFE2F3"/>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dog  |  frisbee  |  catch  |  throw</a:t>
            </a:r>
            <a:endParaRPr sz="1800"/>
          </a:p>
        </p:txBody>
      </p:sp>
      <p:pic>
        <p:nvPicPr>
          <p:cNvPr descr="USC/ISI" id="903" name="Google Shape;903;p69"/>
          <p:cNvPicPr preferRelativeResize="0"/>
          <p:nvPr/>
        </p:nvPicPr>
        <p:blipFill rotWithShape="1">
          <a:blip r:embed="rId3">
            <a:alphaModFix/>
          </a:blip>
          <a:srcRect b="34172" l="0" r="0" t="37107"/>
          <a:stretch/>
        </p:blipFill>
        <p:spPr>
          <a:xfrm>
            <a:off x="2846325" y="1666712"/>
            <a:ext cx="5995175" cy="1345827"/>
          </a:xfrm>
          <a:prstGeom prst="rect">
            <a:avLst/>
          </a:prstGeom>
          <a:noFill/>
          <a:ln>
            <a:noFill/>
          </a:ln>
        </p:spPr>
      </p:pic>
      <p:pic>
        <p:nvPicPr>
          <p:cNvPr descr="USC/ISI" id="904" name="Google Shape;904;p69"/>
          <p:cNvPicPr preferRelativeResize="0"/>
          <p:nvPr/>
        </p:nvPicPr>
        <p:blipFill rotWithShape="1">
          <a:blip r:embed="rId3">
            <a:alphaModFix/>
          </a:blip>
          <a:srcRect b="786" l="0" r="0" t="65761"/>
          <a:stretch/>
        </p:blipFill>
        <p:spPr>
          <a:xfrm>
            <a:off x="2846325" y="3012539"/>
            <a:ext cx="5995175" cy="1597674"/>
          </a:xfrm>
          <a:prstGeom prst="rect">
            <a:avLst/>
          </a:prstGeom>
          <a:noFill/>
          <a:ln>
            <a:noFill/>
          </a:ln>
        </p:spPr>
      </p:pic>
      <p:sp>
        <p:nvSpPr>
          <p:cNvPr id="905" name="Google Shape;905;p69"/>
          <p:cNvSpPr txBox="1"/>
          <p:nvPr/>
        </p:nvSpPr>
        <p:spPr>
          <a:xfrm>
            <a:off x="5329200" y="4677100"/>
            <a:ext cx="3814800" cy="273900"/>
          </a:xfrm>
          <a:prstGeom prst="rect">
            <a:avLst/>
          </a:prstGeom>
          <a:solidFill>
            <a:srgbClr val="D9D9D9"/>
          </a:solid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None/>
            </a:pPr>
            <a:r>
              <a:rPr i="0" lang="en-US" u="none" cap="none" strike="noStrike">
                <a:solidFill>
                  <a:srgbClr val="000000"/>
                </a:solidFill>
              </a:rPr>
              <a:t> </a:t>
            </a:r>
            <a:r>
              <a:rPr i="0" lang="en-US" u="sng" cap="none" strike="noStrike">
                <a:solidFill>
                  <a:srgbClr val="000000"/>
                </a:solidFill>
                <a:hlinkClick r:id="rId4">
                  <a:extLst>
                    <a:ext uri="{A12FA001-AC4F-418D-AE19-62706E023703}">
                      <ahyp:hlinkClr val="tx"/>
                    </a:ext>
                  </a:extLst>
                </a:hlinkClick>
              </a:rPr>
              <a:t>https://inklab.usc.edu/CommonGen/</a:t>
            </a:r>
            <a:r>
              <a:rPr i="0" lang="en-US" u="none" cap="none" strike="noStrike">
                <a:solidFill>
                  <a:srgbClr val="000000"/>
                </a:solidFill>
              </a:rPr>
              <a:t> </a:t>
            </a:r>
            <a:endParaRPr i="0" u="none" cap="none" strike="noStrike">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335424" y="0"/>
            <a:ext cx="8656178" cy="4928250"/>
          </a:xfrm>
          <a:prstGeom prst="rect">
            <a:avLst/>
          </a:prstGeom>
          <a:noFill/>
          <a:ln>
            <a:noFill/>
          </a:ln>
        </p:spPr>
      </p:pic>
      <p:sp>
        <p:nvSpPr>
          <p:cNvPr id="96" name="Google Shape;96;p16"/>
          <p:cNvSpPr txBox="1"/>
          <p:nvPr>
            <p:ph type="title"/>
          </p:nvPr>
        </p:nvSpPr>
        <p:spPr>
          <a:xfrm>
            <a:off x="457200" y="70450"/>
            <a:ext cx="8751300" cy="108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Grounding</a:t>
            </a:r>
            <a:br>
              <a:rPr lang="en-US"/>
            </a:br>
            <a:r>
              <a:rPr lang="en-US"/>
              <a:t>Questions</a:t>
            </a:r>
            <a:endParaRPr/>
          </a:p>
        </p:txBody>
      </p:sp>
      <p:sp>
        <p:nvSpPr>
          <p:cNvPr id="97" name="Google Shape;97;p16"/>
          <p:cNvSpPr txBox="1"/>
          <p:nvPr/>
        </p:nvSpPr>
        <p:spPr>
          <a:xfrm>
            <a:off x="457200" y="3076429"/>
            <a:ext cx="1938600" cy="84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Link semantic</a:t>
            </a:r>
            <a:endParaRPr/>
          </a:p>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parses to KG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70"/>
          <p:cNvSpPr txBox="1"/>
          <p:nvPr>
            <p:ph type="title"/>
          </p:nvPr>
        </p:nvSpPr>
        <p:spPr>
          <a:xfrm>
            <a:off x="0" y="-10625"/>
            <a:ext cx="5120400" cy="84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Role Of Knowledge</a:t>
            </a:r>
            <a:endParaRPr/>
          </a:p>
        </p:txBody>
      </p:sp>
      <p:sp>
        <p:nvSpPr>
          <p:cNvPr id="912" name="Google Shape;912;p70"/>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13" name="Google Shape;913;p70"/>
          <p:cNvSpPr/>
          <p:nvPr/>
        </p:nvSpPr>
        <p:spPr>
          <a:xfrm>
            <a:off x="252225" y="2481025"/>
            <a:ext cx="797700" cy="3696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dog</a:t>
            </a:r>
            <a:endParaRPr/>
          </a:p>
        </p:txBody>
      </p:sp>
      <p:sp>
        <p:nvSpPr>
          <p:cNvPr id="914" name="Google Shape;914;p70"/>
          <p:cNvSpPr/>
          <p:nvPr/>
        </p:nvSpPr>
        <p:spPr>
          <a:xfrm>
            <a:off x="1982500" y="1794800"/>
            <a:ext cx="844500" cy="36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play</a:t>
            </a:r>
            <a:endParaRPr/>
          </a:p>
        </p:txBody>
      </p:sp>
      <p:sp>
        <p:nvSpPr>
          <p:cNvPr id="915" name="Google Shape;915;p70"/>
          <p:cNvSpPr/>
          <p:nvPr/>
        </p:nvSpPr>
        <p:spPr>
          <a:xfrm>
            <a:off x="3666250" y="1628900"/>
            <a:ext cx="926700" cy="36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game</a:t>
            </a:r>
            <a:endParaRPr/>
          </a:p>
        </p:txBody>
      </p:sp>
      <p:sp>
        <p:nvSpPr>
          <p:cNvPr id="916" name="Google Shape;916;p70"/>
          <p:cNvSpPr/>
          <p:nvPr/>
        </p:nvSpPr>
        <p:spPr>
          <a:xfrm>
            <a:off x="4917675" y="2361000"/>
            <a:ext cx="926700" cy="3696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catch</a:t>
            </a:r>
            <a:endParaRPr/>
          </a:p>
        </p:txBody>
      </p:sp>
      <p:sp>
        <p:nvSpPr>
          <p:cNvPr id="917" name="Google Shape;917;p70"/>
          <p:cNvSpPr/>
          <p:nvPr/>
        </p:nvSpPr>
        <p:spPr>
          <a:xfrm>
            <a:off x="5783200" y="3370975"/>
            <a:ext cx="926700" cy="3696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throw</a:t>
            </a:r>
            <a:endParaRPr/>
          </a:p>
        </p:txBody>
      </p:sp>
      <p:sp>
        <p:nvSpPr>
          <p:cNvPr id="918" name="Google Shape;918;p70"/>
          <p:cNvSpPr/>
          <p:nvPr/>
        </p:nvSpPr>
        <p:spPr>
          <a:xfrm>
            <a:off x="4038300" y="4363550"/>
            <a:ext cx="1067400" cy="561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flying</a:t>
            </a:r>
            <a:endParaRPr/>
          </a:p>
          <a:p>
            <a:pPr indent="0" lvl="0" marL="0" rtl="0" algn="ctr">
              <a:spcBef>
                <a:spcPts val="0"/>
              </a:spcBef>
              <a:spcAft>
                <a:spcPts val="0"/>
              </a:spcAft>
              <a:buNone/>
            </a:pPr>
            <a:r>
              <a:rPr lang="en-US"/>
              <a:t>disk</a:t>
            </a:r>
            <a:endParaRPr/>
          </a:p>
        </p:txBody>
      </p:sp>
      <p:sp>
        <p:nvSpPr>
          <p:cNvPr id="919" name="Google Shape;919;p70"/>
          <p:cNvSpPr/>
          <p:nvPr/>
        </p:nvSpPr>
        <p:spPr>
          <a:xfrm>
            <a:off x="2870150" y="3800575"/>
            <a:ext cx="1067400" cy="3696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frisbee</a:t>
            </a:r>
            <a:endParaRPr/>
          </a:p>
        </p:txBody>
      </p:sp>
      <p:sp>
        <p:nvSpPr>
          <p:cNvPr id="920" name="Google Shape;920;p70"/>
          <p:cNvSpPr/>
          <p:nvPr/>
        </p:nvSpPr>
        <p:spPr>
          <a:xfrm>
            <a:off x="1612875" y="2597975"/>
            <a:ext cx="1067400" cy="48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play</a:t>
            </a:r>
            <a:endParaRPr/>
          </a:p>
          <a:p>
            <a:pPr indent="0" lvl="0" marL="0" rtl="0" algn="ctr">
              <a:spcBef>
                <a:spcPts val="0"/>
              </a:spcBef>
              <a:spcAft>
                <a:spcPts val="0"/>
              </a:spcAft>
              <a:buNone/>
            </a:pPr>
            <a:r>
              <a:rPr lang="en-US"/>
              <a:t>game</a:t>
            </a:r>
            <a:endParaRPr/>
          </a:p>
        </p:txBody>
      </p:sp>
      <p:sp>
        <p:nvSpPr>
          <p:cNvPr id="921" name="Google Shape;921;p70"/>
          <p:cNvSpPr/>
          <p:nvPr/>
        </p:nvSpPr>
        <p:spPr>
          <a:xfrm>
            <a:off x="915100" y="3744125"/>
            <a:ext cx="1067400" cy="561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play frisbee</a:t>
            </a:r>
            <a:endParaRPr/>
          </a:p>
        </p:txBody>
      </p:sp>
      <p:sp>
        <p:nvSpPr>
          <p:cNvPr id="922" name="Google Shape;922;p70"/>
          <p:cNvSpPr/>
          <p:nvPr/>
        </p:nvSpPr>
        <p:spPr>
          <a:xfrm>
            <a:off x="6353025" y="4363675"/>
            <a:ext cx="854400" cy="36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disc</a:t>
            </a:r>
            <a:endParaRPr/>
          </a:p>
        </p:txBody>
      </p:sp>
      <p:cxnSp>
        <p:nvCxnSpPr>
          <p:cNvPr id="923" name="Google Shape;923;p70"/>
          <p:cNvCxnSpPr>
            <a:stCxn id="913" idx="0"/>
            <a:endCxn id="914" idx="2"/>
          </p:cNvCxnSpPr>
          <p:nvPr/>
        </p:nvCxnSpPr>
        <p:spPr>
          <a:xfrm rot="-5400000">
            <a:off x="1066125" y="1564675"/>
            <a:ext cx="501300" cy="1331400"/>
          </a:xfrm>
          <a:prstGeom prst="curvedConnector2">
            <a:avLst/>
          </a:prstGeom>
          <a:noFill/>
          <a:ln cap="flat" cmpd="sng" w="28575">
            <a:solidFill>
              <a:srgbClr val="FF9900"/>
            </a:solidFill>
            <a:prstDash val="solid"/>
            <a:round/>
            <a:headEnd len="med" w="med" type="none"/>
            <a:tailEnd len="med" w="med" type="triangle"/>
          </a:ln>
        </p:spPr>
      </p:cxnSp>
      <p:cxnSp>
        <p:nvCxnSpPr>
          <p:cNvPr id="924" name="Google Shape;924;p70"/>
          <p:cNvCxnSpPr>
            <a:stCxn id="914" idx="6"/>
            <a:endCxn id="915" idx="2"/>
          </p:cNvCxnSpPr>
          <p:nvPr/>
        </p:nvCxnSpPr>
        <p:spPr>
          <a:xfrm flipH="1" rot="10800000">
            <a:off x="2827000" y="1813700"/>
            <a:ext cx="839400" cy="165900"/>
          </a:xfrm>
          <a:prstGeom prst="curvedConnector3">
            <a:avLst>
              <a:gd fmla="val 50009" name="adj1"/>
            </a:avLst>
          </a:prstGeom>
          <a:noFill/>
          <a:ln cap="flat" cmpd="sng" w="28575">
            <a:solidFill>
              <a:srgbClr val="FF9900"/>
            </a:solidFill>
            <a:prstDash val="solid"/>
            <a:round/>
            <a:headEnd len="med" w="med" type="none"/>
            <a:tailEnd len="med" w="med" type="triangle"/>
          </a:ln>
        </p:spPr>
      </p:cxnSp>
      <p:cxnSp>
        <p:nvCxnSpPr>
          <p:cNvPr id="925" name="Google Shape;925;p70"/>
          <p:cNvCxnSpPr>
            <a:stCxn id="916" idx="0"/>
            <a:endCxn id="915" idx="6"/>
          </p:cNvCxnSpPr>
          <p:nvPr/>
        </p:nvCxnSpPr>
        <p:spPr>
          <a:xfrm flipH="1" rot="5400000">
            <a:off x="4713375" y="1693350"/>
            <a:ext cx="547200" cy="788100"/>
          </a:xfrm>
          <a:prstGeom prst="curvedConnector2">
            <a:avLst/>
          </a:prstGeom>
          <a:noFill/>
          <a:ln cap="flat" cmpd="sng" w="28575">
            <a:solidFill>
              <a:srgbClr val="FF9900"/>
            </a:solidFill>
            <a:prstDash val="solid"/>
            <a:round/>
            <a:headEnd len="med" w="med" type="none"/>
            <a:tailEnd len="med" w="med" type="triangle"/>
          </a:ln>
        </p:spPr>
      </p:cxnSp>
      <p:cxnSp>
        <p:nvCxnSpPr>
          <p:cNvPr id="926" name="Google Shape;926;p70"/>
          <p:cNvCxnSpPr>
            <a:stCxn id="916" idx="4"/>
            <a:endCxn id="917" idx="0"/>
          </p:cNvCxnSpPr>
          <p:nvPr/>
        </p:nvCxnSpPr>
        <p:spPr>
          <a:xfrm flipH="1" rot="-5400000">
            <a:off x="5493525" y="2618100"/>
            <a:ext cx="640500" cy="865500"/>
          </a:xfrm>
          <a:prstGeom prst="curvedConnector3">
            <a:avLst>
              <a:gd fmla="val 49990" name="adj1"/>
            </a:avLst>
          </a:prstGeom>
          <a:noFill/>
          <a:ln cap="flat" cmpd="sng" w="28575">
            <a:solidFill>
              <a:srgbClr val="FF9900"/>
            </a:solidFill>
            <a:prstDash val="solid"/>
            <a:round/>
            <a:headEnd len="med" w="med" type="none"/>
            <a:tailEnd len="med" w="med" type="triangle"/>
          </a:ln>
        </p:spPr>
      </p:cxnSp>
      <p:cxnSp>
        <p:nvCxnSpPr>
          <p:cNvPr id="927" name="Google Shape;927;p70"/>
          <p:cNvCxnSpPr>
            <a:stCxn id="922" idx="0"/>
            <a:endCxn id="917" idx="4"/>
          </p:cNvCxnSpPr>
          <p:nvPr/>
        </p:nvCxnSpPr>
        <p:spPr>
          <a:xfrm flipH="1" rot="5400000">
            <a:off x="6201825" y="3785275"/>
            <a:ext cx="623100" cy="533700"/>
          </a:xfrm>
          <a:prstGeom prst="curvedConnector3">
            <a:avLst>
              <a:gd fmla="val 50000" name="adj1"/>
            </a:avLst>
          </a:prstGeom>
          <a:noFill/>
          <a:ln cap="flat" cmpd="sng" w="28575">
            <a:solidFill>
              <a:srgbClr val="FF9900"/>
            </a:solidFill>
            <a:prstDash val="solid"/>
            <a:round/>
            <a:headEnd len="med" w="med" type="none"/>
            <a:tailEnd len="med" w="med" type="triangle"/>
          </a:ln>
        </p:spPr>
      </p:cxnSp>
      <p:cxnSp>
        <p:nvCxnSpPr>
          <p:cNvPr id="928" name="Google Shape;928;p70"/>
          <p:cNvCxnSpPr>
            <a:stCxn id="919" idx="1"/>
            <a:endCxn id="920" idx="5"/>
          </p:cNvCxnSpPr>
          <p:nvPr/>
        </p:nvCxnSpPr>
        <p:spPr>
          <a:xfrm flipH="1" rot="5400000">
            <a:off x="2355817" y="3184052"/>
            <a:ext cx="838800" cy="502500"/>
          </a:xfrm>
          <a:prstGeom prst="curvedConnector3">
            <a:avLst>
              <a:gd fmla="val 48954" name="adj1"/>
            </a:avLst>
          </a:prstGeom>
          <a:noFill/>
          <a:ln cap="flat" cmpd="sng" w="28575">
            <a:solidFill>
              <a:srgbClr val="FF9900"/>
            </a:solidFill>
            <a:prstDash val="solid"/>
            <a:round/>
            <a:headEnd len="med" w="med" type="none"/>
            <a:tailEnd len="med" w="med" type="triangle"/>
          </a:ln>
        </p:spPr>
      </p:cxnSp>
      <p:cxnSp>
        <p:nvCxnSpPr>
          <p:cNvPr id="929" name="Google Shape;929;p70"/>
          <p:cNvCxnSpPr>
            <a:endCxn id="918" idx="2"/>
          </p:cNvCxnSpPr>
          <p:nvPr/>
        </p:nvCxnSpPr>
        <p:spPr>
          <a:xfrm>
            <a:off x="3408000" y="4170050"/>
            <a:ext cx="630300" cy="474000"/>
          </a:xfrm>
          <a:prstGeom prst="curvedConnector3">
            <a:avLst>
              <a:gd fmla="val 50000" name="adj1"/>
            </a:avLst>
          </a:prstGeom>
          <a:noFill/>
          <a:ln cap="flat" cmpd="sng" w="28575">
            <a:solidFill>
              <a:srgbClr val="FF9900"/>
            </a:solidFill>
            <a:prstDash val="solid"/>
            <a:round/>
            <a:headEnd len="med" w="med" type="none"/>
            <a:tailEnd len="med" w="med" type="triangle"/>
          </a:ln>
        </p:spPr>
      </p:cxnSp>
      <p:cxnSp>
        <p:nvCxnSpPr>
          <p:cNvPr id="930" name="Google Shape;930;p70"/>
          <p:cNvCxnSpPr>
            <a:stCxn id="913" idx="4"/>
            <a:endCxn id="921" idx="0"/>
          </p:cNvCxnSpPr>
          <p:nvPr/>
        </p:nvCxnSpPr>
        <p:spPr>
          <a:xfrm flipH="1" rot="-5400000">
            <a:off x="603225" y="2898475"/>
            <a:ext cx="893400" cy="797700"/>
          </a:xfrm>
          <a:prstGeom prst="curvedConnector3">
            <a:avLst>
              <a:gd fmla="val 50006" name="adj1"/>
            </a:avLst>
          </a:prstGeom>
          <a:noFill/>
          <a:ln cap="flat" cmpd="sng" w="28575">
            <a:solidFill>
              <a:srgbClr val="FF9900"/>
            </a:solidFill>
            <a:prstDash val="solid"/>
            <a:round/>
            <a:headEnd len="med" w="med" type="none"/>
            <a:tailEnd len="med" w="med" type="triangle"/>
          </a:ln>
        </p:spPr>
      </p:cxnSp>
      <p:sp>
        <p:nvSpPr>
          <p:cNvPr id="931" name="Google Shape;931;p70"/>
          <p:cNvSpPr/>
          <p:nvPr/>
        </p:nvSpPr>
        <p:spPr>
          <a:xfrm>
            <a:off x="3684399" y="2786325"/>
            <a:ext cx="854400" cy="36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park</a:t>
            </a:r>
            <a:endParaRPr/>
          </a:p>
        </p:txBody>
      </p:sp>
      <p:cxnSp>
        <p:nvCxnSpPr>
          <p:cNvPr id="932" name="Google Shape;932;p70"/>
          <p:cNvCxnSpPr>
            <a:stCxn id="919" idx="7"/>
            <a:endCxn id="931" idx="4"/>
          </p:cNvCxnSpPr>
          <p:nvPr/>
        </p:nvCxnSpPr>
        <p:spPr>
          <a:xfrm rot="-5400000">
            <a:off x="3597033" y="3340202"/>
            <a:ext cx="698700" cy="330300"/>
          </a:xfrm>
          <a:prstGeom prst="curvedConnector3">
            <a:avLst>
              <a:gd fmla="val 53879" name="adj1"/>
            </a:avLst>
          </a:prstGeom>
          <a:noFill/>
          <a:ln cap="flat" cmpd="sng" w="28575">
            <a:solidFill>
              <a:srgbClr val="FF9900"/>
            </a:solidFill>
            <a:prstDash val="solid"/>
            <a:round/>
            <a:headEnd len="med" w="med" type="none"/>
            <a:tailEnd len="med" w="med" type="triangle"/>
          </a:ln>
        </p:spPr>
      </p:cxnSp>
      <p:cxnSp>
        <p:nvCxnSpPr>
          <p:cNvPr id="933" name="Google Shape;933;p70"/>
          <p:cNvCxnSpPr>
            <a:stCxn id="915" idx="4"/>
            <a:endCxn id="931" idx="0"/>
          </p:cNvCxnSpPr>
          <p:nvPr/>
        </p:nvCxnSpPr>
        <p:spPr>
          <a:xfrm rot="5400000">
            <a:off x="3726700" y="2383400"/>
            <a:ext cx="787800" cy="18000"/>
          </a:xfrm>
          <a:prstGeom prst="curvedConnector3">
            <a:avLst>
              <a:gd fmla="val 50002" name="adj1"/>
            </a:avLst>
          </a:prstGeom>
          <a:noFill/>
          <a:ln cap="flat" cmpd="sng" w="28575">
            <a:solidFill>
              <a:srgbClr val="FF9900"/>
            </a:solidFill>
            <a:prstDash val="solid"/>
            <a:round/>
            <a:headEnd len="med" w="med" type="none"/>
            <a:tailEnd len="med" w="med" type="triangle"/>
          </a:ln>
        </p:spPr>
      </p:cxnSp>
      <p:sp>
        <p:nvSpPr>
          <p:cNvPr id="934" name="Google Shape;934;p70"/>
          <p:cNvSpPr txBox="1"/>
          <p:nvPr/>
        </p:nvSpPr>
        <p:spPr>
          <a:xfrm>
            <a:off x="651075" y="1794800"/>
            <a:ext cx="961800" cy="2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wants to</a:t>
            </a:r>
            <a:endParaRPr>
              <a:latin typeface="Helvetica Neue"/>
              <a:ea typeface="Helvetica Neue"/>
              <a:cs typeface="Helvetica Neue"/>
              <a:sym typeface="Helvetica Neue"/>
            </a:endParaRPr>
          </a:p>
        </p:txBody>
      </p:sp>
      <p:sp>
        <p:nvSpPr>
          <p:cNvPr id="935" name="Google Shape;935;p70"/>
          <p:cNvSpPr txBox="1"/>
          <p:nvPr/>
        </p:nvSpPr>
        <p:spPr>
          <a:xfrm>
            <a:off x="322575" y="3149800"/>
            <a:ext cx="11262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capable of</a:t>
            </a:r>
            <a:endParaRPr>
              <a:latin typeface="Helvetica Neue"/>
              <a:ea typeface="Helvetica Neue"/>
              <a:cs typeface="Helvetica Neue"/>
              <a:sym typeface="Helvetica Neue"/>
            </a:endParaRPr>
          </a:p>
        </p:txBody>
      </p:sp>
      <p:sp>
        <p:nvSpPr>
          <p:cNvPr id="936" name="Google Shape;936;p70"/>
          <p:cNvSpPr txBox="1"/>
          <p:nvPr/>
        </p:nvSpPr>
        <p:spPr>
          <a:xfrm>
            <a:off x="2381225" y="1520900"/>
            <a:ext cx="11262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related to</a:t>
            </a:r>
            <a:endParaRPr>
              <a:latin typeface="Helvetica Neue"/>
              <a:ea typeface="Helvetica Neue"/>
              <a:cs typeface="Helvetica Neue"/>
              <a:sym typeface="Helvetica Neue"/>
            </a:endParaRPr>
          </a:p>
        </p:txBody>
      </p:sp>
      <p:sp>
        <p:nvSpPr>
          <p:cNvPr id="937" name="Google Shape;937;p70"/>
          <p:cNvSpPr txBox="1"/>
          <p:nvPr/>
        </p:nvSpPr>
        <p:spPr>
          <a:xfrm>
            <a:off x="4953825" y="1842650"/>
            <a:ext cx="8544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type of</a:t>
            </a:r>
            <a:endParaRPr>
              <a:latin typeface="Helvetica Neue"/>
              <a:ea typeface="Helvetica Neue"/>
              <a:cs typeface="Helvetica Neue"/>
              <a:sym typeface="Helvetica Neue"/>
            </a:endParaRPr>
          </a:p>
        </p:txBody>
      </p:sp>
      <p:sp>
        <p:nvSpPr>
          <p:cNvPr id="938" name="Google Shape;938;p70"/>
          <p:cNvSpPr txBox="1"/>
          <p:nvPr/>
        </p:nvSpPr>
        <p:spPr>
          <a:xfrm>
            <a:off x="5056225" y="2850625"/>
            <a:ext cx="9618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antonym</a:t>
            </a:r>
            <a:endParaRPr>
              <a:latin typeface="Helvetica Neue"/>
              <a:ea typeface="Helvetica Neue"/>
              <a:cs typeface="Helvetica Neue"/>
              <a:sym typeface="Helvetica Neue"/>
            </a:endParaRPr>
          </a:p>
        </p:txBody>
      </p:sp>
      <p:sp>
        <p:nvSpPr>
          <p:cNvPr id="939" name="Google Shape;939;p70"/>
          <p:cNvSpPr txBox="1"/>
          <p:nvPr/>
        </p:nvSpPr>
        <p:spPr>
          <a:xfrm>
            <a:off x="5732900" y="3987025"/>
            <a:ext cx="8814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used for</a:t>
            </a:r>
            <a:endParaRPr>
              <a:latin typeface="Helvetica Neue"/>
              <a:ea typeface="Helvetica Neue"/>
              <a:cs typeface="Helvetica Neue"/>
              <a:sym typeface="Helvetica Neue"/>
            </a:endParaRPr>
          </a:p>
        </p:txBody>
      </p:sp>
      <p:sp>
        <p:nvSpPr>
          <p:cNvPr id="940" name="Google Shape;940;p70"/>
          <p:cNvSpPr txBox="1"/>
          <p:nvPr/>
        </p:nvSpPr>
        <p:spPr>
          <a:xfrm>
            <a:off x="2715250" y="4340900"/>
            <a:ext cx="9618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synonym</a:t>
            </a:r>
            <a:endParaRPr>
              <a:latin typeface="Helvetica Neue"/>
              <a:ea typeface="Helvetica Neue"/>
              <a:cs typeface="Helvetica Neue"/>
              <a:sym typeface="Helvetica Neue"/>
            </a:endParaRPr>
          </a:p>
        </p:txBody>
      </p:sp>
      <p:sp>
        <p:nvSpPr>
          <p:cNvPr id="941" name="Google Shape;941;p70"/>
          <p:cNvSpPr txBox="1"/>
          <p:nvPr/>
        </p:nvSpPr>
        <p:spPr>
          <a:xfrm>
            <a:off x="2103700" y="3355950"/>
            <a:ext cx="9618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used for</a:t>
            </a:r>
            <a:endParaRPr>
              <a:latin typeface="Helvetica Neue"/>
              <a:ea typeface="Helvetica Neue"/>
              <a:cs typeface="Helvetica Neue"/>
              <a:sym typeface="Helvetica Neue"/>
            </a:endParaRPr>
          </a:p>
        </p:txBody>
      </p:sp>
      <p:sp>
        <p:nvSpPr>
          <p:cNvPr id="942" name="Google Shape;942;p70"/>
          <p:cNvSpPr txBox="1"/>
          <p:nvPr/>
        </p:nvSpPr>
        <p:spPr>
          <a:xfrm>
            <a:off x="3666088" y="3406938"/>
            <a:ext cx="10674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located at</a:t>
            </a:r>
            <a:endParaRPr>
              <a:latin typeface="Helvetica Neue"/>
              <a:ea typeface="Helvetica Neue"/>
              <a:cs typeface="Helvetica Neue"/>
              <a:sym typeface="Helvetica Neue"/>
            </a:endParaRPr>
          </a:p>
        </p:txBody>
      </p:sp>
      <p:sp>
        <p:nvSpPr>
          <p:cNvPr id="943" name="Google Shape;943;p70"/>
          <p:cNvSpPr txBox="1"/>
          <p:nvPr/>
        </p:nvSpPr>
        <p:spPr>
          <a:xfrm>
            <a:off x="3286538" y="2116538"/>
            <a:ext cx="10674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located at</a:t>
            </a:r>
            <a:endParaRPr>
              <a:latin typeface="Helvetica Neue"/>
              <a:ea typeface="Helvetica Neue"/>
              <a:cs typeface="Helvetica Neue"/>
              <a:sym typeface="Helvetica Neue"/>
            </a:endParaRPr>
          </a:p>
        </p:txBody>
      </p:sp>
      <p:sp>
        <p:nvSpPr>
          <p:cNvPr id="944" name="Google Shape;944;p70"/>
          <p:cNvSpPr/>
          <p:nvPr/>
        </p:nvSpPr>
        <p:spPr>
          <a:xfrm>
            <a:off x="7479025" y="2535175"/>
            <a:ext cx="1457400" cy="7197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PersonX </a:t>
            </a:r>
            <a:r>
              <a:rPr lang="en-US">
                <a:solidFill>
                  <a:srgbClr val="4A86E8"/>
                </a:solidFill>
              </a:rPr>
              <a:t>throws</a:t>
            </a:r>
            <a:r>
              <a:rPr lang="en-US"/>
              <a:t> a </a:t>
            </a:r>
            <a:r>
              <a:rPr lang="en-US">
                <a:solidFill>
                  <a:srgbClr val="4A86E8"/>
                </a:solidFill>
              </a:rPr>
              <a:t>frisbee</a:t>
            </a:r>
            <a:endParaRPr>
              <a:solidFill>
                <a:srgbClr val="4A86E8"/>
              </a:solidFill>
            </a:endParaRPr>
          </a:p>
        </p:txBody>
      </p:sp>
      <p:sp>
        <p:nvSpPr>
          <p:cNvPr id="945" name="Google Shape;945;p70"/>
          <p:cNvSpPr/>
          <p:nvPr/>
        </p:nvSpPr>
        <p:spPr>
          <a:xfrm>
            <a:off x="4953825" y="710700"/>
            <a:ext cx="1067400" cy="5610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4A86E8"/>
                </a:solidFill>
              </a:rPr>
              <a:t>catch</a:t>
            </a:r>
            <a:r>
              <a:rPr lang="en-US"/>
              <a:t> </a:t>
            </a:r>
            <a:r>
              <a:rPr lang="en-US">
                <a:solidFill>
                  <a:srgbClr val="4A86E8"/>
                </a:solidFill>
              </a:rPr>
              <a:t>frisbee</a:t>
            </a:r>
            <a:endParaRPr>
              <a:solidFill>
                <a:srgbClr val="4A86E8"/>
              </a:solidFill>
            </a:endParaRPr>
          </a:p>
        </p:txBody>
      </p:sp>
      <p:sp>
        <p:nvSpPr>
          <p:cNvPr id="946" name="Google Shape;946;p70"/>
          <p:cNvSpPr/>
          <p:nvPr/>
        </p:nvSpPr>
        <p:spPr>
          <a:xfrm>
            <a:off x="7539125" y="791338"/>
            <a:ext cx="1067400" cy="5610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fun for </a:t>
            </a:r>
            <a:r>
              <a:rPr lang="en-US">
                <a:solidFill>
                  <a:srgbClr val="4A86E8"/>
                </a:solidFill>
              </a:rPr>
              <a:t>dog</a:t>
            </a:r>
            <a:endParaRPr>
              <a:solidFill>
                <a:srgbClr val="4A86E8"/>
              </a:solidFill>
            </a:endParaRPr>
          </a:p>
        </p:txBody>
      </p:sp>
      <p:cxnSp>
        <p:nvCxnSpPr>
          <p:cNvPr id="947" name="Google Shape;947;p70"/>
          <p:cNvCxnSpPr>
            <a:stCxn id="945" idx="3"/>
            <a:endCxn id="915" idx="7"/>
          </p:cNvCxnSpPr>
          <p:nvPr/>
        </p:nvCxnSpPr>
        <p:spPr>
          <a:xfrm rot="5400000">
            <a:off x="4536992" y="1109893"/>
            <a:ext cx="493500" cy="652800"/>
          </a:xfrm>
          <a:prstGeom prst="curvedConnector3">
            <a:avLst>
              <a:gd fmla="val 52838" name="adj1"/>
            </a:avLst>
          </a:prstGeom>
          <a:noFill/>
          <a:ln cap="flat" cmpd="sng" w="28575">
            <a:solidFill>
              <a:srgbClr val="FF9900"/>
            </a:solidFill>
            <a:prstDash val="solid"/>
            <a:round/>
            <a:headEnd len="med" w="med" type="none"/>
            <a:tailEnd len="med" w="med" type="triangle"/>
          </a:ln>
        </p:spPr>
      </p:cxnSp>
      <p:cxnSp>
        <p:nvCxnSpPr>
          <p:cNvPr id="948" name="Google Shape;948;p70"/>
          <p:cNvCxnSpPr>
            <a:stCxn id="945" idx="2"/>
            <a:endCxn id="913" idx="1"/>
          </p:cNvCxnSpPr>
          <p:nvPr/>
        </p:nvCxnSpPr>
        <p:spPr>
          <a:xfrm flipH="1">
            <a:off x="368925" y="991200"/>
            <a:ext cx="4584900" cy="1544100"/>
          </a:xfrm>
          <a:prstGeom prst="curvedConnector2">
            <a:avLst/>
          </a:prstGeom>
          <a:noFill/>
          <a:ln cap="flat" cmpd="sng" w="28575">
            <a:solidFill>
              <a:srgbClr val="FF9900"/>
            </a:solidFill>
            <a:prstDash val="solid"/>
            <a:round/>
            <a:headEnd len="med" w="med" type="none"/>
            <a:tailEnd len="med" w="med" type="triangle"/>
          </a:ln>
        </p:spPr>
      </p:cxnSp>
      <p:sp>
        <p:nvSpPr>
          <p:cNvPr id="949" name="Google Shape;949;p70"/>
          <p:cNvSpPr txBox="1"/>
          <p:nvPr/>
        </p:nvSpPr>
        <p:spPr>
          <a:xfrm>
            <a:off x="2160350" y="991200"/>
            <a:ext cx="11262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created by</a:t>
            </a:r>
            <a:endParaRPr>
              <a:latin typeface="Helvetica Neue"/>
              <a:ea typeface="Helvetica Neue"/>
              <a:cs typeface="Helvetica Neue"/>
              <a:sym typeface="Helvetica Neue"/>
            </a:endParaRPr>
          </a:p>
        </p:txBody>
      </p:sp>
      <p:cxnSp>
        <p:nvCxnSpPr>
          <p:cNvPr id="950" name="Google Shape;950;p70"/>
          <p:cNvCxnSpPr>
            <a:stCxn id="945" idx="6"/>
            <a:endCxn id="946" idx="2"/>
          </p:cNvCxnSpPr>
          <p:nvPr/>
        </p:nvCxnSpPr>
        <p:spPr>
          <a:xfrm>
            <a:off x="6021225" y="991200"/>
            <a:ext cx="1518000" cy="80700"/>
          </a:xfrm>
          <a:prstGeom prst="curvedConnector3">
            <a:avLst>
              <a:gd fmla="val 49997" name="adj1"/>
            </a:avLst>
          </a:prstGeom>
          <a:noFill/>
          <a:ln cap="flat" cmpd="sng" w="28575">
            <a:solidFill>
              <a:srgbClr val="FF9900"/>
            </a:solidFill>
            <a:prstDash val="solid"/>
            <a:round/>
            <a:headEnd len="med" w="med" type="none"/>
            <a:tailEnd len="med" w="med" type="triangle"/>
          </a:ln>
        </p:spPr>
      </p:cxnSp>
      <p:sp>
        <p:nvSpPr>
          <p:cNvPr id="951" name="Google Shape;951;p70"/>
          <p:cNvSpPr txBox="1"/>
          <p:nvPr/>
        </p:nvSpPr>
        <p:spPr>
          <a:xfrm>
            <a:off x="6163450" y="669513"/>
            <a:ext cx="11262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has property</a:t>
            </a:r>
            <a:endParaRPr>
              <a:latin typeface="Helvetica Neue"/>
              <a:ea typeface="Helvetica Neue"/>
              <a:cs typeface="Helvetica Neue"/>
              <a:sym typeface="Helvetica Neue"/>
            </a:endParaRPr>
          </a:p>
        </p:txBody>
      </p:sp>
      <p:sp>
        <p:nvSpPr>
          <p:cNvPr id="952" name="Google Shape;952;p70"/>
          <p:cNvSpPr txBox="1"/>
          <p:nvPr/>
        </p:nvSpPr>
        <p:spPr>
          <a:xfrm>
            <a:off x="4291175" y="1187338"/>
            <a:ext cx="7698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is a</a:t>
            </a:r>
            <a:endParaRPr>
              <a:latin typeface="Helvetica Neue"/>
              <a:ea typeface="Helvetica Neue"/>
              <a:cs typeface="Helvetica Neue"/>
              <a:sym typeface="Helvetica Neue"/>
            </a:endParaRPr>
          </a:p>
        </p:txBody>
      </p:sp>
      <p:cxnSp>
        <p:nvCxnSpPr>
          <p:cNvPr id="953" name="Google Shape;953;p70"/>
          <p:cNvCxnSpPr>
            <a:stCxn id="944" idx="0"/>
            <a:endCxn id="945" idx="5"/>
          </p:cNvCxnSpPr>
          <p:nvPr/>
        </p:nvCxnSpPr>
        <p:spPr>
          <a:xfrm flipH="1" rot="5400000">
            <a:off x="6363625" y="691075"/>
            <a:ext cx="1345500" cy="2342700"/>
          </a:xfrm>
          <a:prstGeom prst="curvedConnector3">
            <a:avLst>
              <a:gd fmla="val 46952" name="adj1"/>
            </a:avLst>
          </a:prstGeom>
          <a:noFill/>
          <a:ln cap="flat" cmpd="sng" w="28575">
            <a:solidFill>
              <a:srgbClr val="FF9900"/>
            </a:solidFill>
            <a:prstDash val="solid"/>
            <a:round/>
            <a:headEnd len="med" w="med" type="none"/>
            <a:tailEnd len="med" w="med" type="triangle"/>
          </a:ln>
        </p:spPr>
      </p:cxnSp>
      <p:cxnSp>
        <p:nvCxnSpPr>
          <p:cNvPr id="954" name="Google Shape;954;p70"/>
          <p:cNvCxnSpPr>
            <a:stCxn id="944" idx="2"/>
            <a:endCxn id="917" idx="6"/>
          </p:cNvCxnSpPr>
          <p:nvPr/>
        </p:nvCxnSpPr>
        <p:spPr>
          <a:xfrm flipH="1">
            <a:off x="6709825" y="2895025"/>
            <a:ext cx="769200" cy="660900"/>
          </a:xfrm>
          <a:prstGeom prst="curvedConnector3">
            <a:avLst>
              <a:gd fmla="val 49995" name="adj1"/>
            </a:avLst>
          </a:prstGeom>
          <a:noFill/>
          <a:ln cap="flat" cmpd="sng" w="28575">
            <a:solidFill>
              <a:srgbClr val="FF9900"/>
            </a:solidFill>
            <a:prstDash val="solid"/>
            <a:round/>
            <a:headEnd len="med" w="med" type="none"/>
            <a:tailEnd len="med" w="med" type="triangle"/>
          </a:ln>
        </p:spPr>
      </p:cxnSp>
      <p:sp>
        <p:nvSpPr>
          <p:cNvPr id="955" name="Google Shape;955;p70"/>
          <p:cNvSpPr txBox="1"/>
          <p:nvPr/>
        </p:nvSpPr>
        <p:spPr>
          <a:xfrm>
            <a:off x="6614300" y="1597125"/>
            <a:ext cx="11982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others then</a:t>
            </a:r>
            <a:endParaRPr>
              <a:latin typeface="Helvetica Neue"/>
              <a:ea typeface="Helvetica Neue"/>
              <a:cs typeface="Helvetica Neue"/>
              <a:sym typeface="Helvetica Neue"/>
            </a:endParaRPr>
          </a:p>
        </p:txBody>
      </p:sp>
      <p:cxnSp>
        <p:nvCxnSpPr>
          <p:cNvPr id="956" name="Google Shape;956;p70"/>
          <p:cNvCxnSpPr>
            <a:stCxn id="918" idx="6"/>
            <a:endCxn id="922" idx="2"/>
          </p:cNvCxnSpPr>
          <p:nvPr/>
        </p:nvCxnSpPr>
        <p:spPr>
          <a:xfrm flipH="1" rot="10800000">
            <a:off x="5105700" y="4548350"/>
            <a:ext cx="1247400" cy="95700"/>
          </a:xfrm>
          <a:prstGeom prst="curvedConnector3">
            <a:avLst>
              <a:gd fmla="val 49997" name="adj1"/>
            </a:avLst>
          </a:prstGeom>
          <a:noFill/>
          <a:ln cap="flat" cmpd="sng" w="28575">
            <a:solidFill>
              <a:srgbClr val="FF9900"/>
            </a:solidFill>
            <a:prstDash val="solid"/>
            <a:round/>
            <a:headEnd len="med" w="med" type="none"/>
            <a:tailEnd len="med" w="med" type="triangle"/>
          </a:ln>
        </p:spPr>
      </p:cxnSp>
      <p:sp>
        <p:nvSpPr>
          <p:cNvPr id="957" name="Google Shape;957;p70"/>
          <p:cNvSpPr txBox="1"/>
          <p:nvPr/>
        </p:nvSpPr>
        <p:spPr>
          <a:xfrm>
            <a:off x="5105700" y="4459250"/>
            <a:ext cx="1015500" cy="273900"/>
          </a:xfrm>
          <a:prstGeom prst="rect">
            <a:avLst/>
          </a:prstGeom>
          <a:solidFill>
            <a:srgbClr val="FFFFFF">
              <a:alpha val="73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Helvetica Neue"/>
                <a:ea typeface="Helvetica Neue"/>
                <a:cs typeface="Helvetica Neue"/>
                <a:sym typeface="Helvetica Neue"/>
              </a:rPr>
              <a:t>subclass of</a:t>
            </a:r>
            <a:endParaRPr>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cxnSp>
        <p:nvCxnSpPr>
          <p:cNvPr id="963" name="Google Shape;963;p71"/>
          <p:cNvCxnSpPr/>
          <p:nvPr/>
        </p:nvCxnSpPr>
        <p:spPr>
          <a:xfrm flipH="1" rot="10800000">
            <a:off x="-11700" y="4018150"/>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4" name="Google Shape;964;p71"/>
          <p:cNvCxnSpPr/>
          <p:nvPr/>
        </p:nvCxnSpPr>
        <p:spPr>
          <a:xfrm flipH="1" rot="10800000">
            <a:off x="-11700" y="4563113"/>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5" name="Google Shape;965;p71"/>
          <p:cNvCxnSpPr/>
          <p:nvPr/>
        </p:nvCxnSpPr>
        <p:spPr>
          <a:xfrm flipH="1" rot="10800000">
            <a:off x="-11700" y="3461413"/>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6" name="Google Shape;966;p71"/>
          <p:cNvCxnSpPr/>
          <p:nvPr/>
        </p:nvCxnSpPr>
        <p:spPr>
          <a:xfrm flipH="1" rot="10800000">
            <a:off x="-11700" y="2928238"/>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7" name="Google Shape;967;p71"/>
          <p:cNvCxnSpPr/>
          <p:nvPr/>
        </p:nvCxnSpPr>
        <p:spPr>
          <a:xfrm flipH="1" rot="10800000">
            <a:off x="-11700" y="2405363"/>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8" name="Google Shape;968;p71"/>
          <p:cNvCxnSpPr/>
          <p:nvPr/>
        </p:nvCxnSpPr>
        <p:spPr>
          <a:xfrm flipH="1" rot="10800000">
            <a:off x="-11700" y="1860413"/>
            <a:ext cx="9167400" cy="52800"/>
          </a:xfrm>
          <a:prstGeom prst="straightConnector1">
            <a:avLst/>
          </a:prstGeom>
          <a:noFill/>
          <a:ln cap="flat" cmpd="sng" w="9525">
            <a:solidFill>
              <a:srgbClr val="B7B7B7"/>
            </a:solidFill>
            <a:prstDash val="dot"/>
            <a:round/>
            <a:headEnd len="med" w="med" type="none"/>
            <a:tailEnd len="med" w="med" type="none"/>
          </a:ln>
        </p:spPr>
      </p:cxnSp>
      <p:cxnSp>
        <p:nvCxnSpPr>
          <p:cNvPr id="969" name="Google Shape;969;p71"/>
          <p:cNvCxnSpPr/>
          <p:nvPr/>
        </p:nvCxnSpPr>
        <p:spPr>
          <a:xfrm flipH="1" rot="10800000">
            <a:off x="-11700" y="1315463"/>
            <a:ext cx="9167400" cy="52800"/>
          </a:xfrm>
          <a:prstGeom prst="straightConnector1">
            <a:avLst/>
          </a:prstGeom>
          <a:noFill/>
          <a:ln cap="flat" cmpd="sng" w="9525">
            <a:solidFill>
              <a:srgbClr val="B7B7B7"/>
            </a:solidFill>
            <a:prstDash val="dot"/>
            <a:round/>
            <a:headEnd len="med" w="med" type="none"/>
            <a:tailEnd len="med" w="med" type="none"/>
          </a:ln>
        </p:spPr>
      </p:cxnSp>
      <p:sp>
        <p:nvSpPr>
          <p:cNvPr id="970" name="Google Shape;970;p71"/>
          <p:cNvSpPr txBox="1"/>
          <p:nvPr>
            <p:ph type="title"/>
          </p:nvPr>
        </p:nvSpPr>
        <p:spPr>
          <a:xfrm>
            <a:off x="0" y="0"/>
            <a:ext cx="9144000" cy="84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Common Sense Knowledge Graphs</a:t>
            </a:r>
            <a:endParaRPr/>
          </a:p>
        </p:txBody>
      </p:sp>
      <p:sp>
        <p:nvSpPr>
          <p:cNvPr id="971" name="Google Shape;971;p71"/>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72" name="Google Shape;972;p71"/>
          <p:cNvSpPr/>
          <p:nvPr/>
        </p:nvSpPr>
        <p:spPr>
          <a:xfrm>
            <a:off x="-87950" y="4397783"/>
            <a:ext cx="15015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Cyc</a:t>
            </a:r>
            <a:endParaRPr/>
          </a:p>
          <a:p>
            <a:pPr indent="0" lvl="0" marL="0" rtl="0" algn="ctr">
              <a:spcBef>
                <a:spcPts val="0"/>
              </a:spcBef>
              <a:spcAft>
                <a:spcPts val="0"/>
              </a:spcAft>
              <a:buNone/>
            </a:pPr>
            <a:r>
              <a:rPr lang="en-US" sz="1100">
                <a:solidFill>
                  <a:srgbClr val="666666"/>
                </a:solidFill>
              </a:rPr>
              <a:t>[Lenat et al., 1984]</a:t>
            </a:r>
            <a:endParaRPr sz="1100">
              <a:solidFill>
                <a:srgbClr val="666666"/>
              </a:solidFill>
            </a:endParaRPr>
          </a:p>
        </p:txBody>
      </p:sp>
      <p:sp>
        <p:nvSpPr>
          <p:cNvPr id="973" name="Google Shape;973;p71"/>
          <p:cNvSpPr/>
          <p:nvPr/>
        </p:nvSpPr>
        <p:spPr>
          <a:xfrm>
            <a:off x="4371725" y="4397783"/>
            <a:ext cx="15015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OpenCyc 4.0</a:t>
            </a:r>
            <a:endParaRPr/>
          </a:p>
          <a:p>
            <a:pPr indent="0" lvl="0" marL="0" rtl="0" algn="ctr">
              <a:spcBef>
                <a:spcPts val="0"/>
              </a:spcBef>
              <a:spcAft>
                <a:spcPts val="0"/>
              </a:spcAft>
              <a:buNone/>
            </a:pPr>
            <a:r>
              <a:rPr lang="en-US" sz="1100">
                <a:solidFill>
                  <a:srgbClr val="666666"/>
                </a:solidFill>
              </a:rPr>
              <a:t>[Lenat 2012]</a:t>
            </a:r>
            <a:endParaRPr sz="1100">
              <a:solidFill>
                <a:srgbClr val="666666"/>
              </a:solidFill>
            </a:endParaRPr>
          </a:p>
        </p:txBody>
      </p:sp>
      <p:sp>
        <p:nvSpPr>
          <p:cNvPr id="974" name="Google Shape;974;p71"/>
          <p:cNvSpPr/>
          <p:nvPr/>
        </p:nvSpPr>
        <p:spPr>
          <a:xfrm>
            <a:off x="281550" y="2715856"/>
            <a:ext cx="26043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Open Mind Common Sense</a:t>
            </a:r>
            <a:endParaRPr/>
          </a:p>
          <a:p>
            <a:pPr indent="0" lvl="0" marL="0" rtl="0" algn="ctr">
              <a:spcBef>
                <a:spcPts val="0"/>
              </a:spcBef>
              <a:spcAft>
                <a:spcPts val="0"/>
              </a:spcAft>
              <a:buNone/>
            </a:pPr>
            <a:r>
              <a:rPr lang="en-US" sz="1100">
                <a:solidFill>
                  <a:srgbClr val="666666"/>
                </a:solidFill>
              </a:rPr>
              <a:t>[Minski, Singh, Havasi,1999]</a:t>
            </a:r>
            <a:endParaRPr sz="1100">
              <a:solidFill>
                <a:srgbClr val="666666"/>
              </a:solidFill>
            </a:endParaRPr>
          </a:p>
        </p:txBody>
      </p:sp>
      <p:sp>
        <p:nvSpPr>
          <p:cNvPr id="975" name="Google Shape;975;p71"/>
          <p:cNvSpPr/>
          <p:nvPr/>
        </p:nvSpPr>
        <p:spPr>
          <a:xfrm>
            <a:off x="2973675" y="2715856"/>
            <a:ext cx="14547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ConceptNet</a:t>
            </a:r>
            <a:endParaRPr/>
          </a:p>
          <a:p>
            <a:pPr indent="0" lvl="0" marL="0" rtl="0" algn="ctr">
              <a:spcBef>
                <a:spcPts val="0"/>
              </a:spcBef>
              <a:spcAft>
                <a:spcPts val="0"/>
              </a:spcAft>
              <a:buNone/>
            </a:pPr>
            <a:r>
              <a:rPr lang="en-US" sz="1100">
                <a:solidFill>
                  <a:srgbClr val="666666"/>
                </a:solidFill>
              </a:rPr>
              <a:t>[Liu, Singh, 2004]</a:t>
            </a:r>
            <a:endParaRPr sz="1100">
              <a:solidFill>
                <a:srgbClr val="666666"/>
              </a:solidFill>
            </a:endParaRPr>
          </a:p>
        </p:txBody>
      </p:sp>
      <p:sp>
        <p:nvSpPr>
          <p:cNvPr id="976" name="Google Shape;976;p71"/>
          <p:cNvSpPr/>
          <p:nvPr/>
        </p:nvSpPr>
        <p:spPr>
          <a:xfrm>
            <a:off x="6328650" y="2715868"/>
            <a:ext cx="15309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ConceptNet 5.5</a:t>
            </a:r>
            <a:endParaRPr/>
          </a:p>
          <a:p>
            <a:pPr indent="0" lvl="0" marL="0" rtl="0" algn="ctr">
              <a:spcBef>
                <a:spcPts val="0"/>
              </a:spcBef>
              <a:spcAft>
                <a:spcPts val="0"/>
              </a:spcAft>
              <a:buNone/>
            </a:pPr>
            <a:r>
              <a:rPr lang="en-US" sz="1100">
                <a:solidFill>
                  <a:srgbClr val="666666"/>
                </a:solidFill>
              </a:rPr>
              <a:t>[Speer et al., 2017]</a:t>
            </a:r>
            <a:endParaRPr sz="1100">
              <a:solidFill>
                <a:srgbClr val="666666"/>
              </a:solidFill>
            </a:endParaRPr>
          </a:p>
        </p:txBody>
      </p:sp>
      <p:sp>
        <p:nvSpPr>
          <p:cNvPr id="977" name="Google Shape;977;p71"/>
          <p:cNvSpPr/>
          <p:nvPr/>
        </p:nvSpPr>
        <p:spPr>
          <a:xfrm>
            <a:off x="3453875" y="3260829"/>
            <a:ext cx="16071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NELL</a:t>
            </a:r>
            <a:endParaRPr/>
          </a:p>
          <a:p>
            <a:pPr indent="0" lvl="0" marL="0" rtl="0" algn="ctr">
              <a:spcBef>
                <a:spcPts val="0"/>
              </a:spcBef>
              <a:spcAft>
                <a:spcPts val="0"/>
              </a:spcAft>
              <a:buNone/>
            </a:pPr>
            <a:r>
              <a:rPr lang="en-US" sz="1100">
                <a:solidFill>
                  <a:srgbClr val="666666"/>
                </a:solidFill>
              </a:rPr>
              <a:t>[Carlson et al., 2010]</a:t>
            </a:r>
            <a:endParaRPr sz="1100">
              <a:solidFill>
                <a:srgbClr val="666666"/>
              </a:solidFill>
            </a:endParaRPr>
          </a:p>
        </p:txBody>
      </p:sp>
      <p:sp>
        <p:nvSpPr>
          <p:cNvPr id="978" name="Google Shape;978;p71"/>
          <p:cNvSpPr/>
          <p:nvPr/>
        </p:nvSpPr>
        <p:spPr>
          <a:xfrm>
            <a:off x="5519225" y="3260829"/>
            <a:ext cx="16071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NELL</a:t>
            </a:r>
            <a:endParaRPr/>
          </a:p>
          <a:p>
            <a:pPr indent="0" lvl="0" marL="0" rtl="0" algn="ctr">
              <a:spcBef>
                <a:spcPts val="0"/>
              </a:spcBef>
              <a:spcAft>
                <a:spcPts val="0"/>
              </a:spcAft>
              <a:buNone/>
            </a:pPr>
            <a:r>
              <a:rPr lang="en-US" sz="1100">
                <a:solidFill>
                  <a:srgbClr val="666666"/>
                </a:solidFill>
              </a:rPr>
              <a:t>[Mitchell et al., 2015]</a:t>
            </a:r>
            <a:endParaRPr sz="1100">
              <a:solidFill>
                <a:srgbClr val="666666"/>
              </a:solidFill>
            </a:endParaRPr>
          </a:p>
        </p:txBody>
      </p:sp>
      <p:sp>
        <p:nvSpPr>
          <p:cNvPr id="979" name="Google Shape;979;p71"/>
          <p:cNvSpPr/>
          <p:nvPr/>
        </p:nvSpPr>
        <p:spPr>
          <a:xfrm>
            <a:off x="4318925" y="2170884"/>
            <a:ext cx="16071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WebChild</a:t>
            </a:r>
            <a:endParaRPr/>
          </a:p>
          <a:p>
            <a:pPr indent="0" lvl="0" marL="0" rtl="0" algn="ctr">
              <a:spcBef>
                <a:spcPts val="0"/>
              </a:spcBef>
              <a:spcAft>
                <a:spcPts val="0"/>
              </a:spcAft>
              <a:buNone/>
            </a:pPr>
            <a:r>
              <a:rPr lang="en-US" sz="1100">
                <a:solidFill>
                  <a:srgbClr val="666666"/>
                </a:solidFill>
              </a:rPr>
              <a:t>[Tandon et al., 2014]</a:t>
            </a:r>
            <a:endParaRPr sz="1100">
              <a:solidFill>
                <a:srgbClr val="666666"/>
              </a:solidFill>
            </a:endParaRPr>
          </a:p>
        </p:txBody>
      </p:sp>
      <p:sp>
        <p:nvSpPr>
          <p:cNvPr id="980" name="Google Shape;980;p71"/>
          <p:cNvSpPr/>
          <p:nvPr/>
        </p:nvSpPr>
        <p:spPr>
          <a:xfrm>
            <a:off x="6328650" y="2170921"/>
            <a:ext cx="16071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WebChild 2.0</a:t>
            </a:r>
            <a:endParaRPr/>
          </a:p>
          <a:p>
            <a:pPr indent="0" lvl="0" marL="0" rtl="0" algn="ctr">
              <a:spcBef>
                <a:spcPts val="0"/>
              </a:spcBef>
              <a:spcAft>
                <a:spcPts val="0"/>
              </a:spcAft>
              <a:buNone/>
            </a:pPr>
            <a:r>
              <a:rPr lang="en-US" sz="1100">
                <a:solidFill>
                  <a:srgbClr val="666666"/>
                </a:solidFill>
              </a:rPr>
              <a:t>[Tandon et al., 2017]</a:t>
            </a:r>
            <a:endParaRPr sz="1100">
              <a:solidFill>
                <a:srgbClr val="666666"/>
              </a:solidFill>
            </a:endParaRPr>
          </a:p>
        </p:txBody>
      </p:sp>
      <p:sp>
        <p:nvSpPr>
          <p:cNvPr id="981" name="Google Shape;981;p71"/>
          <p:cNvSpPr/>
          <p:nvPr/>
        </p:nvSpPr>
        <p:spPr>
          <a:xfrm>
            <a:off x="6938725" y="1625975"/>
            <a:ext cx="15015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Atomic</a:t>
            </a:r>
            <a:endParaRPr/>
          </a:p>
          <a:p>
            <a:pPr indent="0" lvl="0" marL="0" rtl="0" algn="ctr">
              <a:spcBef>
                <a:spcPts val="0"/>
              </a:spcBef>
              <a:spcAft>
                <a:spcPts val="0"/>
              </a:spcAft>
              <a:buNone/>
            </a:pPr>
            <a:r>
              <a:rPr lang="en-US" sz="1100">
                <a:solidFill>
                  <a:srgbClr val="666666"/>
                </a:solidFill>
              </a:rPr>
              <a:t>[Sap et al., 2019]</a:t>
            </a:r>
            <a:endParaRPr sz="1100">
              <a:solidFill>
                <a:srgbClr val="666666"/>
              </a:solidFill>
            </a:endParaRPr>
          </a:p>
        </p:txBody>
      </p:sp>
      <p:sp>
        <p:nvSpPr>
          <p:cNvPr id="982" name="Google Shape;982;p71"/>
          <p:cNvSpPr/>
          <p:nvPr/>
        </p:nvSpPr>
        <p:spPr>
          <a:xfrm>
            <a:off x="4371725" y="3829293"/>
            <a:ext cx="14547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Wikidata</a:t>
            </a:r>
            <a:endParaRPr/>
          </a:p>
          <a:p>
            <a:pPr indent="0" lvl="0" marL="0" rtl="0" algn="ctr">
              <a:spcBef>
                <a:spcPts val="0"/>
              </a:spcBef>
              <a:spcAft>
                <a:spcPts val="0"/>
              </a:spcAft>
              <a:buNone/>
            </a:pPr>
            <a:r>
              <a:rPr lang="en-US" sz="1100">
                <a:solidFill>
                  <a:srgbClr val="666666"/>
                </a:solidFill>
              </a:rPr>
              <a:t>[</a:t>
            </a:r>
            <a:r>
              <a:rPr lang="en-US" sz="1100">
                <a:solidFill>
                  <a:schemeClr val="dk1"/>
                </a:solidFill>
              </a:rPr>
              <a:t>Vrandečić</a:t>
            </a:r>
            <a:r>
              <a:rPr lang="en-US" sz="1100">
                <a:solidFill>
                  <a:srgbClr val="666666"/>
                </a:solidFill>
              </a:rPr>
              <a:t>, 2012]</a:t>
            </a:r>
            <a:endParaRPr sz="1100">
              <a:solidFill>
                <a:srgbClr val="666666"/>
              </a:solidFill>
            </a:endParaRPr>
          </a:p>
        </p:txBody>
      </p:sp>
      <p:sp>
        <p:nvSpPr>
          <p:cNvPr id="983" name="Google Shape;983;p71"/>
          <p:cNvSpPr/>
          <p:nvPr/>
        </p:nvSpPr>
        <p:spPr>
          <a:xfrm>
            <a:off x="7167475" y="1081025"/>
            <a:ext cx="1607100" cy="430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COMET</a:t>
            </a:r>
            <a:endParaRPr/>
          </a:p>
          <a:p>
            <a:pPr indent="0" lvl="0" marL="0" rtl="0" algn="ctr">
              <a:spcBef>
                <a:spcPts val="0"/>
              </a:spcBef>
              <a:spcAft>
                <a:spcPts val="0"/>
              </a:spcAft>
              <a:buNone/>
            </a:pPr>
            <a:r>
              <a:rPr lang="en-US" sz="1100">
                <a:solidFill>
                  <a:srgbClr val="666666"/>
                </a:solidFill>
              </a:rPr>
              <a:t>[Bosselut et al., 2019]</a:t>
            </a:r>
            <a:endParaRPr sz="1100">
              <a:solidFill>
                <a:srgbClr val="66666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72"/>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t>Dimensions Of Common Sense Knowledge</a:t>
            </a:r>
            <a:endParaRPr sz="3400"/>
          </a:p>
        </p:txBody>
      </p:sp>
      <p:sp>
        <p:nvSpPr>
          <p:cNvPr id="990" name="Google Shape;990;p72"/>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91" name="Google Shape;991;p72"/>
          <p:cNvSpPr txBox="1"/>
          <p:nvPr/>
        </p:nvSpPr>
        <p:spPr>
          <a:xfrm>
            <a:off x="258075" y="815275"/>
            <a:ext cx="8100000" cy="41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a:t>Representation</a:t>
            </a:r>
            <a:endParaRPr b="1" sz="1800"/>
          </a:p>
          <a:p>
            <a:pPr indent="-317500" lvl="1" marL="914400" rtl="0" algn="l">
              <a:lnSpc>
                <a:spcPct val="115000"/>
              </a:lnSpc>
              <a:spcBef>
                <a:spcPts val="0"/>
              </a:spcBef>
              <a:spcAft>
                <a:spcPts val="0"/>
              </a:spcAft>
              <a:buSzPts val="1400"/>
              <a:buChar char="○"/>
            </a:pPr>
            <a:r>
              <a:rPr lang="en-US"/>
              <a:t>symbolic</a:t>
            </a:r>
            <a:endParaRPr/>
          </a:p>
          <a:p>
            <a:pPr indent="-317500" lvl="1" marL="914400" rtl="0" algn="l">
              <a:lnSpc>
                <a:spcPct val="115000"/>
              </a:lnSpc>
              <a:spcBef>
                <a:spcPts val="0"/>
              </a:spcBef>
              <a:spcAft>
                <a:spcPts val="0"/>
              </a:spcAft>
              <a:buSzPts val="1400"/>
              <a:buChar char="○"/>
            </a:pPr>
            <a:r>
              <a:rPr lang="en-US"/>
              <a:t>natural language</a:t>
            </a:r>
            <a:endParaRPr/>
          </a:p>
          <a:p>
            <a:pPr indent="-317500" lvl="1" marL="914400" rtl="0" algn="l">
              <a:lnSpc>
                <a:spcPct val="115000"/>
              </a:lnSpc>
              <a:spcBef>
                <a:spcPts val="0"/>
              </a:spcBef>
              <a:spcAft>
                <a:spcPts val="0"/>
              </a:spcAft>
              <a:buSzPts val="1400"/>
              <a:buChar char="○"/>
            </a:pPr>
            <a:r>
              <a:rPr lang="en-US"/>
              <a:t>neural</a:t>
            </a:r>
            <a:endParaRPr/>
          </a:p>
          <a:p>
            <a:pPr indent="0" lvl="0" marL="0" rtl="0" algn="l">
              <a:lnSpc>
                <a:spcPct val="115000"/>
              </a:lnSpc>
              <a:spcBef>
                <a:spcPts val="0"/>
              </a:spcBef>
              <a:spcAft>
                <a:spcPts val="0"/>
              </a:spcAft>
              <a:buNone/>
            </a:pPr>
            <a:r>
              <a:rPr b="1" lang="en-US" sz="1800"/>
              <a:t>Creation method</a:t>
            </a:r>
            <a:endParaRPr b="1" sz="1800"/>
          </a:p>
          <a:p>
            <a:pPr indent="-317500" lvl="1" marL="914400" rtl="0" algn="l">
              <a:lnSpc>
                <a:spcPct val="115000"/>
              </a:lnSpc>
              <a:spcBef>
                <a:spcPts val="0"/>
              </a:spcBef>
              <a:spcAft>
                <a:spcPts val="0"/>
              </a:spcAft>
              <a:buSzPts val="1400"/>
              <a:buChar char="○"/>
            </a:pPr>
            <a:r>
              <a:rPr lang="en-US"/>
              <a:t>expert input</a:t>
            </a:r>
            <a:endParaRPr/>
          </a:p>
          <a:p>
            <a:pPr indent="-317500" lvl="1" marL="914400" rtl="0" algn="l">
              <a:lnSpc>
                <a:spcPct val="115000"/>
              </a:lnSpc>
              <a:spcBef>
                <a:spcPts val="0"/>
              </a:spcBef>
              <a:spcAft>
                <a:spcPts val="0"/>
              </a:spcAft>
              <a:buSzPts val="1400"/>
              <a:buChar char="○"/>
            </a:pPr>
            <a:r>
              <a:rPr lang="en-US"/>
              <a:t>crowdsourcing</a:t>
            </a:r>
            <a:endParaRPr/>
          </a:p>
          <a:p>
            <a:pPr indent="-317500" lvl="1" marL="914400" rtl="0" algn="l">
              <a:lnSpc>
                <a:spcPct val="115000"/>
              </a:lnSpc>
              <a:spcBef>
                <a:spcPts val="0"/>
              </a:spcBef>
              <a:spcAft>
                <a:spcPts val="0"/>
              </a:spcAft>
              <a:buSzPts val="1400"/>
              <a:buChar char="○"/>
            </a:pPr>
            <a:r>
              <a:rPr lang="en-US"/>
              <a:t>information extraction, machine learning</a:t>
            </a:r>
            <a:endParaRPr/>
          </a:p>
          <a:p>
            <a:pPr indent="0" lvl="0" marL="0" rtl="0" algn="l">
              <a:lnSpc>
                <a:spcPct val="115000"/>
              </a:lnSpc>
              <a:spcBef>
                <a:spcPts val="0"/>
              </a:spcBef>
              <a:spcAft>
                <a:spcPts val="0"/>
              </a:spcAft>
              <a:buNone/>
            </a:pPr>
            <a:r>
              <a:rPr b="1" lang="en-US" sz="1800"/>
              <a:t>Knowledge type</a:t>
            </a:r>
            <a:endParaRPr b="1" sz="1800"/>
          </a:p>
          <a:p>
            <a:pPr indent="-317500" lvl="1" marL="914400" rtl="0" algn="l">
              <a:lnSpc>
                <a:spcPct val="115000"/>
              </a:lnSpc>
              <a:spcBef>
                <a:spcPts val="0"/>
              </a:spcBef>
              <a:spcAft>
                <a:spcPts val="0"/>
              </a:spcAft>
              <a:buSzPts val="1400"/>
              <a:buChar char="○"/>
            </a:pPr>
            <a:r>
              <a:rPr lang="en-US"/>
              <a:t>entities and actions</a:t>
            </a:r>
            <a:endParaRPr/>
          </a:p>
          <a:p>
            <a:pPr indent="-317500" lvl="1" marL="914400" rtl="0" algn="l">
              <a:lnSpc>
                <a:spcPct val="115000"/>
              </a:lnSpc>
              <a:spcBef>
                <a:spcPts val="0"/>
              </a:spcBef>
              <a:spcAft>
                <a:spcPts val="0"/>
              </a:spcAft>
              <a:buSzPts val="1400"/>
              <a:buChar char="○"/>
            </a:pPr>
            <a:r>
              <a:rPr lang="en-US"/>
              <a:t>inferential/rules</a:t>
            </a:r>
            <a:endParaRPr/>
          </a:p>
          <a:p>
            <a:pPr indent="0" lvl="0" marL="0" rtl="0" algn="l">
              <a:lnSpc>
                <a:spcPct val="115000"/>
              </a:lnSpc>
              <a:spcBef>
                <a:spcPts val="0"/>
              </a:spcBef>
              <a:spcAft>
                <a:spcPts val="0"/>
              </a:spcAft>
              <a:buNone/>
            </a:pPr>
            <a:r>
              <a:rPr b="1" lang="en-US" sz="1800"/>
              <a:t>Topic</a:t>
            </a:r>
            <a:endParaRPr b="1" sz="1800"/>
          </a:p>
          <a:p>
            <a:pPr indent="-317500" lvl="1" marL="914400" rtl="0" algn="l">
              <a:lnSpc>
                <a:spcPct val="115000"/>
              </a:lnSpc>
              <a:spcBef>
                <a:spcPts val="0"/>
              </a:spcBef>
              <a:spcAft>
                <a:spcPts val="0"/>
              </a:spcAft>
              <a:buSzPts val="1400"/>
              <a:buChar char="○"/>
            </a:pPr>
            <a:r>
              <a:rPr lang="en-US"/>
              <a:t>general</a:t>
            </a:r>
            <a:endParaRPr/>
          </a:p>
          <a:p>
            <a:pPr indent="-317500" lvl="1" marL="914400" rtl="0" algn="l">
              <a:lnSpc>
                <a:spcPct val="115000"/>
              </a:lnSpc>
              <a:spcBef>
                <a:spcPts val="0"/>
              </a:spcBef>
              <a:spcAft>
                <a:spcPts val="0"/>
              </a:spcAft>
              <a:buSzPts val="1400"/>
              <a:buChar char="○"/>
            </a:pPr>
            <a:r>
              <a:rPr lang="en-US"/>
              <a:t>social</a:t>
            </a:r>
            <a:endParaRPr/>
          </a:p>
        </p:txBody>
      </p:sp>
      <p:sp>
        <p:nvSpPr>
          <p:cNvPr id="992" name="Google Shape;992;p72"/>
          <p:cNvSpPr/>
          <p:nvPr/>
        </p:nvSpPr>
        <p:spPr>
          <a:xfrm>
            <a:off x="4511244" y="4284122"/>
            <a:ext cx="10785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OpenCyc</a:t>
            </a:r>
            <a:endParaRPr sz="1100">
              <a:solidFill>
                <a:srgbClr val="666666"/>
              </a:solidFill>
            </a:endParaRPr>
          </a:p>
        </p:txBody>
      </p:sp>
      <p:sp>
        <p:nvSpPr>
          <p:cNvPr id="993" name="Google Shape;993;p72"/>
          <p:cNvSpPr/>
          <p:nvPr/>
        </p:nvSpPr>
        <p:spPr>
          <a:xfrm>
            <a:off x="5916850" y="2593500"/>
            <a:ext cx="12387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ConceptNet</a:t>
            </a:r>
            <a:endParaRPr sz="1100">
              <a:solidFill>
                <a:srgbClr val="666666"/>
              </a:solidFill>
            </a:endParaRPr>
          </a:p>
        </p:txBody>
      </p:sp>
      <p:sp>
        <p:nvSpPr>
          <p:cNvPr id="994" name="Google Shape;994;p72"/>
          <p:cNvSpPr/>
          <p:nvPr/>
        </p:nvSpPr>
        <p:spPr>
          <a:xfrm>
            <a:off x="5335464" y="3141285"/>
            <a:ext cx="11544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NELL</a:t>
            </a:r>
            <a:endParaRPr sz="1100">
              <a:solidFill>
                <a:srgbClr val="666666"/>
              </a:solidFill>
            </a:endParaRPr>
          </a:p>
        </p:txBody>
      </p:sp>
      <p:sp>
        <p:nvSpPr>
          <p:cNvPr id="995" name="Google Shape;995;p72"/>
          <p:cNvSpPr/>
          <p:nvPr/>
        </p:nvSpPr>
        <p:spPr>
          <a:xfrm>
            <a:off x="5916853" y="2045736"/>
            <a:ext cx="11544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WebChild</a:t>
            </a:r>
            <a:endParaRPr sz="1100">
              <a:solidFill>
                <a:srgbClr val="666666"/>
              </a:solidFill>
            </a:endParaRPr>
          </a:p>
        </p:txBody>
      </p:sp>
      <p:sp>
        <p:nvSpPr>
          <p:cNvPr id="996" name="Google Shape;996;p72"/>
          <p:cNvSpPr/>
          <p:nvPr/>
        </p:nvSpPr>
        <p:spPr>
          <a:xfrm>
            <a:off x="6355054" y="1497970"/>
            <a:ext cx="10785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Atomic</a:t>
            </a:r>
            <a:endParaRPr sz="1100">
              <a:solidFill>
                <a:srgbClr val="666666"/>
              </a:solidFill>
            </a:endParaRPr>
          </a:p>
        </p:txBody>
      </p:sp>
      <p:sp>
        <p:nvSpPr>
          <p:cNvPr id="997" name="Google Shape;997;p72"/>
          <p:cNvSpPr/>
          <p:nvPr/>
        </p:nvSpPr>
        <p:spPr>
          <a:xfrm>
            <a:off x="4511244" y="3712691"/>
            <a:ext cx="10449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Wikidata</a:t>
            </a:r>
            <a:endParaRPr sz="1100">
              <a:solidFill>
                <a:srgbClr val="666666"/>
              </a:solidFill>
            </a:endParaRPr>
          </a:p>
        </p:txBody>
      </p:sp>
      <p:sp>
        <p:nvSpPr>
          <p:cNvPr id="998" name="Google Shape;998;p72"/>
          <p:cNvSpPr/>
          <p:nvPr/>
        </p:nvSpPr>
        <p:spPr>
          <a:xfrm>
            <a:off x="6519359" y="950200"/>
            <a:ext cx="1154400" cy="432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COMET</a:t>
            </a:r>
            <a:endParaRPr sz="1100">
              <a:solidFill>
                <a:srgbClr val="666666"/>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73"/>
          <p:cNvSpPr txBox="1"/>
          <p:nvPr>
            <p:ph type="title"/>
          </p:nvPr>
        </p:nvSpPr>
        <p:spPr>
          <a:xfrm>
            <a:off x="0" y="7210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Why is top-down knowledge necessary?</a:t>
            </a:r>
            <a:endParaRPr/>
          </a:p>
        </p:txBody>
      </p:sp>
      <p:sp>
        <p:nvSpPr>
          <p:cNvPr id="1005" name="Google Shape;1005;p73"/>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06" name="Google Shape;1006;p73"/>
          <p:cNvSpPr txBox="1"/>
          <p:nvPr>
            <p:ph idx="1" type="body"/>
          </p:nvPr>
        </p:nvSpPr>
        <p:spPr>
          <a:xfrm>
            <a:off x="445800" y="967950"/>
            <a:ext cx="8698200" cy="3951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600"/>
              <a:t>“In Artificial intelligence, commonsense knowledge is the set of </a:t>
            </a:r>
            <a:r>
              <a:rPr lang="en-US" sz="2600">
                <a:solidFill>
                  <a:srgbClr val="9900FF"/>
                </a:solidFill>
              </a:rPr>
              <a:t>background information</a:t>
            </a:r>
            <a:r>
              <a:rPr lang="en-US" sz="2600"/>
              <a:t> that an individual is intended to know or assume and the ability to use it when appropriate.”</a:t>
            </a:r>
            <a:endParaRPr sz="2600"/>
          </a:p>
          <a:p>
            <a:pPr indent="0" lvl="0" marL="0" rtl="0" algn="l">
              <a:spcBef>
                <a:spcPts val="2000"/>
              </a:spcBef>
              <a:spcAft>
                <a:spcPts val="0"/>
              </a:spcAft>
              <a:buNone/>
            </a:pPr>
            <a:r>
              <a:rPr lang="en-US" sz="2600">
                <a:solidFill>
                  <a:srgbClr val="9900FF"/>
                </a:solidFill>
              </a:rPr>
              <a:t>Argument: </a:t>
            </a:r>
            <a:r>
              <a:rPr lang="en-US" sz="2600">
                <a:solidFill>
                  <a:srgbClr val="000000"/>
                </a:solidFill>
              </a:rPr>
              <a:t>This knowledge cannot be acquired simply through text (or in an otherwise ‘inductive’ fashion)</a:t>
            </a:r>
            <a:endParaRPr sz="26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74"/>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13" name="Google Shape;1013;p74"/>
          <p:cNvSpPr txBox="1"/>
          <p:nvPr>
            <p:ph idx="1" type="body"/>
          </p:nvPr>
        </p:nvSpPr>
        <p:spPr>
          <a:xfrm>
            <a:off x="457200" y="1025418"/>
            <a:ext cx="4038600" cy="3569100"/>
          </a:xfrm>
          <a:prstGeom prst="rect">
            <a:avLst/>
          </a:prstGeom>
        </p:spPr>
        <p:txBody>
          <a:bodyPr anchorCtr="0" anchor="t" bIns="45700" lIns="91425" spcFirstLastPara="1" rIns="91425" wrap="square" tIns="45700">
            <a:noAutofit/>
          </a:bodyPr>
          <a:lstStyle/>
          <a:p>
            <a:pPr indent="0" lvl="0" marL="0" rtl="0" algn="l">
              <a:spcBef>
                <a:spcPts val="420"/>
              </a:spcBef>
              <a:spcAft>
                <a:spcPts val="0"/>
              </a:spcAft>
              <a:buNone/>
            </a:pPr>
            <a:r>
              <a:t/>
            </a:r>
            <a:endParaRPr/>
          </a:p>
        </p:txBody>
      </p:sp>
      <p:pic>
        <p:nvPicPr>
          <p:cNvPr id="1014" name="Google Shape;1014;p74"/>
          <p:cNvPicPr preferRelativeResize="0"/>
          <p:nvPr/>
        </p:nvPicPr>
        <p:blipFill>
          <a:blip r:embed="rId3">
            <a:alphaModFix/>
          </a:blip>
          <a:stretch>
            <a:fillRect/>
          </a:stretch>
        </p:blipFill>
        <p:spPr>
          <a:xfrm>
            <a:off x="1901862" y="729938"/>
            <a:ext cx="5340277" cy="4170776"/>
          </a:xfrm>
          <a:prstGeom prst="rect">
            <a:avLst/>
          </a:prstGeom>
          <a:noFill/>
          <a:ln>
            <a:noFill/>
          </a:ln>
        </p:spPr>
      </p:pic>
      <p:sp>
        <p:nvSpPr>
          <p:cNvPr id="1015" name="Google Shape;1015;p74"/>
          <p:cNvSpPr txBox="1"/>
          <p:nvPr>
            <p:ph type="title"/>
          </p:nvPr>
        </p:nvSpPr>
        <p:spPr>
          <a:xfrm>
            <a:off x="0" y="172525"/>
            <a:ext cx="9144000" cy="85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Taxonomy of 30 representational areas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75"/>
          <p:cNvPicPr preferRelativeResize="0"/>
          <p:nvPr/>
        </p:nvPicPr>
        <p:blipFill>
          <a:blip r:embed="rId3">
            <a:alphaModFix/>
          </a:blip>
          <a:stretch>
            <a:fillRect/>
          </a:stretch>
        </p:blipFill>
        <p:spPr>
          <a:xfrm>
            <a:off x="1160575" y="666200"/>
            <a:ext cx="6822850" cy="4216525"/>
          </a:xfrm>
          <a:prstGeom prst="rect">
            <a:avLst/>
          </a:prstGeom>
          <a:noFill/>
          <a:ln>
            <a:noFill/>
          </a:ln>
        </p:spPr>
      </p:pic>
      <p:sp>
        <p:nvSpPr>
          <p:cNvPr id="1022" name="Google Shape;1022;p75"/>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Example of a ‘top-down’ CSKG: Cyc</a:t>
            </a:r>
            <a:endParaRPr/>
          </a:p>
        </p:txBody>
      </p:sp>
      <p:sp>
        <p:nvSpPr>
          <p:cNvPr id="1023" name="Google Shape;1023;p75"/>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24" name="Google Shape;1024;p75"/>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76"/>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Evolution of Cyc</a:t>
            </a:r>
            <a:endParaRPr/>
          </a:p>
        </p:txBody>
      </p:sp>
      <p:sp>
        <p:nvSpPr>
          <p:cNvPr id="1031" name="Google Shape;1031;p76"/>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032" name="Google Shape;1032;p76"/>
          <p:cNvPicPr preferRelativeResize="0"/>
          <p:nvPr/>
        </p:nvPicPr>
        <p:blipFill>
          <a:blip r:embed="rId3">
            <a:alphaModFix/>
          </a:blip>
          <a:stretch>
            <a:fillRect/>
          </a:stretch>
        </p:blipFill>
        <p:spPr>
          <a:xfrm>
            <a:off x="1548838" y="759125"/>
            <a:ext cx="6398024" cy="4160101"/>
          </a:xfrm>
          <a:prstGeom prst="rect">
            <a:avLst/>
          </a:prstGeom>
          <a:noFill/>
          <a:ln>
            <a:noFill/>
          </a:ln>
        </p:spPr>
      </p:pic>
      <p:sp>
        <p:nvSpPr>
          <p:cNvPr id="1033" name="Google Shape;1033;p76"/>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77"/>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Limitations of top-down CSKGs</a:t>
            </a:r>
            <a:endParaRPr/>
          </a:p>
        </p:txBody>
      </p:sp>
      <p:sp>
        <p:nvSpPr>
          <p:cNvPr id="1040" name="Google Shape;1040;p77"/>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41" name="Google Shape;1041;p77"/>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Many of the same issues that other top-down systems (including, famously, expert systems) have, such as brittleness, expense of acquisition...</a:t>
            </a:r>
            <a:endParaRPr/>
          </a:p>
          <a:p>
            <a:pPr indent="0" lvl="0" marL="0" rtl="0" algn="l">
              <a:spcBef>
                <a:spcPts val="2000"/>
              </a:spcBef>
              <a:spcAft>
                <a:spcPts val="0"/>
              </a:spcAft>
              <a:buNone/>
            </a:pPr>
            <a:r>
              <a:rPr lang="en-US"/>
              <a:t>Even if it were possible, we can never get away from language models completely</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78"/>
          <p:cNvSpPr txBox="1"/>
          <p:nvPr>
            <p:ph type="title"/>
          </p:nvPr>
        </p:nvSpPr>
        <p:spPr>
          <a:xfrm>
            <a:off x="0" y="0"/>
            <a:ext cx="3786900" cy="4959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The many faces of ConceptNet</a:t>
            </a:r>
            <a:endParaRPr/>
          </a:p>
        </p:txBody>
      </p:sp>
      <p:sp>
        <p:nvSpPr>
          <p:cNvPr id="1048" name="Google Shape;1048;p78"/>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049" name="Google Shape;1049;p78"/>
          <p:cNvPicPr preferRelativeResize="0"/>
          <p:nvPr/>
        </p:nvPicPr>
        <p:blipFill>
          <a:blip r:embed="rId3">
            <a:alphaModFix/>
          </a:blip>
          <a:stretch>
            <a:fillRect/>
          </a:stretch>
        </p:blipFill>
        <p:spPr>
          <a:xfrm>
            <a:off x="4222175" y="227425"/>
            <a:ext cx="4068043" cy="461444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pic>
        <p:nvPicPr>
          <p:cNvPr id="1055" name="Google Shape;1055;p79"/>
          <p:cNvPicPr preferRelativeResize="0"/>
          <p:nvPr/>
        </p:nvPicPr>
        <p:blipFill rotWithShape="1">
          <a:blip r:embed="rId3">
            <a:alphaModFix/>
          </a:blip>
          <a:srcRect b="0" l="0" r="0" t="0"/>
          <a:stretch/>
        </p:blipFill>
        <p:spPr>
          <a:xfrm>
            <a:off x="0" y="-468488"/>
            <a:ext cx="9143998" cy="5764825"/>
          </a:xfrm>
          <a:prstGeom prst="rect">
            <a:avLst/>
          </a:prstGeom>
          <a:noFill/>
          <a:ln>
            <a:noFill/>
          </a:ln>
        </p:spPr>
      </p:pic>
      <p:sp>
        <p:nvSpPr>
          <p:cNvPr id="1056" name="Google Shape;1056;p79"/>
          <p:cNvSpPr/>
          <p:nvPr/>
        </p:nvSpPr>
        <p:spPr>
          <a:xfrm>
            <a:off x="721270" y="3488593"/>
            <a:ext cx="7943700" cy="1286100"/>
          </a:xfrm>
          <a:prstGeom prst="wedgeRectCallout">
            <a:avLst>
              <a:gd fmla="val -21020" name="adj1"/>
              <a:gd fmla="val -49785" name="adj2"/>
            </a:avLst>
          </a:prstGeom>
          <a:solidFill>
            <a:schemeClr val="l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rPr b="1" lang="en-US" sz="4100" cap="small">
                <a:solidFill>
                  <a:schemeClr val="dk1"/>
                </a:solidFill>
                <a:latin typeface="Calibri"/>
                <a:ea typeface="Calibri"/>
                <a:cs typeface="Calibri"/>
                <a:sym typeface="Calibri"/>
              </a:rPr>
              <a:t>Atomic</a:t>
            </a:r>
            <a:r>
              <a:rPr b="1" lang="en-US" sz="3300" cap="small">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880,000 triples for AI systems to reason about </a:t>
            </a:r>
            <a:r>
              <a:rPr b="1" i="1" lang="en-US" sz="3000">
                <a:solidFill>
                  <a:schemeClr val="dk1"/>
                </a:solidFill>
                <a:latin typeface="Calibri"/>
                <a:ea typeface="Calibri"/>
                <a:cs typeface="Calibri"/>
                <a:sym typeface="Calibri"/>
              </a:rPr>
              <a:t>causes</a:t>
            </a:r>
            <a:r>
              <a:rPr lang="en-US" sz="3000">
                <a:solidFill>
                  <a:schemeClr val="dk1"/>
                </a:solidFill>
                <a:latin typeface="Calibri"/>
                <a:ea typeface="Calibri"/>
                <a:cs typeface="Calibri"/>
                <a:sym typeface="Calibri"/>
              </a:rPr>
              <a:t> and </a:t>
            </a:r>
            <a:r>
              <a:rPr b="1" i="1" lang="en-US" sz="3000">
                <a:solidFill>
                  <a:schemeClr val="dk1"/>
                </a:solidFill>
                <a:latin typeface="Calibri"/>
                <a:ea typeface="Calibri"/>
                <a:cs typeface="Calibri"/>
                <a:sym typeface="Calibri"/>
              </a:rPr>
              <a:t>effects</a:t>
            </a:r>
            <a:r>
              <a:rPr lang="en-US" sz="3000">
                <a:solidFill>
                  <a:schemeClr val="dk1"/>
                </a:solidFill>
                <a:latin typeface="Calibri"/>
                <a:ea typeface="Calibri"/>
                <a:cs typeface="Calibri"/>
                <a:sym typeface="Calibri"/>
              </a:rPr>
              <a:t> of everyday situations</a:t>
            </a:r>
            <a:endParaRPr sz="1100"/>
          </a:p>
        </p:txBody>
      </p:sp>
      <p:grpSp>
        <p:nvGrpSpPr>
          <p:cNvPr id="1057" name="Google Shape;1057;p79"/>
          <p:cNvGrpSpPr/>
          <p:nvPr/>
        </p:nvGrpSpPr>
        <p:grpSpPr>
          <a:xfrm>
            <a:off x="3624882" y="1654882"/>
            <a:ext cx="2529385" cy="1699315"/>
            <a:chOff x="1984056" y="0"/>
            <a:chExt cx="9430966" cy="6335998"/>
          </a:xfrm>
        </p:grpSpPr>
        <p:pic>
          <p:nvPicPr>
            <p:cNvPr id="1058" name="Google Shape;1058;p79"/>
            <p:cNvPicPr preferRelativeResize="0"/>
            <p:nvPr/>
          </p:nvPicPr>
          <p:blipFill rotWithShape="1">
            <a:blip r:embed="rId4">
              <a:alphaModFix/>
            </a:blip>
            <a:srcRect b="0" l="0" r="0" t="0"/>
            <a:stretch/>
          </p:blipFill>
          <p:spPr>
            <a:xfrm>
              <a:off x="1984056" y="0"/>
              <a:ext cx="9430966" cy="6335998"/>
            </a:xfrm>
            <a:prstGeom prst="rect">
              <a:avLst/>
            </a:prstGeom>
            <a:noFill/>
            <a:ln>
              <a:noFill/>
            </a:ln>
          </p:spPr>
        </p:pic>
        <p:grpSp>
          <p:nvGrpSpPr>
            <p:cNvPr id="1059" name="Google Shape;1059;p79"/>
            <p:cNvGrpSpPr/>
            <p:nvPr/>
          </p:nvGrpSpPr>
          <p:grpSpPr>
            <a:xfrm>
              <a:off x="5449147" y="2724150"/>
              <a:ext cx="2961300" cy="1141800"/>
              <a:chOff x="5449147" y="2724150"/>
              <a:chExt cx="2961300" cy="1141800"/>
            </a:xfrm>
          </p:grpSpPr>
          <p:sp>
            <p:nvSpPr>
              <p:cNvPr id="1060" name="Google Shape;1060;p79"/>
              <p:cNvSpPr/>
              <p:nvPr/>
            </p:nvSpPr>
            <p:spPr>
              <a:xfrm>
                <a:off x="5449147" y="2724150"/>
                <a:ext cx="2961300" cy="1141800"/>
              </a:xfrm>
              <a:prstGeom prst="ellipse">
                <a:avLst/>
              </a:prstGeom>
              <a:solidFill>
                <a:srgbClr val="E6E6E6"/>
              </a:solid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Nunito"/>
                  <a:buNone/>
                </a:pPr>
                <a:r>
                  <a:rPr b="0" i="0" lang="en-US" sz="800" u="none" cap="none" strike="noStrike">
                    <a:solidFill>
                      <a:srgbClr val="000000"/>
                    </a:solidFill>
                    <a:latin typeface="Nunito"/>
                    <a:ea typeface="Nunito"/>
                    <a:cs typeface="Nunito"/>
                    <a:sym typeface="Nunito"/>
                  </a:rPr>
                  <a:t>      X repels</a:t>
                </a:r>
                <a:br>
                  <a:rPr b="0" i="0" lang="en-US" sz="800" u="none" cap="none" strike="noStrike">
                    <a:solidFill>
                      <a:srgbClr val="000000"/>
                    </a:solidFill>
                    <a:latin typeface="Nunito"/>
                    <a:ea typeface="Nunito"/>
                    <a:cs typeface="Nunito"/>
                    <a:sym typeface="Nunito"/>
                  </a:rPr>
                </a:br>
                <a:r>
                  <a:rPr b="0" i="0" lang="en-US" sz="800" u="none" cap="none" strike="noStrike">
                    <a:solidFill>
                      <a:srgbClr val="000000"/>
                    </a:solidFill>
                    <a:latin typeface="Nunito"/>
                    <a:ea typeface="Nunito"/>
                    <a:cs typeface="Nunito"/>
                    <a:sym typeface="Nunito"/>
                  </a:rPr>
                  <a:t>      Y’s attack</a:t>
                </a:r>
                <a:endParaRPr sz="1100"/>
              </a:p>
            </p:txBody>
          </p:sp>
          <p:pic>
            <p:nvPicPr>
              <p:cNvPr descr="Image result for defense" id="1061" name="Google Shape;1061;p79"/>
              <p:cNvPicPr preferRelativeResize="0"/>
              <p:nvPr/>
            </p:nvPicPr>
            <p:blipFill rotWithShape="1">
              <a:blip r:embed="rId5">
                <a:alphaModFix/>
              </a:blip>
              <a:srcRect b="0" l="0" r="0" t="0"/>
              <a:stretch/>
            </p:blipFill>
            <p:spPr>
              <a:xfrm>
                <a:off x="5724879" y="3047408"/>
                <a:ext cx="595440" cy="569344"/>
              </a:xfrm>
              <a:prstGeom prst="rect">
                <a:avLst/>
              </a:prstGeom>
              <a:noFill/>
              <a:ln>
                <a:noFill/>
              </a:ln>
            </p:spPr>
          </p:pic>
        </p:grpSp>
      </p:grpSp>
      <p:pic>
        <p:nvPicPr>
          <p:cNvPr id="1062" name="Google Shape;1062;p79">
            <a:hlinkClick/>
          </p:cNvPr>
          <p:cNvPicPr preferRelativeResize="0"/>
          <p:nvPr/>
        </p:nvPicPr>
        <p:blipFill rotWithShape="1">
          <a:blip r:embed="rId6">
            <a:alphaModFix/>
          </a:blip>
          <a:srcRect b="0" l="0" r="0" t="0"/>
          <a:stretch/>
        </p:blipFill>
        <p:spPr>
          <a:xfrm>
            <a:off x="3280984" y="1628468"/>
            <a:ext cx="3271467" cy="1840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377435" y="1"/>
            <a:ext cx="8766566" cy="4991101"/>
          </a:xfrm>
          <a:prstGeom prst="rect">
            <a:avLst/>
          </a:prstGeom>
          <a:noFill/>
          <a:ln>
            <a:noFill/>
          </a:ln>
        </p:spPr>
      </p:pic>
      <p:sp>
        <p:nvSpPr>
          <p:cNvPr id="103" name="Google Shape;103;p17"/>
          <p:cNvSpPr txBox="1"/>
          <p:nvPr>
            <p:ph type="title"/>
          </p:nvPr>
        </p:nvSpPr>
        <p:spPr>
          <a:xfrm>
            <a:off x="457200" y="1"/>
            <a:ext cx="8686800" cy="1177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Grounding</a:t>
            </a:r>
            <a:br>
              <a:rPr lang="en-US"/>
            </a:br>
            <a:r>
              <a:rPr lang="en-US"/>
              <a:t>Answers</a:t>
            </a:r>
            <a:endParaRPr/>
          </a:p>
        </p:txBody>
      </p:sp>
      <p:sp>
        <p:nvSpPr>
          <p:cNvPr id="104" name="Google Shape;104;p17"/>
          <p:cNvSpPr txBox="1"/>
          <p:nvPr/>
        </p:nvSpPr>
        <p:spPr>
          <a:xfrm>
            <a:off x="457200" y="3076431"/>
            <a:ext cx="1898400" cy="97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Link semantic</a:t>
            </a:r>
            <a:endParaRPr/>
          </a:p>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parses to KG</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80"/>
          <p:cNvSpPr txBox="1"/>
          <p:nvPr/>
        </p:nvSpPr>
        <p:spPr>
          <a:xfrm>
            <a:off x="0" y="0"/>
            <a:ext cx="9144000" cy="88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1" lang="en-US" sz="3600">
                <a:solidFill>
                  <a:srgbClr val="980000"/>
                </a:solidFill>
                <a:latin typeface="Helvetica Neue"/>
                <a:ea typeface="Helvetica Neue"/>
                <a:cs typeface="Helvetica Neue"/>
                <a:sym typeface="Helvetica Neue"/>
              </a:rPr>
              <a:t>Commonsense Knowledge in Wikidata</a:t>
            </a:r>
            <a:endParaRPr b="1" i="1" sz="3600">
              <a:solidFill>
                <a:srgbClr val="980000"/>
              </a:solidFill>
              <a:latin typeface="Helvetica Neue"/>
              <a:ea typeface="Helvetica Neue"/>
              <a:cs typeface="Helvetica Neue"/>
              <a:sym typeface="Helvetica Neue"/>
            </a:endParaRPr>
          </a:p>
        </p:txBody>
      </p:sp>
      <p:sp>
        <p:nvSpPr>
          <p:cNvPr id="1068" name="Google Shape;1068;p80"/>
          <p:cNvSpPr txBox="1"/>
          <p:nvPr/>
        </p:nvSpPr>
        <p:spPr>
          <a:xfrm>
            <a:off x="0" y="1132200"/>
            <a:ext cx="9144000" cy="30921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US" sz="3000">
                <a:latin typeface="Calibri"/>
                <a:ea typeface="Calibri"/>
                <a:cs typeface="Calibri"/>
                <a:sym typeface="Calibri"/>
              </a:rPr>
              <a:t>shower </a:t>
            </a:r>
            <a:r>
              <a:rPr lang="en-US" sz="3000">
                <a:solidFill>
                  <a:schemeClr val="accent2"/>
                </a:solidFill>
                <a:latin typeface="Calibri"/>
                <a:ea typeface="Calibri"/>
                <a:cs typeface="Calibri"/>
                <a:sym typeface="Calibri"/>
              </a:rPr>
              <a:t>part of</a:t>
            </a:r>
            <a:r>
              <a:rPr lang="en-US" sz="3000">
                <a:latin typeface="Calibri"/>
                <a:ea typeface="Calibri"/>
                <a:cs typeface="Calibri"/>
                <a:sym typeface="Calibri"/>
              </a:rPr>
              <a:t> bathroom</a:t>
            </a:r>
            <a:endParaRPr sz="3000">
              <a:latin typeface="Calibri"/>
              <a:ea typeface="Calibri"/>
              <a:cs typeface="Calibri"/>
              <a:sym typeface="Calibri"/>
            </a:endParaRPr>
          </a:p>
          <a:p>
            <a:pPr indent="0" lvl="0" marL="0" rtl="0" algn="ctr">
              <a:lnSpc>
                <a:spcPct val="150000"/>
              </a:lnSpc>
              <a:spcBef>
                <a:spcPts val="0"/>
              </a:spcBef>
              <a:spcAft>
                <a:spcPts val="0"/>
              </a:spcAft>
              <a:buNone/>
            </a:pPr>
            <a:r>
              <a:rPr lang="en-US" sz="3000">
                <a:solidFill>
                  <a:schemeClr val="dk1"/>
                </a:solidFill>
                <a:latin typeface="Calibri"/>
                <a:ea typeface="Calibri"/>
                <a:cs typeface="Calibri"/>
                <a:sym typeface="Calibri"/>
              </a:rPr>
              <a:t>reading </a:t>
            </a:r>
            <a:r>
              <a:rPr lang="en-US" sz="3000">
                <a:solidFill>
                  <a:schemeClr val="accent2"/>
                </a:solidFill>
                <a:latin typeface="Calibri"/>
                <a:ea typeface="Calibri"/>
                <a:cs typeface="Calibri"/>
                <a:sym typeface="Calibri"/>
              </a:rPr>
              <a:t>uses</a:t>
            </a:r>
            <a:r>
              <a:rPr lang="en-US" sz="3000">
                <a:solidFill>
                  <a:schemeClr val="dk1"/>
                </a:solidFill>
                <a:latin typeface="Calibri"/>
                <a:ea typeface="Calibri"/>
                <a:cs typeface="Calibri"/>
                <a:sym typeface="Calibri"/>
              </a:rPr>
              <a:t> written work</a:t>
            </a:r>
            <a:endParaRPr sz="3000">
              <a:solidFill>
                <a:schemeClr val="dk1"/>
              </a:solidFill>
              <a:latin typeface="Calibri"/>
              <a:ea typeface="Calibri"/>
              <a:cs typeface="Calibri"/>
              <a:sym typeface="Calibri"/>
            </a:endParaRPr>
          </a:p>
          <a:p>
            <a:pPr indent="0" lvl="0" marL="0" rtl="0" algn="ctr">
              <a:lnSpc>
                <a:spcPct val="150000"/>
              </a:lnSpc>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queen </a:t>
            </a:r>
            <a:r>
              <a:rPr lang="en-US" sz="3000">
                <a:solidFill>
                  <a:schemeClr val="accent2"/>
                </a:solidFill>
                <a:latin typeface="Calibri"/>
                <a:ea typeface="Calibri"/>
                <a:cs typeface="Calibri"/>
                <a:sym typeface="Calibri"/>
              </a:rPr>
              <a:t>follows</a:t>
            </a:r>
            <a:r>
              <a:rPr lang="en-US" sz="3000">
                <a:solidFill>
                  <a:schemeClr val="dk1"/>
                </a:solidFill>
                <a:latin typeface="Calibri"/>
                <a:ea typeface="Calibri"/>
                <a:cs typeface="Calibri"/>
                <a:sym typeface="Calibri"/>
              </a:rPr>
              <a:t> jack</a:t>
            </a:r>
            <a:endParaRPr sz="3000">
              <a:solidFill>
                <a:schemeClr val="dk1"/>
              </a:solidFill>
              <a:latin typeface="Calibri"/>
              <a:ea typeface="Calibri"/>
              <a:cs typeface="Calibri"/>
              <a:sym typeface="Calibri"/>
            </a:endParaRPr>
          </a:p>
          <a:p>
            <a:pPr indent="0" lvl="0" marL="0" rtl="0" algn="ctr">
              <a:lnSpc>
                <a:spcPct val="150000"/>
              </a:lnSpc>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political opposition </a:t>
            </a:r>
            <a:r>
              <a:rPr lang="en-US" sz="3000">
                <a:solidFill>
                  <a:schemeClr val="accent2"/>
                </a:solidFill>
                <a:latin typeface="Calibri"/>
                <a:ea typeface="Calibri"/>
                <a:cs typeface="Calibri"/>
                <a:sym typeface="Calibri"/>
              </a:rPr>
              <a:t>opposite of</a:t>
            </a:r>
            <a:r>
              <a:rPr lang="en-US" sz="3000">
                <a:solidFill>
                  <a:srgbClr val="CC0000"/>
                </a:solidFill>
                <a:latin typeface="Calibri"/>
                <a:ea typeface="Calibri"/>
                <a:cs typeface="Calibri"/>
                <a:sym typeface="Calibri"/>
              </a:rPr>
              <a:t> </a:t>
            </a:r>
            <a:r>
              <a:rPr lang="en-US" sz="3000">
                <a:solidFill>
                  <a:schemeClr val="dk1"/>
                </a:solidFill>
                <a:latin typeface="Calibri"/>
                <a:ea typeface="Calibri"/>
                <a:cs typeface="Calibri"/>
                <a:sym typeface="Calibri"/>
              </a:rPr>
              <a:t>government</a:t>
            </a:r>
            <a:endParaRPr sz="30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81"/>
          <p:cNvSpPr txBox="1"/>
          <p:nvPr/>
        </p:nvSpPr>
        <p:spPr>
          <a:xfrm>
            <a:off x="408000" y="0"/>
            <a:ext cx="8736000" cy="966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3350">
                <a:solidFill>
                  <a:srgbClr val="980000"/>
                </a:solidFill>
                <a:latin typeface="Helvetica Neue"/>
                <a:ea typeface="Helvetica Neue"/>
                <a:cs typeface="Helvetica Neue"/>
                <a:sym typeface="Helvetica Neue"/>
              </a:rPr>
              <a:t>Wikidata-CS Is Small But Novel</a:t>
            </a:r>
            <a:endParaRPr b="1" sz="3350">
              <a:solidFill>
                <a:srgbClr val="980000"/>
              </a:solidFill>
              <a:latin typeface="Helvetica Neue"/>
              <a:ea typeface="Helvetica Neue"/>
              <a:cs typeface="Helvetica Neue"/>
              <a:sym typeface="Helvetica Neue"/>
            </a:endParaRPr>
          </a:p>
        </p:txBody>
      </p:sp>
      <p:sp>
        <p:nvSpPr>
          <p:cNvPr id="1074" name="Google Shape;1074;p81"/>
          <p:cNvSpPr/>
          <p:nvPr/>
        </p:nvSpPr>
        <p:spPr>
          <a:xfrm>
            <a:off x="1726250" y="2571750"/>
            <a:ext cx="507300" cy="342600"/>
          </a:xfrm>
          <a:prstGeom prst="ellipse">
            <a:avLst/>
          </a:prstGeom>
          <a:solidFill>
            <a:srgbClr val="0098FF">
              <a:alpha val="56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100"/>
          </a:p>
        </p:txBody>
      </p:sp>
      <p:sp>
        <p:nvSpPr>
          <p:cNvPr id="1075" name="Google Shape;1075;p81"/>
          <p:cNvSpPr/>
          <p:nvPr/>
        </p:nvSpPr>
        <p:spPr>
          <a:xfrm>
            <a:off x="2184400" y="966950"/>
            <a:ext cx="6733800" cy="3593400"/>
          </a:xfrm>
          <a:prstGeom prst="ellipse">
            <a:avLst/>
          </a:prstGeom>
          <a:solidFill>
            <a:srgbClr val="ED8D2C">
              <a:alpha val="51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800"/>
              <a:t>ConceptNet</a:t>
            </a:r>
            <a:endParaRPr sz="6800"/>
          </a:p>
          <a:p>
            <a:pPr indent="0" lvl="0" marL="0" rtl="0" algn="l">
              <a:spcBef>
                <a:spcPts val="0"/>
              </a:spcBef>
              <a:spcAft>
                <a:spcPts val="0"/>
              </a:spcAft>
              <a:buNone/>
            </a:pPr>
            <a:r>
              <a:rPr lang="en-US" sz="6800">
                <a:solidFill>
                  <a:srgbClr val="999999"/>
                </a:solidFill>
              </a:rPr>
              <a:t>3.4M edges</a:t>
            </a:r>
            <a:endParaRPr sz="6800"/>
          </a:p>
        </p:txBody>
      </p:sp>
      <p:sp>
        <p:nvSpPr>
          <p:cNvPr id="1076" name="Google Shape;1076;p81"/>
          <p:cNvSpPr txBox="1"/>
          <p:nvPr/>
        </p:nvSpPr>
        <p:spPr>
          <a:xfrm>
            <a:off x="665100" y="2525600"/>
            <a:ext cx="10407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1"/>
                </a:solidFill>
              </a:rPr>
              <a:t>Wikidata-CS</a:t>
            </a:r>
            <a:endParaRPr b="1" sz="1100">
              <a:solidFill>
                <a:schemeClr val="dk1"/>
              </a:solidFill>
            </a:endParaRPr>
          </a:p>
          <a:p>
            <a:pPr indent="0" lvl="0" marL="0" rtl="0" algn="ctr">
              <a:spcBef>
                <a:spcPts val="0"/>
              </a:spcBef>
              <a:spcAft>
                <a:spcPts val="0"/>
              </a:spcAft>
              <a:buNone/>
            </a:pPr>
            <a:r>
              <a:rPr b="1" lang="en-US" sz="1100">
                <a:solidFill>
                  <a:srgbClr val="999999"/>
                </a:solidFill>
              </a:rPr>
              <a:t>102K edges</a:t>
            </a:r>
            <a:endParaRPr b="1" sz="1100">
              <a:solidFill>
                <a:srgbClr val="999999"/>
              </a:solidFill>
            </a:endParaRPr>
          </a:p>
        </p:txBody>
      </p:sp>
      <p:sp>
        <p:nvSpPr>
          <p:cNvPr id="1077" name="Google Shape;1077;p81"/>
          <p:cNvSpPr txBox="1"/>
          <p:nvPr/>
        </p:nvSpPr>
        <p:spPr>
          <a:xfrm>
            <a:off x="1218525" y="1990350"/>
            <a:ext cx="10152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999999"/>
                </a:solidFill>
              </a:rPr>
              <a:t>2.4K edges</a:t>
            </a:r>
            <a:endParaRPr/>
          </a:p>
        </p:txBody>
      </p:sp>
      <p:cxnSp>
        <p:nvCxnSpPr>
          <p:cNvPr id="1078" name="Google Shape;1078;p81"/>
          <p:cNvCxnSpPr/>
          <p:nvPr/>
        </p:nvCxnSpPr>
        <p:spPr>
          <a:xfrm>
            <a:off x="1995325" y="2274575"/>
            <a:ext cx="213300" cy="434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82"/>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Commonsense Knowledge Sources</a:t>
            </a:r>
            <a:endParaRPr/>
          </a:p>
        </p:txBody>
      </p:sp>
      <p:sp>
        <p:nvSpPr>
          <p:cNvPr id="1085" name="Google Shape;1085;p82"/>
          <p:cNvSpPr txBox="1"/>
          <p:nvPr>
            <p:ph idx="1" type="body"/>
          </p:nvPr>
        </p:nvSpPr>
        <p:spPr>
          <a:xfrm>
            <a:off x="445675" y="654925"/>
            <a:ext cx="8698200" cy="42642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ConceptNet</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Information about everyday objects, actions, states and relationships among them, extensive links to WordNet</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Incomplete coverage, “related-to” accounts for 75% of statements</a:t>
            </a:r>
            <a:endParaRPr b="0" sz="900">
              <a:solidFill>
                <a:srgbClr val="4F81BD"/>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ATOMIC</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Pre- and post-states for events and their participants, physical and mental aspects covered</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Only 25% of nodes have links to ConceptNet, difficult to combine with other resources</a:t>
            </a:r>
            <a:endParaRPr b="0" sz="900">
              <a:solidFill>
                <a:srgbClr val="4F81BD"/>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WordNet</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Meanings of words &amp; relationships to other words, high coverage, many resources have links to WordNet, example sentences</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No description of the properties of objects or roles in verbs, only is-a and part-of relations</a:t>
            </a:r>
            <a:endParaRPr b="0" sz="900">
              <a:solidFill>
                <a:srgbClr val="4F81BD"/>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VerbNet, FrameNet</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Defines participants/roles for a large number of situations/frames, links to verbs, syntactic forms and example sentences</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No semantic typing of roles, many roles are very abstract (e.g., Agent), lacks info about state changes, or pre-post conditions</a:t>
            </a:r>
            <a:endParaRPr b="0" sz="900">
              <a:solidFill>
                <a:srgbClr val="4F81BD"/>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Visual Genome</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“Visual” commonsense, many possible attributes, relationships/actions among objects, linked to WordNet, many edges for a KG</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No abstraction mechanism to understand prevalence of relations</a:t>
            </a:r>
            <a:endParaRPr b="0" sz="900">
              <a:solidFill>
                <a:srgbClr val="4F81BD"/>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b="0" lang="en-US" sz="1400">
                <a:latin typeface="Arial"/>
                <a:ea typeface="Arial"/>
                <a:cs typeface="Arial"/>
                <a:sym typeface="Arial"/>
              </a:rPr>
              <a:t>•</a:t>
            </a:r>
            <a:r>
              <a:rPr b="0" lang="en-US" sz="1400">
                <a:latin typeface="Calibri"/>
                <a:ea typeface="Calibri"/>
                <a:cs typeface="Calibri"/>
                <a:sym typeface="Calibri"/>
              </a:rPr>
              <a:t>Wikidata</a:t>
            </a:r>
            <a:endParaRPr b="0" sz="1400">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8064A2"/>
                </a:solidFill>
                <a:latin typeface="Calibri"/>
                <a:ea typeface="Calibri"/>
                <a:cs typeface="Calibri"/>
                <a:sym typeface="Calibri"/>
              </a:rPr>
              <a:t>Comprehensive descriptions of objects, both specific (named entities) and generic (nouns)</a:t>
            </a:r>
            <a:endParaRPr b="0" sz="900">
              <a:solidFill>
                <a:srgbClr val="8064A2"/>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b="0" lang="en-US" sz="900">
                <a:latin typeface="Arial"/>
                <a:ea typeface="Arial"/>
                <a:cs typeface="Arial"/>
                <a:sym typeface="Arial"/>
              </a:rPr>
              <a:t>–</a:t>
            </a:r>
            <a:r>
              <a:rPr b="0" lang="en-US" sz="900">
                <a:solidFill>
                  <a:srgbClr val="4F81BD"/>
                </a:solidFill>
                <a:latin typeface="Calibri"/>
                <a:ea typeface="Calibri"/>
                <a:cs typeface="Calibri"/>
                <a:sym typeface="Calibri"/>
              </a:rPr>
              <a:t>Sparse information about events and states, much knowledge is on instance-level and abstraction is non-trivial</a:t>
            </a:r>
            <a:endParaRPr b="0" sz="900">
              <a:solidFill>
                <a:srgbClr val="4F81BD"/>
              </a:solidFill>
              <a:latin typeface="Calibri"/>
              <a:ea typeface="Calibri"/>
              <a:cs typeface="Calibri"/>
              <a:sym typeface="Calibri"/>
            </a:endParaRPr>
          </a:p>
          <a:p>
            <a:pPr indent="0" lvl="0" marL="0" rtl="0" algn="l">
              <a:spcBef>
                <a:spcPts val="2000"/>
              </a:spcBef>
              <a:spcAft>
                <a:spcPts val="0"/>
              </a:spcAft>
              <a:buNone/>
            </a:pPr>
            <a:r>
              <a:t/>
            </a:r>
            <a:endParaRPr sz="2500"/>
          </a:p>
        </p:txBody>
      </p:sp>
      <p:sp>
        <p:nvSpPr>
          <p:cNvPr id="1086" name="Google Shape;1086;p82"/>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83"/>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Consolidation Hypothesis</a:t>
            </a:r>
            <a:endParaRPr/>
          </a:p>
        </p:txBody>
      </p:sp>
      <p:sp>
        <p:nvSpPr>
          <p:cNvPr id="1093" name="Google Shape;1093;p83"/>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94" name="Google Shape;1094;p83"/>
          <p:cNvSpPr txBox="1"/>
          <p:nvPr>
            <p:ph idx="1" type="body"/>
          </p:nvPr>
        </p:nvSpPr>
        <p:spPr>
          <a:xfrm>
            <a:off x="1409350" y="1148125"/>
            <a:ext cx="6210300" cy="3771000"/>
          </a:xfrm>
          <a:prstGeom prst="rect">
            <a:avLst/>
          </a:prstGeom>
        </p:spPr>
        <p:txBody>
          <a:bodyPr anchorCtr="0" anchor="t" bIns="45700" lIns="91425" spcFirstLastPara="1" rIns="91425" wrap="square" tIns="45700">
            <a:noAutofit/>
          </a:bodyPr>
          <a:lstStyle/>
          <a:p>
            <a:pPr indent="0" lvl="0" marL="0" rtl="0" algn="ctr">
              <a:spcBef>
                <a:spcPts val="2000"/>
              </a:spcBef>
              <a:spcAft>
                <a:spcPts val="0"/>
              </a:spcAft>
              <a:buClr>
                <a:schemeClr val="dk1"/>
              </a:buClr>
              <a:buSzPts val="1100"/>
              <a:buFont typeface="Arial"/>
              <a:buNone/>
            </a:pPr>
            <a:r>
              <a:rPr i="1" lang="en-US"/>
              <a:t>Integrating multiple knowledge sources in CSKG is beneficial for downstream reasoning tasks.</a:t>
            </a:r>
            <a:endParaRPr i="1"/>
          </a:p>
          <a:p>
            <a:pPr indent="0" lvl="0" marL="0" rtl="0" algn="ctr">
              <a:spcBef>
                <a:spcPts val="2000"/>
              </a:spcBef>
              <a:spcAft>
                <a:spcPts val="0"/>
              </a:spcAft>
              <a:buClr>
                <a:schemeClr val="dk1"/>
              </a:buClr>
              <a:buSzPts val="1100"/>
              <a:buFont typeface="Arial"/>
              <a:buNone/>
            </a:pPr>
            <a:r>
              <a:t/>
            </a:r>
            <a:endParaRPr i="1"/>
          </a:p>
          <a:p>
            <a:pPr indent="0" lvl="0" marL="0" rtl="0" algn="ctr">
              <a:spcBef>
                <a:spcPts val="2000"/>
              </a:spcBef>
              <a:spcAft>
                <a:spcPts val="0"/>
              </a:spcAft>
              <a:buNone/>
            </a:pPr>
            <a:r>
              <a:t/>
            </a:r>
            <a:endParaRPr i="1"/>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84"/>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500"/>
              <a:t>Principles for a modular and useful CSKG</a:t>
            </a:r>
            <a:endParaRPr sz="3500"/>
          </a:p>
        </p:txBody>
      </p:sp>
      <p:sp>
        <p:nvSpPr>
          <p:cNvPr id="1101" name="Google Shape;1101;p84"/>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02" name="Google Shape;1102;p84"/>
          <p:cNvSpPr txBox="1"/>
          <p:nvPr>
            <p:ph idx="1" type="body"/>
          </p:nvPr>
        </p:nvSpPr>
        <p:spPr>
          <a:xfrm>
            <a:off x="445800" y="596625"/>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100"/>
              <a:t>P1. Embrace heterogeneity of nodes</a:t>
            </a:r>
            <a:br>
              <a:rPr lang="en-US" sz="2100"/>
            </a:br>
            <a:r>
              <a:rPr lang="en-US" sz="1300">
                <a:solidFill>
                  <a:srgbClr val="999999"/>
                </a:solidFill>
              </a:rPr>
              <a:t>objects, classes, words, actions, frames, states</a:t>
            </a:r>
            <a:br>
              <a:rPr lang="en-US" sz="1100">
                <a:solidFill>
                  <a:srgbClr val="999999"/>
                </a:solidFill>
              </a:rPr>
            </a:br>
            <a:r>
              <a:rPr lang="en-US" sz="2100"/>
              <a:t>P2. Reuse edge types across resources</a:t>
            </a:r>
            <a:br>
              <a:rPr lang="en-US" sz="2100"/>
            </a:br>
            <a:r>
              <a:rPr lang="en-US" sz="1300">
                <a:solidFill>
                  <a:srgbClr val="999999"/>
                </a:solidFill>
              </a:rPr>
              <a:t>/r/HasProperty from ConceptNet applicable for attributes in Visual Genome</a:t>
            </a:r>
            <a:br>
              <a:rPr lang="en-US" sz="2100"/>
            </a:br>
            <a:r>
              <a:rPr lang="en-US" sz="2100"/>
              <a:t>P3. Leverage external links</a:t>
            </a:r>
            <a:br>
              <a:rPr lang="en-US" sz="2100"/>
            </a:br>
            <a:r>
              <a:rPr lang="en-US" sz="1300">
                <a:solidFill>
                  <a:srgbClr val="999999"/>
                </a:solidFill>
              </a:rPr>
              <a:t>many sources map to WordNet</a:t>
            </a:r>
            <a:br>
              <a:rPr lang="en-US" sz="2100"/>
            </a:br>
            <a:r>
              <a:rPr lang="en-US" sz="2100"/>
              <a:t>P4. Generate high-quality probabilistic links</a:t>
            </a:r>
            <a:br>
              <a:rPr lang="en-US" sz="2100"/>
            </a:br>
            <a:r>
              <a:rPr lang="en-US" sz="1300">
                <a:solidFill>
                  <a:srgbClr val="999999"/>
                </a:solidFill>
              </a:rPr>
              <a:t>many facts not explicitly stated</a:t>
            </a:r>
            <a:br>
              <a:rPr lang="en-US" sz="2100"/>
            </a:br>
            <a:r>
              <a:rPr lang="en-US" sz="2100"/>
              <a:t>P5. Enable access to labels</a:t>
            </a:r>
            <a:br>
              <a:rPr lang="en-US" sz="2100"/>
            </a:br>
            <a:r>
              <a:rPr lang="en-US" sz="1300">
                <a:solidFill>
                  <a:srgbClr val="999999"/>
                </a:solidFill>
              </a:rPr>
              <a:t>text labels and aliases are the key, in particular for NLP use cases</a:t>
            </a:r>
            <a:endParaRPr sz="1300">
              <a:solidFill>
                <a:srgbClr val="99999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pic>
        <p:nvPicPr>
          <p:cNvPr id="1107" name="Google Shape;1107;p85"/>
          <p:cNvPicPr preferRelativeResize="0"/>
          <p:nvPr/>
        </p:nvPicPr>
        <p:blipFill>
          <a:blip r:embed="rId3">
            <a:alphaModFix/>
          </a:blip>
          <a:stretch>
            <a:fillRect/>
          </a:stretch>
        </p:blipFill>
        <p:spPr>
          <a:xfrm>
            <a:off x="152400" y="45420"/>
            <a:ext cx="8686800" cy="4945681"/>
          </a:xfrm>
          <a:prstGeom prst="rect">
            <a:avLst/>
          </a:prstGeom>
          <a:noFill/>
          <a:ln>
            <a:noFill/>
          </a:ln>
        </p:spPr>
      </p:pic>
      <p:sp>
        <p:nvSpPr>
          <p:cNvPr id="1108" name="Google Shape;1108;p85"/>
          <p:cNvSpPr txBox="1"/>
          <p:nvPr>
            <p:ph type="title"/>
          </p:nvPr>
        </p:nvSpPr>
        <p:spPr>
          <a:xfrm>
            <a:off x="0" y="0"/>
            <a:ext cx="9144000" cy="84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sz="3150"/>
              <a:t>The Commonsense Knowledge Graph (CSKG)</a:t>
            </a:r>
            <a:endParaRPr sz="3150"/>
          </a:p>
        </p:txBody>
      </p:sp>
      <p:sp>
        <p:nvSpPr>
          <p:cNvPr id="1109" name="Google Shape;1109;p85"/>
          <p:cNvSpPr/>
          <p:nvPr/>
        </p:nvSpPr>
        <p:spPr>
          <a:xfrm>
            <a:off x="1419425" y="3503475"/>
            <a:ext cx="815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5"/>
          <p:cNvSpPr/>
          <p:nvPr/>
        </p:nvSpPr>
        <p:spPr>
          <a:xfrm>
            <a:off x="1882425" y="1290475"/>
            <a:ext cx="9057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85"/>
          <p:cNvSpPr/>
          <p:nvPr/>
        </p:nvSpPr>
        <p:spPr>
          <a:xfrm>
            <a:off x="2637350" y="798675"/>
            <a:ext cx="7575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85"/>
          <p:cNvSpPr/>
          <p:nvPr/>
        </p:nvSpPr>
        <p:spPr>
          <a:xfrm>
            <a:off x="4705050" y="588725"/>
            <a:ext cx="815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85"/>
          <p:cNvSpPr/>
          <p:nvPr/>
        </p:nvSpPr>
        <p:spPr>
          <a:xfrm>
            <a:off x="6357200" y="1172525"/>
            <a:ext cx="9057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5"/>
          <p:cNvSpPr/>
          <p:nvPr/>
        </p:nvSpPr>
        <p:spPr>
          <a:xfrm>
            <a:off x="7314850" y="3118000"/>
            <a:ext cx="1100100" cy="5838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85"/>
          <p:cNvSpPr/>
          <p:nvPr/>
        </p:nvSpPr>
        <p:spPr>
          <a:xfrm>
            <a:off x="5599775" y="755575"/>
            <a:ext cx="757500" cy="627000"/>
          </a:xfrm>
          <a:prstGeom prst="ellipse">
            <a:avLst/>
          </a:prstGeom>
          <a:solidFill>
            <a:srgbClr val="D9D9D9"/>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Open Sans"/>
                <a:ea typeface="Open Sans"/>
                <a:cs typeface="Open Sans"/>
                <a:sym typeface="Open Sans"/>
              </a:rPr>
              <a:t>Roget</a:t>
            </a:r>
            <a:endParaRPr b="1" sz="900">
              <a:latin typeface="Open Sans"/>
              <a:ea typeface="Open Sans"/>
              <a:cs typeface="Open Sans"/>
              <a:sym typeface="Open Sans"/>
            </a:endParaRPr>
          </a:p>
        </p:txBody>
      </p:sp>
      <p:sp>
        <p:nvSpPr>
          <p:cNvPr id="1116" name="Google Shape;1116;p85"/>
          <p:cNvSpPr txBox="1"/>
          <p:nvPr/>
        </p:nvSpPr>
        <p:spPr>
          <a:xfrm>
            <a:off x="152400" y="952575"/>
            <a:ext cx="1770300" cy="106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1" lang="en-US" sz="1600">
                <a:solidFill>
                  <a:schemeClr val="dk1"/>
                </a:solidFill>
                <a:latin typeface="Helvetica Neue"/>
                <a:ea typeface="Helvetica Neue"/>
                <a:cs typeface="Helvetica Neue"/>
                <a:sym typeface="Helvetica Neue"/>
              </a:rPr>
              <a:t>7 sources</a:t>
            </a:r>
            <a:br>
              <a:rPr b="1" i="1" lang="en-US" sz="1600">
                <a:solidFill>
                  <a:schemeClr val="dk1"/>
                </a:solidFill>
                <a:latin typeface="Helvetica Neue"/>
                <a:ea typeface="Helvetica Neue"/>
                <a:cs typeface="Helvetica Neue"/>
                <a:sym typeface="Helvetica Neue"/>
              </a:rPr>
            </a:br>
            <a:br>
              <a:rPr b="1" i="1" lang="en-US" sz="1600">
                <a:solidFill>
                  <a:schemeClr val="dk1"/>
                </a:solidFill>
                <a:latin typeface="Helvetica Neue"/>
                <a:ea typeface="Helvetica Neue"/>
                <a:cs typeface="Helvetica Neue"/>
                <a:sym typeface="Helvetica Neue"/>
              </a:rPr>
            </a:br>
            <a:r>
              <a:rPr b="1" i="1" lang="en-US" sz="1600">
                <a:solidFill>
                  <a:schemeClr val="dk1"/>
                </a:solidFill>
                <a:latin typeface="Helvetica Neue"/>
                <a:ea typeface="Helvetica Neue"/>
                <a:cs typeface="Helvetica Neue"/>
                <a:sym typeface="Helvetica Neue"/>
              </a:rPr>
              <a:t>2.3M nodes</a:t>
            </a:r>
            <a:endParaRPr b="1" i="1" sz="16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800"/>
              <a:buFont typeface="Arial"/>
              <a:buNone/>
            </a:pPr>
            <a:r>
              <a:rPr b="1" i="1" lang="en-US" sz="1600">
                <a:solidFill>
                  <a:schemeClr val="dk1"/>
                </a:solidFill>
                <a:latin typeface="Helvetica Neue"/>
                <a:ea typeface="Helvetica Neue"/>
                <a:cs typeface="Helvetica Neue"/>
                <a:sym typeface="Helvetica Neue"/>
              </a:rPr>
              <a:t>6M edges</a:t>
            </a:r>
            <a:endParaRPr b="1" i="1" sz="16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sz="1600">
              <a:solidFill>
                <a:schemeClr val="dk1"/>
              </a:solidFill>
              <a:latin typeface="Helvetica Neue"/>
              <a:ea typeface="Helvetica Neue"/>
              <a:cs typeface="Helvetica Neue"/>
              <a:sym typeface="Helvetica Neue"/>
            </a:endParaRPr>
          </a:p>
        </p:txBody>
      </p:sp>
      <p:sp>
        <p:nvSpPr>
          <p:cNvPr id="1117" name="Google Shape;1117;p85"/>
          <p:cNvSpPr txBox="1"/>
          <p:nvPr/>
        </p:nvSpPr>
        <p:spPr>
          <a:xfrm>
            <a:off x="0" y="4708875"/>
            <a:ext cx="9144000" cy="20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sz="1000"/>
              <a:t>Preprint: </a:t>
            </a:r>
            <a:r>
              <a:rPr i="1" lang="en-US" sz="1000" u="sng">
                <a:solidFill>
                  <a:schemeClr val="hlink"/>
                </a:solidFill>
                <a:hlinkClick r:id="rId4"/>
              </a:rPr>
              <a:t>Consolidating Commonsense Knowledge</a:t>
            </a:r>
            <a:r>
              <a:rPr i="1" lang="en-US" sz="1000"/>
              <a:t>. Filip Ilievski, Pedro Szekely, Jingwei Cheng, Fu Zhang, Ehsan Qasemi.</a:t>
            </a:r>
            <a:endParaRPr i="1" sz="10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86"/>
          <p:cNvSpPr txBox="1"/>
          <p:nvPr>
            <p:ph type="title"/>
          </p:nvPr>
        </p:nvSpPr>
        <p:spPr>
          <a:xfrm>
            <a:off x="0" y="0"/>
            <a:ext cx="9144000" cy="100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Neuro-Symbolic Reasoning Approaches</a:t>
            </a:r>
            <a:endParaRPr/>
          </a:p>
        </p:txBody>
      </p:sp>
      <p:pic>
        <p:nvPicPr>
          <p:cNvPr id="1123" name="Google Shape;1123;p86"/>
          <p:cNvPicPr preferRelativeResize="0"/>
          <p:nvPr/>
        </p:nvPicPr>
        <p:blipFill>
          <a:blip r:embed="rId3">
            <a:alphaModFix/>
          </a:blip>
          <a:stretch>
            <a:fillRect/>
          </a:stretch>
        </p:blipFill>
        <p:spPr>
          <a:xfrm>
            <a:off x="840088" y="1005300"/>
            <a:ext cx="7000819" cy="3985799"/>
          </a:xfrm>
          <a:prstGeom prst="rect">
            <a:avLst/>
          </a:prstGeom>
          <a:noFill/>
          <a:ln>
            <a:noFill/>
          </a:ln>
        </p:spPr>
      </p:pic>
      <p:sp>
        <p:nvSpPr>
          <p:cNvPr id="1124" name="Google Shape;1124;p86"/>
          <p:cNvSpPr txBox="1"/>
          <p:nvPr/>
        </p:nvSpPr>
        <p:spPr>
          <a:xfrm>
            <a:off x="226025" y="3160950"/>
            <a:ext cx="2225100" cy="17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Knowledge enhances language models</a:t>
            </a:r>
            <a:endParaRPr b="1" sz="2100">
              <a:solidFill>
                <a:srgbClr val="7F7F7F"/>
              </a:solidFill>
              <a:latin typeface="Helvetica Neue"/>
              <a:ea typeface="Helvetica Neue"/>
              <a:cs typeface="Helvetica Neue"/>
              <a:sym typeface="Helvetica Neue"/>
            </a:endParaRPr>
          </a:p>
        </p:txBody>
      </p:sp>
      <p:sp>
        <p:nvSpPr>
          <p:cNvPr id="1125" name="Google Shape;1125;p86"/>
          <p:cNvSpPr txBox="1"/>
          <p:nvPr/>
        </p:nvSpPr>
        <p:spPr>
          <a:xfrm>
            <a:off x="6432100" y="3160950"/>
            <a:ext cx="2442600" cy="148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None/>
            </a:pPr>
            <a:r>
              <a:rPr b="1" lang="en-US" sz="1800">
                <a:solidFill>
                  <a:srgbClr val="000000"/>
                </a:solidFill>
                <a:latin typeface="Helvetica Neue"/>
                <a:ea typeface="Helvetica Neue"/>
                <a:cs typeface="Helvetica Neue"/>
                <a:sym typeface="Helvetica Neue"/>
              </a:rPr>
              <a:t>Language models fill in knowledge gaps</a:t>
            </a:r>
            <a:endParaRPr b="1" sz="1500">
              <a:solidFill>
                <a:srgbClr val="7F7F7F"/>
              </a:solidFill>
              <a:latin typeface="Helvetica Neue"/>
              <a:ea typeface="Helvetica Neue"/>
              <a:cs typeface="Helvetica Neue"/>
              <a:sym typeface="Helvetica Neue"/>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87"/>
          <p:cNvSpPr txBox="1"/>
          <p:nvPr>
            <p:ph type="title"/>
          </p:nvPr>
        </p:nvSpPr>
        <p:spPr>
          <a:xfrm>
            <a:off x="407987" y="1"/>
            <a:ext cx="8736000" cy="853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050"/>
              <a:buNone/>
            </a:pPr>
            <a:r>
              <a:rPr lang="en-US" sz="3750"/>
              <a:t>A KG-augmented QA Framework</a:t>
            </a:r>
            <a:endParaRPr sz="3750"/>
          </a:p>
        </p:txBody>
      </p:sp>
      <p:sp>
        <p:nvSpPr>
          <p:cNvPr id="1131" name="Google Shape;1131;p87"/>
          <p:cNvSpPr txBox="1"/>
          <p:nvPr>
            <p:ph idx="1" type="body"/>
          </p:nvPr>
        </p:nvSpPr>
        <p:spPr>
          <a:xfrm>
            <a:off x="407994" y="1019750"/>
            <a:ext cx="4554900" cy="39000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1800"/>
              <a:t>Context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Encode question and answer choices as unstructured evidence</a:t>
            </a:r>
            <a:endParaRPr b="0" sz="1800">
              <a:solidFill>
                <a:srgbClr val="000000"/>
              </a:solidFill>
            </a:endParaRPr>
          </a:p>
          <a:p>
            <a:pPr indent="-342900" lvl="0" marL="457200" rtl="0" algn="l">
              <a:lnSpc>
                <a:spcPct val="150000"/>
              </a:lnSpc>
              <a:spcBef>
                <a:spcPts val="0"/>
              </a:spcBef>
              <a:spcAft>
                <a:spcPts val="0"/>
              </a:spcAft>
              <a:buSzPts val="1800"/>
              <a:buChar char="-"/>
            </a:pPr>
            <a:r>
              <a:rPr lang="en-US" sz="1800"/>
              <a:t>Knowledge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Encode knowledge facts (paths) as structured evidence</a:t>
            </a:r>
            <a:endParaRPr b="0" sz="1800">
              <a:solidFill>
                <a:srgbClr val="000000"/>
              </a:solidFill>
            </a:endParaRPr>
          </a:p>
          <a:p>
            <a:pPr indent="-342900" lvl="0" marL="457200" rtl="0" algn="l">
              <a:lnSpc>
                <a:spcPct val="150000"/>
              </a:lnSpc>
              <a:spcBef>
                <a:spcPts val="0"/>
              </a:spcBef>
              <a:spcAft>
                <a:spcPts val="0"/>
              </a:spcAft>
              <a:buSzPts val="1800"/>
              <a:buChar char="-"/>
            </a:pPr>
            <a:r>
              <a:rPr lang="en-US" sz="1800"/>
              <a:t>Reasoning Module</a:t>
            </a:r>
            <a:endParaRPr sz="1800"/>
          </a:p>
          <a:p>
            <a:pPr indent="-342900" lvl="1" marL="914400" rtl="0" algn="l">
              <a:lnSpc>
                <a:spcPct val="100000"/>
              </a:lnSpc>
              <a:spcBef>
                <a:spcPts val="0"/>
              </a:spcBef>
              <a:spcAft>
                <a:spcPts val="0"/>
              </a:spcAft>
              <a:buClr>
                <a:srgbClr val="000000"/>
              </a:buClr>
              <a:buSzPts val="1800"/>
              <a:buChar char="-"/>
            </a:pPr>
            <a:r>
              <a:rPr b="0" lang="en-US" sz="1800">
                <a:solidFill>
                  <a:srgbClr val="000000"/>
                </a:solidFill>
              </a:rPr>
              <a:t>Score a question-choice pair based on un/structured evidence</a:t>
            </a:r>
            <a:endParaRPr b="0" sz="1800">
              <a:solidFill>
                <a:srgbClr val="000000"/>
              </a:solidFill>
            </a:endParaRPr>
          </a:p>
        </p:txBody>
      </p:sp>
      <p:pic>
        <p:nvPicPr>
          <p:cNvPr id="1132" name="Google Shape;1132;p87"/>
          <p:cNvPicPr preferRelativeResize="0"/>
          <p:nvPr/>
        </p:nvPicPr>
        <p:blipFill rotWithShape="1">
          <a:blip r:embed="rId3">
            <a:alphaModFix/>
          </a:blip>
          <a:srcRect b="0" l="0" r="0" t="0"/>
          <a:stretch/>
        </p:blipFill>
        <p:spPr>
          <a:xfrm>
            <a:off x="4962900" y="1618045"/>
            <a:ext cx="4066175" cy="19074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88"/>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Our final takeaways</a:t>
            </a:r>
            <a:endParaRPr/>
          </a:p>
        </p:txBody>
      </p:sp>
      <p:sp>
        <p:nvSpPr>
          <p:cNvPr id="1139" name="Google Shape;1139;p88"/>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40" name="Google Shape;1140;p88"/>
          <p:cNvSpPr txBox="1"/>
          <p:nvPr>
            <p:ph idx="1" type="body"/>
          </p:nvPr>
        </p:nvSpPr>
        <p:spPr>
          <a:xfrm>
            <a:off x="167450" y="853800"/>
            <a:ext cx="8849400" cy="3504900"/>
          </a:xfrm>
          <a:prstGeom prst="rect">
            <a:avLst/>
          </a:prstGeom>
        </p:spPr>
        <p:txBody>
          <a:bodyPr anchorCtr="0" anchor="t" bIns="45700" lIns="91425" spcFirstLastPara="1" rIns="91425" wrap="square" tIns="45700">
            <a:noAutofit/>
          </a:bodyPr>
          <a:lstStyle/>
          <a:p>
            <a:pPr indent="-304800" lvl="0" marL="457200" rtl="0" algn="l">
              <a:spcBef>
                <a:spcPts val="2000"/>
              </a:spcBef>
              <a:spcAft>
                <a:spcPts val="0"/>
              </a:spcAft>
              <a:buSzPts val="1200"/>
              <a:buChar char="●"/>
            </a:pPr>
            <a:r>
              <a:rPr lang="en-US" sz="2100"/>
              <a:t>Commonsense (CS) reasoning is a difficult </a:t>
            </a:r>
            <a:r>
              <a:rPr lang="en-US" sz="2100">
                <a:solidFill>
                  <a:srgbClr val="9900FF"/>
                </a:solidFill>
              </a:rPr>
              <a:t>general AI</a:t>
            </a:r>
            <a:r>
              <a:rPr lang="en-US" sz="2100"/>
              <a:t> problem that has come of age</a:t>
            </a:r>
            <a:endParaRPr sz="2100"/>
          </a:p>
          <a:p>
            <a:pPr indent="-317500" lvl="1" marL="914400" rtl="0" algn="l">
              <a:spcBef>
                <a:spcPts val="0"/>
              </a:spcBef>
              <a:spcAft>
                <a:spcPts val="0"/>
              </a:spcAft>
              <a:buSzPts val="1400"/>
              <a:buChar char="○"/>
            </a:pPr>
            <a:r>
              <a:rPr lang="en-US" sz="1100"/>
              <a:t>Ironically, exposed both the strengths and limitations of neural networks, including language representation learning</a:t>
            </a:r>
            <a:endParaRPr sz="1100"/>
          </a:p>
          <a:p>
            <a:pPr indent="-317500" lvl="1" marL="914400" rtl="0" algn="l">
              <a:spcBef>
                <a:spcPts val="0"/>
              </a:spcBef>
              <a:spcAft>
                <a:spcPts val="0"/>
              </a:spcAft>
              <a:buSzPts val="1400"/>
              <a:buChar char="○"/>
            </a:pPr>
            <a:r>
              <a:rPr lang="en-US" sz="1100"/>
              <a:t>We hypothesize that a neuro-symbolic approach is necessary for CS reasoning</a:t>
            </a:r>
            <a:endParaRPr sz="1100"/>
          </a:p>
          <a:p>
            <a:pPr indent="-304800" lvl="0" marL="457200" rtl="0" algn="l">
              <a:spcBef>
                <a:spcPts val="0"/>
              </a:spcBef>
              <a:spcAft>
                <a:spcPts val="0"/>
              </a:spcAft>
              <a:buSzPts val="1200"/>
              <a:buChar char="●"/>
            </a:pPr>
            <a:r>
              <a:rPr lang="en-US" sz="2100"/>
              <a:t>CS knowledge, appropriately </a:t>
            </a:r>
            <a:r>
              <a:rPr lang="en-US" sz="2100">
                <a:solidFill>
                  <a:srgbClr val="9900FF"/>
                </a:solidFill>
              </a:rPr>
              <a:t>contextualized</a:t>
            </a:r>
            <a:r>
              <a:rPr lang="en-US" sz="2100"/>
              <a:t>, is critical for robust CS reasoning and QA </a:t>
            </a:r>
            <a:endParaRPr sz="2100"/>
          </a:p>
          <a:p>
            <a:pPr indent="-304800" lvl="0" marL="457200" rtl="0" algn="l">
              <a:spcBef>
                <a:spcPts val="0"/>
              </a:spcBef>
              <a:spcAft>
                <a:spcPts val="0"/>
              </a:spcAft>
              <a:buSzPts val="1200"/>
              <a:buChar char="●"/>
            </a:pPr>
            <a:r>
              <a:rPr lang="en-US" sz="2100"/>
              <a:t>Much progress has been achieved in integrating multiple sources into a </a:t>
            </a:r>
            <a:r>
              <a:rPr lang="en-US" sz="2100">
                <a:solidFill>
                  <a:srgbClr val="9900FF"/>
                </a:solidFill>
              </a:rPr>
              <a:t>single CSKG</a:t>
            </a:r>
            <a:r>
              <a:rPr lang="en-US" sz="2100"/>
              <a:t>, but many open challenges remain </a:t>
            </a:r>
            <a:endParaRPr sz="21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89"/>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Bibliography</a:t>
            </a:r>
            <a:endParaRPr/>
          </a:p>
        </p:txBody>
      </p:sp>
      <p:sp>
        <p:nvSpPr>
          <p:cNvPr id="1147" name="Google Shape;1147;p89"/>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48" name="Google Shape;1148;p89"/>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b="0" lang="en-US" sz="1100"/>
              <a:t>Baker, C. F., Fillmore, C. J., &amp; Lowe, J. B. (1998, August). The berkeley framenet project. In 36th Annual Meeting of the Association for Computational Linguistics and 17th International Conference on Computational Linguistics, Volume 1 (pp. 86-90).</a:t>
            </a:r>
            <a:endParaRPr b="0" sz="1100"/>
          </a:p>
          <a:p>
            <a:pPr indent="0" lvl="0" marL="0" rtl="0" algn="l">
              <a:spcBef>
                <a:spcPts val="2000"/>
              </a:spcBef>
              <a:spcAft>
                <a:spcPts val="0"/>
              </a:spcAft>
              <a:buNone/>
            </a:pPr>
            <a:r>
              <a:rPr b="0" lang="en-US" sz="1100"/>
              <a:t>Bosselut, A., Rashkin, H., Sap, M., Malaviya, C., Celikyilmaz, A., &amp; Choi, Y. (2019). COMET: Commonsense transformers for automatic knowledge graph construction. arXiv preprint arXiv:1906.05317.</a:t>
            </a:r>
            <a:endParaRPr b="0" sz="1100"/>
          </a:p>
          <a:p>
            <a:pPr indent="0" lvl="0" marL="0" rtl="0" algn="l">
              <a:spcBef>
                <a:spcPts val="2000"/>
              </a:spcBef>
              <a:spcAft>
                <a:spcPts val="0"/>
              </a:spcAft>
              <a:buNone/>
            </a:pPr>
            <a:r>
              <a:rPr b="0" lang="en-US" sz="1100"/>
              <a:t>Devlin, J., Chang, M. W., Lee, K., &amp; Toutanova, K. (2018). Bert: Pre-training of deep bidirectional transformers for language understanding. arXiv preprint arXiv:1810.04805.</a:t>
            </a:r>
            <a:endParaRPr b="0" sz="1100"/>
          </a:p>
          <a:p>
            <a:pPr indent="0" lvl="0" marL="0" rtl="0" algn="l">
              <a:spcBef>
                <a:spcPts val="2000"/>
              </a:spcBef>
              <a:spcAft>
                <a:spcPts val="0"/>
              </a:spcAft>
              <a:buNone/>
            </a:pPr>
            <a:r>
              <a:rPr b="0" lang="en-US" sz="1100"/>
              <a:t>Fellbaum, C. (2012). WordNet. The encyclopedia of applied linguistics.</a:t>
            </a:r>
            <a:endParaRPr b="0" sz="1100"/>
          </a:p>
          <a:p>
            <a:pPr indent="0" lvl="0" marL="0" rtl="0" algn="l">
              <a:spcBef>
                <a:spcPts val="2000"/>
              </a:spcBef>
              <a:spcAft>
                <a:spcPts val="0"/>
              </a:spcAft>
              <a:buNone/>
            </a:pPr>
            <a:r>
              <a:rPr b="0" lang="en-US" sz="1100"/>
              <a:t>Gordon, A. S., &amp; Hobbs, J. R. (2004). Formalizations of commonsense psychology. AI Magazine, 25(4), 49-49.</a:t>
            </a:r>
            <a:endParaRPr b="0" sz="1100"/>
          </a:p>
          <a:p>
            <a:pPr indent="0" lvl="0" marL="0" rtl="0" algn="l">
              <a:spcBef>
                <a:spcPts val="2000"/>
              </a:spcBef>
              <a:spcAft>
                <a:spcPts val="0"/>
              </a:spcAft>
              <a:buNone/>
            </a:pPr>
            <a:r>
              <a:rPr b="0" lang="en-US" sz="1100"/>
              <a:t>Hobbs, J., Croft, W., Davies, T., Edwards, D., &amp; Laws, K. (1987). Commonsense metaphysics and lexical semantics. Computational linguistics, 13(3-4), 241-250.</a:t>
            </a:r>
            <a:endParaRPr b="0" sz="1100"/>
          </a:p>
          <a:p>
            <a:pPr indent="0" lvl="0" marL="0" rtl="0" algn="l">
              <a:spcBef>
                <a:spcPts val="2000"/>
              </a:spcBef>
              <a:spcAft>
                <a:spcPts val="0"/>
              </a:spcAft>
              <a:buNone/>
            </a:pPr>
            <a:r>
              <a:t/>
            </a:r>
            <a:endParaRPr b="0"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0" y="0"/>
            <a:ext cx="9144000" cy="84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accent2"/>
              </a:buClr>
              <a:buSzPts val="4000"/>
              <a:buFont typeface="Helvetica Neue"/>
              <a:buNone/>
            </a:pPr>
            <a:r>
              <a:rPr lang="en-US"/>
              <a:t>Reasoning</a:t>
            </a:r>
            <a:endParaRPr/>
          </a:p>
        </p:txBody>
      </p:sp>
      <p:pic>
        <p:nvPicPr>
          <p:cNvPr id="110" name="Google Shape;110;p18"/>
          <p:cNvPicPr preferRelativeResize="0"/>
          <p:nvPr/>
        </p:nvPicPr>
        <p:blipFill>
          <a:blip r:embed="rId3">
            <a:alphaModFix/>
          </a:blip>
          <a:stretch>
            <a:fillRect/>
          </a:stretch>
        </p:blipFill>
        <p:spPr>
          <a:xfrm>
            <a:off x="152400" y="0"/>
            <a:ext cx="8766578" cy="4991101"/>
          </a:xfrm>
          <a:prstGeom prst="rect">
            <a:avLst/>
          </a:prstGeom>
          <a:noFill/>
          <a:ln>
            <a:noFill/>
          </a:ln>
        </p:spPr>
      </p:pic>
      <p:sp>
        <p:nvSpPr>
          <p:cNvPr id="111" name="Google Shape;111;p18"/>
          <p:cNvSpPr txBox="1"/>
          <p:nvPr/>
        </p:nvSpPr>
        <p:spPr>
          <a:xfrm>
            <a:off x="261900" y="2939800"/>
            <a:ext cx="2486100" cy="153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chemeClr val="dk1"/>
                </a:solidFill>
              </a:rPr>
              <a:t>Find and rank</a:t>
            </a:r>
            <a:endParaRPr b="1" sz="1800">
              <a:solidFill>
                <a:schemeClr val="dk1"/>
              </a:solidFill>
            </a:endParaRPr>
          </a:p>
          <a:p>
            <a:pPr indent="0" lvl="0" marL="0" rtl="0" algn="l">
              <a:lnSpc>
                <a:spcPct val="115000"/>
              </a:lnSpc>
              <a:spcBef>
                <a:spcPts val="0"/>
              </a:spcBef>
              <a:spcAft>
                <a:spcPts val="0"/>
              </a:spcAft>
              <a:buNone/>
            </a:pPr>
            <a:r>
              <a:rPr b="1" lang="en-US" sz="1800">
                <a:solidFill>
                  <a:schemeClr val="dk1"/>
                </a:solidFill>
              </a:rPr>
              <a:t>connections for</a:t>
            </a:r>
            <a:endParaRPr b="1" sz="1800">
              <a:solidFill>
                <a:schemeClr val="dk1"/>
              </a:solidFill>
            </a:endParaRPr>
          </a:p>
          <a:p>
            <a:pPr indent="0" lvl="0" marL="0" rtl="0" algn="l">
              <a:lnSpc>
                <a:spcPct val="115000"/>
              </a:lnSpc>
              <a:spcBef>
                <a:spcPts val="0"/>
              </a:spcBef>
              <a:spcAft>
                <a:spcPts val="0"/>
              </a:spcAft>
              <a:buNone/>
            </a:pPr>
            <a:r>
              <a:rPr b="1" lang="en-US" sz="1800">
                <a:solidFill>
                  <a:schemeClr val="dk1"/>
                </a:solidFill>
              </a:rPr>
              <a:t>question/answer</a:t>
            </a:r>
            <a:endParaRPr b="1" sz="1800">
              <a:solidFill>
                <a:schemeClr val="dk1"/>
              </a:solidFill>
            </a:endParaRPr>
          </a:p>
          <a:p>
            <a:pPr indent="0" lvl="0" marL="0" rtl="0" algn="l">
              <a:lnSpc>
                <a:spcPct val="115000"/>
              </a:lnSpc>
              <a:spcBef>
                <a:spcPts val="0"/>
              </a:spcBef>
              <a:spcAft>
                <a:spcPts val="0"/>
              </a:spcAft>
              <a:buNone/>
            </a:pPr>
            <a:r>
              <a:rPr b="1" lang="en-US" sz="1800">
                <a:solidFill>
                  <a:schemeClr val="dk1"/>
                </a:solidFill>
              </a:rPr>
              <a:t>pairs</a:t>
            </a:r>
            <a:endParaRPr b="1" sz="1800">
              <a:solidFill>
                <a:schemeClr val="dk1"/>
              </a:solidFill>
            </a:endParaRPr>
          </a:p>
        </p:txBody>
      </p:sp>
      <p:sp>
        <p:nvSpPr>
          <p:cNvPr id="112" name="Google Shape;112;p18"/>
          <p:cNvSpPr txBox="1"/>
          <p:nvPr/>
        </p:nvSpPr>
        <p:spPr>
          <a:xfrm>
            <a:off x="7106450" y="2778400"/>
            <a:ext cx="1892400" cy="18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chemeClr val="dk1"/>
                </a:solidFill>
              </a:rPr>
              <a:t>Connection subgraph</a:t>
            </a:r>
            <a:endParaRPr b="1" sz="1800">
              <a:solidFill>
                <a:schemeClr val="dk1"/>
              </a:solidFill>
            </a:endParaRPr>
          </a:p>
          <a:p>
            <a:pPr indent="0" lvl="0" marL="0" rtl="0" algn="l">
              <a:lnSpc>
                <a:spcPct val="115000"/>
              </a:lnSpc>
              <a:spcBef>
                <a:spcPts val="0"/>
              </a:spcBef>
              <a:spcAft>
                <a:spcPts val="0"/>
              </a:spcAft>
              <a:buNone/>
            </a:pPr>
            <a:r>
              <a:rPr b="1" lang="en-US" sz="1800">
                <a:solidFill>
                  <a:schemeClr val="dk1"/>
                </a:solidFill>
              </a:rPr>
              <a:t>is an</a:t>
            </a:r>
            <a:endParaRPr b="1" sz="1800">
              <a:solidFill>
                <a:schemeClr val="dk1"/>
              </a:solidFill>
            </a:endParaRPr>
          </a:p>
          <a:p>
            <a:pPr indent="0" lvl="0" marL="0" rtl="0" algn="l">
              <a:lnSpc>
                <a:spcPct val="115000"/>
              </a:lnSpc>
              <a:spcBef>
                <a:spcPts val="0"/>
              </a:spcBef>
              <a:spcAft>
                <a:spcPts val="0"/>
              </a:spcAft>
              <a:buNone/>
            </a:pPr>
            <a:r>
              <a:rPr b="1" lang="en-US" sz="1800">
                <a:solidFill>
                  <a:schemeClr val="dk1"/>
                </a:solidFill>
              </a:rPr>
              <a:t>explanation</a:t>
            </a:r>
            <a:endParaRPr b="1" sz="1800">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90"/>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Bibliography</a:t>
            </a:r>
            <a:endParaRPr/>
          </a:p>
        </p:txBody>
      </p:sp>
      <p:sp>
        <p:nvSpPr>
          <p:cNvPr id="1155" name="Google Shape;1155;p90"/>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56" name="Google Shape;1156;p90"/>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Clr>
                <a:schemeClr val="dk1"/>
              </a:buClr>
              <a:buSzPts val="1100"/>
              <a:buFont typeface="Arial"/>
              <a:buNone/>
            </a:pPr>
            <a:r>
              <a:rPr b="0" lang="en-US" sz="1100"/>
              <a:t>Hobbs, J. R., &amp; Gordon, A. S. (2010, July). Goals in a Formal Theory of Commonsense Psychology. In FOIS (pp. 59-72).</a:t>
            </a:r>
            <a:endParaRPr b="0" sz="1100"/>
          </a:p>
          <a:p>
            <a:pPr indent="0" lvl="0" marL="0" rtl="0" algn="l">
              <a:spcBef>
                <a:spcPts val="2000"/>
              </a:spcBef>
              <a:spcAft>
                <a:spcPts val="0"/>
              </a:spcAft>
              <a:buClr>
                <a:schemeClr val="dk1"/>
              </a:buClr>
              <a:buSzPts val="1100"/>
              <a:buFont typeface="Arial"/>
              <a:buNone/>
            </a:pPr>
            <a:r>
              <a:rPr b="0" lang="en-US" sz="1100"/>
              <a:t>Ilievski, F., Szekely, P., Cheng, J., Zhang, F., &amp; Qasemi, E. (2020). Consolidating Commonsense Knowledge. arXiv preprint arXiv:2006.06114.</a:t>
            </a:r>
            <a:endParaRPr b="0" sz="1100"/>
          </a:p>
          <a:p>
            <a:pPr indent="0" lvl="0" marL="0" rtl="0" algn="l">
              <a:spcBef>
                <a:spcPts val="2000"/>
              </a:spcBef>
              <a:spcAft>
                <a:spcPts val="0"/>
              </a:spcAft>
              <a:buNone/>
            </a:pPr>
            <a:r>
              <a:rPr b="0" lang="en-US" sz="1100"/>
              <a:t>Ilievski, F., Szekely, P., &amp; Schwabe, D. (2020). Commonsense Knowledge in Wikidata. Wikidata Workshop at ISWC 2020.</a:t>
            </a:r>
            <a:endParaRPr b="0" sz="1100"/>
          </a:p>
          <a:p>
            <a:pPr indent="0" lvl="0" marL="0" rtl="0" algn="l">
              <a:spcBef>
                <a:spcPts val="2000"/>
              </a:spcBef>
              <a:spcAft>
                <a:spcPts val="0"/>
              </a:spcAft>
              <a:buNone/>
            </a:pPr>
            <a:r>
              <a:rPr b="0" lang="en-US" sz="1100"/>
              <a:t>Lenat, D. B., Guha, R. V., Pittman, K., Pratt, D., &amp; Shepherd, M. (1990). Cyc: toward programs with common sense. Communications of the ACM, 33(8), 30-49.</a:t>
            </a:r>
            <a:endParaRPr b="0" sz="1100"/>
          </a:p>
          <a:p>
            <a:pPr indent="0" lvl="0" marL="0" rtl="0" algn="l">
              <a:spcBef>
                <a:spcPts val="2000"/>
              </a:spcBef>
              <a:spcAft>
                <a:spcPts val="0"/>
              </a:spcAft>
              <a:buNone/>
            </a:pPr>
            <a:r>
              <a:rPr b="0" lang="en-US" sz="1100"/>
              <a:t>Krishna, R., Zhu, Y., Groth, O., Johnson, J., Hata, K., Kravitz, J., ... &amp; Bernstein, M. S. (2017). Visual genome: Connecting language and vision using crowdsourced dense image annotations. International journal of computer vision, 123(1), 32-73.</a:t>
            </a:r>
            <a:endParaRPr b="0" sz="1100"/>
          </a:p>
          <a:p>
            <a:pPr indent="0" lvl="0" marL="0" rtl="0" algn="l">
              <a:spcBef>
                <a:spcPts val="2000"/>
              </a:spcBef>
              <a:spcAft>
                <a:spcPts val="0"/>
              </a:spcAft>
              <a:buNone/>
            </a:pPr>
            <a:r>
              <a:rPr b="0" lang="en-US" sz="1100"/>
              <a:t>Mitchell, T., Cohen, W., Hruschka, E., Talukdar, P., Yang, B., Betteridge, J., ... &amp; Krishnamurthy, J. (2018). Never-ending learning. Communications of the ACM, 61(5), 103-115.</a:t>
            </a:r>
            <a:endParaRPr b="0" sz="11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91"/>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Bibliography</a:t>
            </a:r>
            <a:endParaRPr/>
          </a:p>
        </p:txBody>
      </p:sp>
      <p:sp>
        <p:nvSpPr>
          <p:cNvPr id="1163" name="Google Shape;1163;p91"/>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64" name="Google Shape;1164;p91"/>
          <p:cNvSpPr txBox="1"/>
          <p:nvPr/>
        </p:nvSpPr>
        <p:spPr>
          <a:xfrm>
            <a:off x="519600" y="853800"/>
            <a:ext cx="8555100" cy="4065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Matuszek, C., Witbrock, M., Kahlert, R. C., Cabral, J., Schneider, D., Shah, P., &amp; Lenat, D. (2005). Searching for common sense: Populating cyc from the web. UMBC Computer Science and Electrical Engineering Department Collection.</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Roget, P. M. (2008). Roget'S International Thesaurus, 3/E. Oxford and IBH Publishing.</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Sap, M., Le Bras, R., Allaway, E., Bhagavatula, C., Lourie, N., Rashkin, H., ... &amp; Choi, Y. (2019, July). Atomic: An atlas of machine commonsense for if-then reasoning. In Proceedings of the AAAI Conference on Artificial Intelligence (Vol. 33, pp. 3027-3035).</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Speer, R., Chin, J., &amp; Havasi, C. (2016). Conceptnet 5.5: An open multilingual graph of general knowledge. AAAI 2017.</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Storks, S., Gao, Q., &amp; Chai, J. Y. (2019). Commonsense reasoning for natural language understanding: A survey of benchmarks, resources, and approaches. arXiv preprint arXiv:1904.01172, 1-60.</a:t>
            </a:r>
            <a:endParaRPr sz="1100">
              <a:solidFill>
                <a:schemeClr val="dk1"/>
              </a:solidFill>
              <a:latin typeface="Helvetica Neue"/>
              <a:ea typeface="Helvetica Neue"/>
              <a:cs typeface="Helvetica Neue"/>
              <a:sym typeface="Helvetica Neue"/>
            </a:endParaRPr>
          </a:p>
          <a:p>
            <a:pPr indent="0" lvl="0" marL="0" rtl="0" algn="l">
              <a:lnSpc>
                <a:spcPct val="150000"/>
              </a:lnSpc>
              <a:spcBef>
                <a:spcPts val="2000"/>
              </a:spcBef>
              <a:spcAft>
                <a:spcPts val="0"/>
              </a:spcAft>
              <a:buNone/>
            </a:pPr>
            <a:r>
              <a:rPr lang="en-US" sz="1100">
                <a:solidFill>
                  <a:schemeClr val="dk1"/>
                </a:solidFill>
                <a:latin typeface="Helvetica Neue"/>
                <a:ea typeface="Helvetica Neue"/>
                <a:cs typeface="Helvetica Neue"/>
                <a:sym typeface="Helvetica Neue"/>
              </a:rPr>
              <a:t>Von Ahn, L., &amp; Dabbish, L. (2008). Designing games with a purpose. Communications of the ACM, 51(8), 58-67.</a:t>
            </a:r>
            <a:endParaRPr sz="1100">
              <a:solidFill>
                <a:schemeClr val="dk1"/>
              </a:solidFill>
              <a:latin typeface="Helvetica Neue"/>
              <a:ea typeface="Helvetica Neue"/>
              <a:cs typeface="Helvetica Neue"/>
              <a:sym typeface="Helvetica Neue"/>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92"/>
          <p:cNvSpPr txBox="1"/>
          <p:nvPr>
            <p:ph type="title"/>
          </p:nvPr>
        </p:nvSpPr>
        <p:spPr>
          <a:xfrm>
            <a:off x="0" y="0"/>
            <a:ext cx="9144000" cy="85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Bibliography</a:t>
            </a:r>
            <a:endParaRPr/>
          </a:p>
        </p:txBody>
      </p:sp>
      <p:sp>
        <p:nvSpPr>
          <p:cNvPr id="1171" name="Google Shape;1171;p92"/>
          <p:cNvSpPr txBox="1"/>
          <p:nvPr>
            <p:ph idx="12" type="sldNum"/>
          </p:nvPr>
        </p:nvSpPr>
        <p:spPr>
          <a:xfrm>
            <a:off x="4653282" y="4919236"/>
            <a:ext cx="4077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72" name="Google Shape;1172;p92"/>
          <p:cNvSpPr txBox="1"/>
          <p:nvPr>
            <p:ph idx="1" type="body"/>
          </p:nvPr>
        </p:nvSpPr>
        <p:spPr>
          <a:xfrm>
            <a:off x="445675" y="853800"/>
            <a:ext cx="8698200" cy="40653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b="0" lang="en-US" sz="1100"/>
              <a:t>Wang, P., Peng, N., Ilievski, F., Szekely, P., &amp; Ren, X. (2020). Connecting the Dots: A Knowledgeable Path Generator for Commonsense Question Answering. EMNLP Findings 2020.</a:t>
            </a:r>
            <a:endParaRPr b="0" sz="1100"/>
          </a:p>
          <a:p>
            <a:pPr indent="0" lvl="0" marL="0" rtl="0" algn="l">
              <a:spcBef>
                <a:spcPts val="2000"/>
              </a:spcBef>
              <a:spcAft>
                <a:spcPts val="0"/>
              </a:spcAft>
              <a:buNone/>
            </a:pPr>
            <a:r>
              <a:t/>
            </a:r>
            <a:endParaRPr b="0"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685800" y="828952"/>
            <a:ext cx="7772400" cy="2038800"/>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0"/>
              </a:spcBef>
              <a:spcAft>
                <a:spcPts val="0"/>
              </a:spcAft>
              <a:buSzPts val="6000"/>
              <a:buNone/>
            </a:pPr>
            <a:r>
              <a:rPr lang="en-US"/>
              <a:t>Grounding</a:t>
            </a:r>
            <a:endParaRPr/>
          </a:p>
        </p:txBody>
      </p:sp>
      <p:sp>
        <p:nvSpPr>
          <p:cNvPr id="118" name="Google Shape;118;p19"/>
          <p:cNvSpPr txBox="1"/>
          <p:nvPr/>
        </p:nvSpPr>
        <p:spPr>
          <a:xfrm>
            <a:off x="2149725" y="3450150"/>
            <a:ext cx="5214000" cy="1182300"/>
          </a:xfrm>
          <a:prstGeom prst="rect">
            <a:avLst/>
          </a:prstGeom>
          <a:noFill/>
          <a:ln>
            <a:noFill/>
          </a:ln>
        </p:spPr>
        <p:txBody>
          <a:bodyPr anchorCtr="0" anchor="t" bIns="91425" lIns="91425" spcFirstLastPara="1" rIns="91425" wrap="square" tIns="91425">
            <a:noAutofit/>
          </a:bodyPr>
          <a:lstStyle/>
          <a:p>
            <a:pPr indent="0" lvl="0" marL="8335" marR="0" rtl="0" algn="ctr">
              <a:lnSpc>
                <a:spcPct val="100000"/>
              </a:lnSpc>
              <a:spcBef>
                <a:spcPts val="300"/>
              </a:spcBef>
              <a:spcAft>
                <a:spcPts val="0"/>
              </a:spcAft>
              <a:buClr>
                <a:schemeClr val="dk1"/>
              </a:buClr>
              <a:buSzPts val="1100"/>
              <a:buFont typeface="Arial"/>
              <a:buNone/>
            </a:pPr>
            <a:r>
              <a:rPr b="1" lang="en-US" sz="1500">
                <a:solidFill>
                  <a:srgbClr val="7F7F7F"/>
                </a:solidFill>
                <a:latin typeface="Helvetica Neue"/>
                <a:ea typeface="Helvetica Neue"/>
                <a:cs typeface="Helvetica Neue"/>
                <a:sym typeface="Helvetica Neue"/>
              </a:rPr>
              <a:t>Slides adapted from:</a:t>
            </a:r>
            <a:endParaRPr b="1" sz="1500">
              <a:solidFill>
                <a:srgbClr val="7F7F7F"/>
              </a:solidFill>
              <a:latin typeface="Helvetica Neue"/>
              <a:ea typeface="Helvetica Neue"/>
              <a:cs typeface="Helvetica Neue"/>
              <a:sym typeface="Helvetica Neue"/>
            </a:endParaRPr>
          </a:p>
          <a:p>
            <a:pPr indent="0" lvl="0" marL="8335" marR="0" rtl="0" algn="ctr">
              <a:lnSpc>
                <a:spcPct val="100000"/>
              </a:lnSpc>
              <a:spcBef>
                <a:spcPts val="300"/>
              </a:spcBef>
              <a:spcAft>
                <a:spcPts val="0"/>
              </a:spcAft>
              <a:buClr>
                <a:schemeClr val="dk1"/>
              </a:buClr>
              <a:buSzPts val="1100"/>
              <a:buFont typeface="Arial"/>
              <a:buNone/>
            </a:pPr>
            <a:r>
              <a:rPr b="1" lang="en-US" sz="1500">
                <a:solidFill>
                  <a:srgbClr val="7F7F7F"/>
                </a:solidFill>
                <a:latin typeface="Helvetica Neue"/>
                <a:ea typeface="Helvetica Neue"/>
                <a:cs typeface="Helvetica Neue"/>
                <a:sym typeface="Helvetica Neue"/>
              </a:rPr>
              <a:t>Anthony Chen, Robert Logan, Sameer Singh</a:t>
            </a:r>
            <a:endParaRPr b="1" sz="1500">
              <a:solidFill>
                <a:srgbClr val="7F7F7F"/>
              </a:solidFill>
              <a:latin typeface="Helvetica Neue"/>
              <a:ea typeface="Helvetica Neue"/>
              <a:cs typeface="Helvetica Neue"/>
              <a:sym typeface="Helvetica Neue"/>
            </a:endParaRPr>
          </a:p>
          <a:p>
            <a:pPr indent="0" lvl="0" marL="8335" marR="0" rtl="0" algn="ctr">
              <a:lnSpc>
                <a:spcPct val="100000"/>
              </a:lnSpc>
              <a:spcBef>
                <a:spcPts val="300"/>
              </a:spcBef>
              <a:spcAft>
                <a:spcPts val="0"/>
              </a:spcAft>
              <a:buClr>
                <a:schemeClr val="dk1"/>
              </a:buClr>
              <a:buSzPts val="1100"/>
              <a:buFont typeface="Arial"/>
              <a:buNone/>
            </a:pPr>
            <a:r>
              <a:rPr b="1" lang="en-US" sz="1500">
                <a:solidFill>
                  <a:srgbClr val="7F7F7F"/>
                </a:solidFill>
                <a:latin typeface="Helvetica Neue"/>
                <a:ea typeface="Helvetica Neue"/>
                <a:cs typeface="Helvetica Neue"/>
                <a:sym typeface="Helvetica Neue"/>
              </a:rPr>
              <a:t>UC Irvine</a:t>
            </a:r>
            <a:endParaRPr b="1" sz="1500">
              <a:solidFill>
                <a:srgbClr val="7F7F7F"/>
              </a:solidFill>
              <a:latin typeface="Helvetica Neue"/>
              <a:ea typeface="Helvetica Neue"/>
              <a:cs typeface="Helvetica Neue"/>
              <a:sym typeface="Helvetica Neue"/>
            </a:endParaRPr>
          </a:p>
          <a:p>
            <a:pPr indent="0" lvl="0" marL="8335" marR="0" rtl="0" algn="ctr">
              <a:lnSpc>
                <a:spcPct val="100000"/>
              </a:lnSpc>
              <a:spcBef>
                <a:spcPts val="300"/>
              </a:spcBef>
              <a:spcAft>
                <a:spcPts val="0"/>
              </a:spcAft>
              <a:buClr>
                <a:schemeClr val="dk1"/>
              </a:buClr>
              <a:buSzPts val="1100"/>
              <a:buFont typeface="Arial"/>
              <a:buNone/>
            </a:pPr>
            <a:r>
              <a:t/>
            </a:r>
            <a:endParaRPr b="1" sz="1500">
              <a:solidFill>
                <a:srgbClr val="7F7F7F"/>
              </a:solidFill>
              <a:latin typeface="Helvetica Neue"/>
              <a:ea typeface="Helvetica Neue"/>
              <a:cs typeface="Helvetica Neue"/>
              <a:sym typeface="Helvetica Neue"/>
            </a:endParaRPr>
          </a:p>
          <a:p>
            <a:pPr indent="0" lvl="0" marL="8335" marR="0" rtl="0" algn="ctr">
              <a:lnSpc>
                <a:spcPct val="100000"/>
              </a:lnSpc>
              <a:spcBef>
                <a:spcPts val="300"/>
              </a:spcBef>
              <a:spcAft>
                <a:spcPts val="0"/>
              </a:spcAft>
              <a:buClr>
                <a:schemeClr val="dk1"/>
              </a:buClr>
              <a:buSzPts val="1100"/>
              <a:buFont typeface="Arial"/>
              <a:buNone/>
            </a:pPr>
            <a:r>
              <a:t/>
            </a:r>
            <a:endParaRPr b="1" sz="1500">
              <a:solidFill>
                <a:srgbClr val="7F7F7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